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77"/>
  </p:notesMasterIdLst>
  <p:handoutMasterIdLst>
    <p:handoutMasterId r:id="rId78"/>
  </p:handoutMasterIdLst>
  <p:sldIdLst>
    <p:sldId id="839" r:id="rId5"/>
    <p:sldId id="840" r:id="rId6"/>
    <p:sldId id="764" r:id="rId7"/>
    <p:sldId id="765" r:id="rId8"/>
    <p:sldId id="767" r:id="rId9"/>
    <p:sldId id="768" r:id="rId10"/>
    <p:sldId id="770" r:id="rId11"/>
    <p:sldId id="771" r:id="rId12"/>
    <p:sldId id="773" r:id="rId13"/>
    <p:sldId id="775" r:id="rId14"/>
    <p:sldId id="776" r:id="rId15"/>
    <p:sldId id="778" r:id="rId16"/>
    <p:sldId id="841" r:id="rId17"/>
    <p:sldId id="780" r:id="rId18"/>
    <p:sldId id="781" r:id="rId19"/>
    <p:sldId id="782" r:id="rId20"/>
    <p:sldId id="783" r:id="rId21"/>
    <p:sldId id="791" r:id="rId22"/>
    <p:sldId id="785" r:id="rId23"/>
    <p:sldId id="786" r:id="rId24"/>
    <p:sldId id="787" r:id="rId25"/>
    <p:sldId id="885" r:id="rId26"/>
    <p:sldId id="788" r:id="rId27"/>
    <p:sldId id="790" r:id="rId28"/>
    <p:sldId id="792" r:id="rId29"/>
    <p:sldId id="793" r:id="rId30"/>
    <p:sldId id="794" r:id="rId31"/>
    <p:sldId id="848" r:id="rId32"/>
    <p:sldId id="849" r:id="rId33"/>
    <p:sldId id="850" r:id="rId34"/>
    <p:sldId id="851" r:id="rId35"/>
    <p:sldId id="852" r:id="rId36"/>
    <p:sldId id="853" r:id="rId37"/>
    <p:sldId id="854" r:id="rId38"/>
    <p:sldId id="855" r:id="rId39"/>
    <p:sldId id="856" r:id="rId40"/>
    <p:sldId id="857" r:id="rId41"/>
    <p:sldId id="858" r:id="rId42"/>
    <p:sldId id="859" r:id="rId43"/>
    <p:sldId id="860" r:id="rId44"/>
    <p:sldId id="861" r:id="rId45"/>
    <p:sldId id="862" r:id="rId46"/>
    <p:sldId id="863" r:id="rId47"/>
    <p:sldId id="864" r:id="rId48"/>
    <p:sldId id="865" r:id="rId49"/>
    <p:sldId id="866" r:id="rId50"/>
    <p:sldId id="867" r:id="rId51"/>
    <p:sldId id="868" r:id="rId52"/>
    <p:sldId id="887" r:id="rId53"/>
    <p:sldId id="844" r:id="rId54"/>
    <p:sldId id="810" r:id="rId55"/>
    <p:sldId id="812" r:id="rId56"/>
    <p:sldId id="813" r:id="rId57"/>
    <p:sldId id="814" r:id="rId58"/>
    <p:sldId id="815" r:id="rId59"/>
    <p:sldId id="886" r:id="rId60"/>
    <p:sldId id="816" r:id="rId61"/>
    <p:sldId id="877" r:id="rId62"/>
    <p:sldId id="870" r:id="rId63"/>
    <p:sldId id="871" r:id="rId64"/>
    <p:sldId id="872" r:id="rId65"/>
    <p:sldId id="873" r:id="rId66"/>
    <p:sldId id="874" r:id="rId67"/>
    <p:sldId id="875" r:id="rId68"/>
    <p:sldId id="876" r:id="rId69"/>
    <p:sldId id="882" r:id="rId70"/>
    <p:sldId id="883" r:id="rId71"/>
    <p:sldId id="884" r:id="rId72"/>
    <p:sldId id="888" r:id="rId73"/>
    <p:sldId id="890" r:id="rId74"/>
    <p:sldId id="879" r:id="rId75"/>
    <p:sldId id="881" r:id="rId76"/>
  </p:sldIdLst>
  <p:sldSz cx="9144000" cy="6858000" type="screen4x3"/>
  <p:notesSz cx="7315200" cy="9601200"/>
  <p:custDataLst>
    <p:tags r:id="rId7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os="448" userDrawn="1">
          <p15:clr>
            <a:srgbClr val="A4A3A4"/>
          </p15:clr>
        </p15:guide>
        <p15:guide id="11" orient="horz" pos="2160">
          <p15:clr>
            <a:srgbClr val="A4A3A4"/>
          </p15:clr>
        </p15:guide>
        <p15:guide id="12" orient="horz" pos="3363" userDrawn="1">
          <p15:clr>
            <a:srgbClr val="A4A3A4"/>
          </p15:clr>
        </p15:guide>
        <p15:guide id="13" orient="horz" pos="1392" userDrawn="1">
          <p15:clr>
            <a:srgbClr val="A4A3A4"/>
          </p15:clr>
        </p15:guide>
        <p15:guide id="14" pos="2640" userDrawn="1">
          <p15:clr>
            <a:srgbClr val="A4A3A4"/>
          </p15:clr>
        </p15:guide>
        <p15:guide id="15" pos="3216" userDrawn="1">
          <p15:clr>
            <a:srgbClr val="A4A3A4"/>
          </p15:clr>
        </p15:guide>
        <p15:guide id="16" pos="5568" userDrawn="1">
          <p15:clr>
            <a:srgbClr val="A4A3A4"/>
          </p15:clr>
        </p15:guide>
        <p15:guide id="17" orient="horz" pos="3301" userDrawn="1">
          <p15:clr>
            <a:srgbClr val="A4A3A4"/>
          </p15:clr>
        </p15:guide>
        <p15:guide id="18" orient="horz" pos="3528" userDrawn="1">
          <p15:clr>
            <a:srgbClr val="A4A3A4"/>
          </p15:clr>
        </p15:guide>
        <p15:guide id="19" orient="horz" pos="2760" userDrawn="1">
          <p15:clr>
            <a:srgbClr val="A4A3A4"/>
          </p15:clr>
        </p15:guide>
        <p15:guide id="20" orient="horz" pos="1320" userDrawn="1">
          <p15:clr>
            <a:srgbClr val="A4A3A4"/>
          </p15:clr>
        </p15:guide>
        <p15:guide id="21" orient="horz" pos="912" userDrawn="1">
          <p15:clr>
            <a:srgbClr val="A4A3A4"/>
          </p15:clr>
        </p15:guide>
        <p15:guide id="22" orient="horz" pos="158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n, Avirup" initials="A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65A"/>
    <a:srgbClr val="08DA71"/>
    <a:srgbClr val="77A721"/>
    <a:srgbClr val="79AA22"/>
    <a:srgbClr val="069C51"/>
    <a:srgbClr val="575757"/>
    <a:srgbClr val="000000"/>
    <a:srgbClr val="FFCD00"/>
    <a:srgbClr val="ED8B00"/>
    <a:srgbClr val="DB29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29EB08-3697-49B1-A256-48AE0E134FF8}" v="2" dt="2021-03-09T11:11:39.8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6"/>
      </p:cViewPr>
      <p:guideLst>
        <p:guide pos="448"/>
        <p:guide orient="horz" pos="2160"/>
        <p:guide orient="horz" pos="3363"/>
        <p:guide orient="horz" pos="1392"/>
        <p:guide pos="2640"/>
        <p:guide pos="3216"/>
        <p:guide pos="5568"/>
        <p:guide orient="horz" pos="3301"/>
        <p:guide orient="horz" pos="3528"/>
        <p:guide orient="horz" pos="2760"/>
        <p:guide orient="horz" pos="1320"/>
        <p:guide orient="horz" pos="912"/>
        <p:guide orient="horz" pos="1584"/>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ags" Target="tags/tag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commentAuthors" Target="commentAuthors.xml"/><Relationship Id="rId85"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pta, Siddharth" userId="S::siddhgupta@deloitte.com::2b4c4d45-c3a4-4510-95a6-124fba3dc10e" providerId="AD" clId="Web-{EB3BAAFB-683E-477E-ADB1-7AF111DE7249}"/>
    <pc:docChg chg="modSld">
      <pc:chgData name="Gupta, Siddharth" userId="S::siddhgupta@deloitte.com::2b4c4d45-c3a4-4510-95a6-124fba3dc10e" providerId="AD" clId="Web-{EB3BAAFB-683E-477E-ADB1-7AF111DE7249}" dt="2021-03-04T07:17:04.455" v="1" actId="1076"/>
      <pc:docMkLst>
        <pc:docMk/>
      </pc:docMkLst>
      <pc:sldChg chg="modSp">
        <pc:chgData name="Gupta, Siddharth" userId="S::siddhgupta@deloitte.com::2b4c4d45-c3a4-4510-95a6-124fba3dc10e" providerId="AD" clId="Web-{EB3BAAFB-683E-477E-ADB1-7AF111DE7249}" dt="2021-03-04T07:17:04.455" v="1" actId="1076"/>
        <pc:sldMkLst>
          <pc:docMk/>
          <pc:sldMk cId="3463159302" sldId="890"/>
        </pc:sldMkLst>
        <pc:graphicFrameChg chg="mod">
          <ac:chgData name="Gupta, Siddharth" userId="S::siddhgupta@deloitte.com::2b4c4d45-c3a4-4510-95a6-124fba3dc10e" providerId="AD" clId="Web-{EB3BAAFB-683E-477E-ADB1-7AF111DE7249}" dt="2021-03-04T07:17:04.455" v="1" actId="1076"/>
          <ac:graphicFrameMkLst>
            <pc:docMk/>
            <pc:sldMk cId="3463159302" sldId="890"/>
            <ac:graphicFrameMk id="13" creationId="{00000000-0000-0000-0000-000000000000}"/>
          </ac:graphicFrameMkLst>
        </pc:graphicFrameChg>
      </pc:sldChg>
    </pc:docChg>
  </pc:docChgLst>
  <pc:docChgLst>
    <pc:chgData name="., Shubham" userId="S::shubham6@deloitte.com::acb37389-0d2e-47b0-a9dc-e703ab56c470" providerId="AD" clId="Web-{EC44D260-A0C1-4844-9849-17E92404E628}"/>
    <pc:docChg chg="modSld">
      <pc:chgData name="., Shubham" userId="S::shubham6@deloitte.com::acb37389-0d2e-47b0-a9dc-e703ab56c470" providerId="AD" clId="Web-{EC44D260-A0C1-4844-9849-17E92404E628}" dt="2021-03-03T11:51:27.615" v="1" actId="1076"/>
      <pc:docMkLst>
        <pc:docMk/>
      </pc:docMkLst>
      <pc:sldChg chg="modSp">
        <pc:chgData name="., Shubham" userId="S::shubham6@deloitte.com::acb37389-0d2e-47b0-a9dc-e703ab56c470" providerId="AD" clId="Web-{EC44D260-A0C1-4844-9849-17E92404E628}" dt="2021-03-03T11:06:49.189" v="0" actId="1076"/>
        <pc:sldMkLst>
          <pc:docMk/>
          <pc:sldMk cId="594160866" sldId="849"/>
        </pc:sldMkLst>
        <pc:picChg chg="mod">
          <ac:chgData name="., Shubham" userId="S::shubham6@deloitte.com::acb37389-0d2e-47b0-a9dc-e703ab56c470" providerId="AD" clId="Web-{EC44D260-A0C1-4844-9849-17E92404E628}" dt="2021-03-03T11:06:49.189" v="0" actId="1076"/>
          <ac:picMkLst>
            <pc:docMk/>
            <pc:sldMk cId="594160866" sldId="849"/>
            <ac:picMk id="50180" creationId="{00000000-0000-0000-0000-000000000000}"/>
          </ac:picMkLst>
        </pc:picChg>
      </pc:sldChg>
      <pc:sldChg chg="modSp">
        <pc:chgData name="., Shubham" userId="S::shubham6@deloitte.com::acb37389-0d2e-47b0-a9dc-e703ab56c470" providerId="AD" clId="Web-{EC44D260-A0C1-4844-9849-17E92404E628}" dt="2021-03-03T11:51:27.615" v="1" actId="1076"/>
        <pc:sldMkLst>
          <pc:docMk/>
          <pc:sldMk cId="362853209" sldId="867"/>
        </pc:sldMkLst>
        <pc:picChg chg="mod">
          <ac:chgData name="., Shubham" userId="S::shubham6@deloitte.com::acb37389-0d2e-47b0-a9dc-e703ab56c470" providerId="AD" clId="Web-{EC44D260-A0C1-4844-9849-17E92404E628}" dt="2021-03-03T11:51:27.615" v="1" actId="1076"/>
          <ac:picMkLst>
            <pc:docMk/>
            <pc:sldMk cId="362853209" sldId="867"/>
            <ac:picMk id="93189" creationId="{00000000-0000-0000-0000-000000000000}"/>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3/9/2021</a:t>
            </a:fld>
            <a:endParaRPr lang="en-US">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3/9/2021</a:t>
            </a:fld>
            <a:endParaRPr lang="en-US"/>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1258684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5C86FDA3-1A2D-40D6-B406-933A8C51E2B6}" type="slidenum">
              <a:rPr lang="en-US" altLang="en-US" smtClean="0">
                <a:latin typeface="Arial" panose="020B0604020202020204" pitchFamily="34" charset="0"/>
              </a:rPr>
              <a:pPr/>
              <a:t>51</a:t>
            </a:fld>
            <a:endParaRPr lang="en-US" altLang="en-US">
              <a:latin typeface="Arial" panose="020B060402020202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71899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E4E79EFD-7901-47E3-A26F-290FE12D2D19}" type="slidenum">
              <a:rPr lang="en-US" altLang="en-US" smtClean="0">
                <a:latin typeface="Arial" panose="020B0604020202020204" pitchFamily="34" charset="0"/>
              </a:rPr>
              <a:pPr/>
              <a:t>52</a:t>
            </a:fld>
            <a:endParaRPr lang="en-US" altLang="en-US">
              <a:latin typeface="Arial" panose="020B060402020202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14171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04316F98-CF14-48F8-A53A-7920B365B7B9}" type="slidenum">
              <a:rPr lang="en-US" altLang="en-US" smtClean="0">
                <a:latin typeface="Arial" panose="020B0604020202020204" pitchFamily="34" charset="0"/>
              </a:rPr>
              <a:pPr/>
              <a:t>53</a:t>
            </a:fld>
            <a:endParaRPr lang="en-US" altLang="en-US">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09113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14DA16BD-87D3-4A5B-979C-75D7F34B064E}" type="slidenum">
              <a:rPr lang="en-US" altLang="en-US" smtClean="0">
                <a:latin typeface="Arial" panose="020B0604020202020204" pitchFamily="34" charset="0"/>
              </a:rPr>
              <a:pPr/>
              <a:t>54</a:t>
            </a:fld>
            <a:endParaRPr lang="en-US" altLang="en-US">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604262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AA26AC94-B092-4AC8-92A3-93722CA5438F}" type="slidenum">
              <a:rPr lang="en-US" altLang="en-US" smtClean="0">
                <a:latin typeface="Arial" panose="020B0604020202020204" pitchFamily="34" charset="0"/>
              </a:rPr>
              <a:pPr/>
              <a:t>55</a:t>
            </a:fld>
            <a:endParaRPr lang="en-US" altLang="en-US">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769480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AA26AC94-B092-4AC8-92A3-93722CA5438F}" type="slidenum">
              <a:rPr lang="en-US" altLang="en-US" smtClean="0">
                <a:latin typeface="Arial" panose="020B0604020202020204" pitchFamily="34" charset="0"/>
              </a:rPr>
              <a:pPr/>
              <a:t>56</a:t>
            </a:fld>
            <a:endParaRPr lang="en-US" altLang="en-US">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58753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59</a:t>
            </a:fld>
            <a:endParaRPr lang="en-US"/>
          </a:p>
        </p:txBody>
      </p:sp>
    </p:spTree>
    <p:extLst>
      <p:ext uri="{BB962C8B-B14F-4D97-AF65-F5344CB8AC3E}">
        <p14:creationId xmlns:p14="http://schemas.microsoft.com/office/powerpoint/2010/main" val="1884360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F51007C2-7090-4036-BB4C-8C68C71984DE}" type="slidenum">
              <a:rPr lang="en-US" altLang="en-US" smtClean="0">
                <a:latin typeface="Arial" panose="020B0604020202020204" pitchFamily="34" charset="0"/>
              </a:rPr>
              <a:pPr/>
              <a:t>60</a:t>
            </a:fld>
            <a:endParaRPr lang="en-US" altLang="en-US">
              <a:latin typeface="Arial" panose="020B060402020202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793320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69E66BE9-EC04-44AE-85E9-4BD5426EBA85}" type="slidenum">
              <a:rPr lang="en-US" altLang="en-US" smtClean="0">
                <a:latin typeface="Arial" panose="020B0604020202020204" pitchFamily="34" charset="0"/>
              </a:rPr>
              <a:pPr/>
              <a:t>61</a:t>
            </a:fld>
            <a:endParaRPr lang="en-US" altLang="en-US">
              <a:latin typeface="Arial" panose="020B060402020202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85371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E5B22EE0-17B2-4592-B51A-74C390AB84F2}" type="slidenum">
              <a:rPr lang="en-US" altLang="en-US" smtClean="0">
                <a:latin typeface="Arial" panose="020B0604020202020204" pitchFamily="34" charset="0"/>
              </a:rPr>
              <a:pPr/>
              <a:t>62</a:t>
            </a:fld>
            <a:endParaRPr lang="en-US" altLang="en-US">
              <a:latin typeface="Arial" panose="020B060402020202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2028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a:p>
        </p:txBody>
      </p:sp>
    </p:spTree>
    <p:extLst>
      <p:ext uri="{BB962C8B-B14F-4D97-AF65-F5344CB8AC3E}">
        <p14:creationId xmlns:p14="http://schemas.microsoft.com/office/powerpoint/2010/main" val="2028389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66</a:t>
            </a:fld>
            <a:endParaRPr lang="en-US"/>
          </a:p>
        </p:txBody>
      </p:sp>
    </p:spTree>
    <p:extLst>
      <p:ext uri="{BB962C8B-B14F-4D97-AF65-F5344CB8AC3E}">
        <p14:creationId xmlns:p14="http://schemas.microsoft.com/office/powerpoint/2010/main" val="1911466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69</a:t>
            </a:fld>
            <a:endParaRPr lang="en-US"/>
          </a:p>
        </p:txBody>
      </p:sp>
    </p:spTree>
    <p:extLst>
      <p:ext uri="{BB962C8B-B14F-4D97-AF65-F5344CB8AC3E}">
        <p14:creationId xmlns:p14="http://schemas.microsoft.com/office/powerpoint/2010/main" val="407635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70</a:t>
            </a:fld>
            <a:endParaRPr lang="en-GB">
              <a:solidFill>
                <a:prstClr val="black"/>
              </a:solidFill>
            </a:endParaRPr>
          </a:p>
        </p:txBody>
      </p:sp>
    </p:spTree>
    <p:extLst>
      <p:ext uri="{BB962C8B-B14F-4D97-AF65-F5344CB8AC3E}">
        <p14:creationId xmlns:p14="http://schemas.microsoft.com/office/powerpoint/2010/main" val="1621352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Rot="1" noChangeAspect="1" noTextEdit="1"/>
          </p:cNvSpPr>
          <p:nvPr>
            <p:ph type="sldImg"/>
          </p:nvPr>
        </p:nvSpPr>
        <p:spPr bwMode="auto">
          <a:noFill/>
          <a:ln>
            <a:solidFill>
              <a:srgbClr val="000000"/>
            </a:solidFill>
            <a:miter lim="800000"/>
            <a:headEnd/>
            <a:tailEnd/>
          </a:ln>
        </p:spPr>
      </p:sp>
      <p:sp>
        <p:nvSpPr>
          <p:cNvPr id="47107" name="Rectangle 5"/>
          <p:cNvSpPr>
            <a:spLocks noGrp="1"/>
          </p:cNvSpPr>
          <p:nvPr>
            <p:ph type="body" idx="1"/>
          </p:nvPr>
        </p:nvSpPr>
        <p:spPr>
          <a:xfrm>
            <a:off x="708698" y="4863473"/>
            <a:ext cx="5681905" cy="180445"/>
          </a:xfrm>
          <a:noFill/>
          <a:ln/>
        </p:spPr>
        <p:txBody>
          <a:bodyPr>
            <a:normAutofit fontScale="47500" lnSpcReduction="20000"/>
          </a:bodyPr>
          <a:lstStyle/>
          <a:p>
            <a:endParaRPr lang="en-US">
              <a:latin typeface="Arial" charset="0"/>
            </a:endParaRPr>
          </a:p>
        </p:txBody>
      </p:sp>
    </p:spTree>
    <p:extLst>
      <p:ext uri="{BB962C8B-B14F-4D97-AF65-F5344CB8AC3E}">
        <p14:creationId xmlns:p14="http://schemas.microsoft.com/office/powerpoint/2010/main" val="3551054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72</a:t>
            </a:fld>
            <a:endParaRPr lang="en-GB">
              <a:solidFill>
                <a:prstClr val="black"/>
              </a:solidFill>
            </a:endParaRPr>
          </a:p>
        </p:txBody>
      </p:sp>
    </p:spTree>
    <p:extLst>
      <p:ext uri="{BB962C8B-B14F-4D97-AF65-F5344CB8AC3E}">
        <p14:creationId xmlns:p14="http://schemas.microsoft.com/office/powerpoint/2010/main" val="550453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a:p>
        </p:txBody>
      </p:sp>
    </p:spTree>
    <p:extLst>
      <p:ext uri="{BB962C8B-B14F-4D97-AF65-F5344CB8AC3E}">
        <p14:creationId xmlns:p14="http://schemas.microsoft.com/office/powerpoint/2010/main" val="1830421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28</a:t>
            </a:fld>
            <a:endParaRPr lang="en-US"/>
          </a:p>
        </p:txBody>
      </p:sp>
    </p:spTree>
    <p:extLst>
      <p:ext uri="{BB962C8B-B14F-4D97-AF65-F5344CB8AC3E}">
        <p14:creationId xmlns:p14="http://schemas.microsoft.com/office/powerpoint/2010/main" val="3170110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1938078B-30B8-499F-BA27-35D56A330013}" type="slidenum">
              <a:rPr lang="en-US" altLang="en-US" smtClean="0">
                <a:latin typeface="Arial" panose="020B0604020202020204" pitchFamily="34" charset="0"/>
              </a:rPr>
              <a:pPr/>
              <a:t>29</a:t>
            </a:fld>
            <a:endParaRPr lang="en-US" altLang="en-US">
              <a:latin typeface="Arial" panose="020B060402020202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24986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E355B809-592A-47F5-A184-E7010FEBFEB7}" type="slidenum">
              <a:rPr lang="en-US" altLang="en-US" smtClean="0">
                <a:latin typeface="Arial" panose="020B0604020202020204" pitchFamily="34" charset="0"/>
              </a:rPr>
              <a:pPr/>
              <a:t>32</a:t>
            </a:fld>
            <a:endParaRPr lang="en-US" altLang="en-US">
              <a:latin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30391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34</a:t>
            </a:fld>
            <a:endParaRPr lang="en-US"/>
          </a:p>
        </p:txBody>
      </p:sp>
    </p:spTree>
    <p:extLst>
      <p:ext uri="{BB962C8B-B14F-4D97-AF65-F5344CB8AC3E}">
        <p14:creationId xmlns:p14="http://schemas.microsoft.com/office/powerpoint/2010/main" val="3728610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42</a:t>
            </a:fld>
            <a:endParaRPr lang="en-US"/>
          </a:p>
        </p:txBody>
      </p:sp>
    </p:spTree>
    <p:extLst>
      <p:ext uri="{BB962C8B-B14F-4D97-AF65-F5344CB8AC3E}">
        <p14:creationId xmlns:p14="http://schemas.microsoft.com/office/powerpoint/2010/main" val="3416035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50</a:t>
            </a:fld>
            <a:endParaRPr lang="en-US"/>
          </a:p>
        </p:txBody>
      </p:sp>
    </p:spTree>
    <p:extLst>
      <p:ext uri="{BB962C8B-B14F-4D97-AF65-F5344CB8AC3E}">
        <p14:creationId xmlns:p14="http://schemas.microsoft.com/office/powerpoint/2010/main" val="2525705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297587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592" imgH="591" progId="TCLayout.ActiveDocument.1">
                  <p:embed/>
                </p:oleObj>
              </mc:Choice>
              <mc:Fallback>
                <p:oleObj name="think-cell Slide" r:id="rId4" imgW="592" imgH="591"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marL="0" indent="0" algn="l">
              <a:buFontTx/>
              <a:buNone/>
              <a:tabLst>
                <a:tab pos="5029200" algn="r"/>
              </a:tabLst>
              <a:defRPr sz="1200"/>
            </a:lvl1pPr>
            <a:lvl2pPr marL="127000" indent="-127000" algn="l">
              <a:buClrTx/>
              <a:buSzPct val="100000"/>
              <a:buFont typeface="Arial" panose="020B0604020202020204" pitchFamily="34" charset="0"/>
              <a:buChar char="•"/>
              <a:tabLst>
                <a:tab pos="5029200" algn="r"/>
              </a:tabLst>
              <a:defRPr sz="1200"/>
            </a:lvl2pPr>
            <a:lvl3pPr marL="279400" indent="-127000" algn="l">
              <a:buClrTx/>
              <a:buSzPct val="100000"/>
              <a:buFont typeface="Arial" panose="020B0604020202020204" pitchFamily="34" charset="0"/>
              <a:buChar char="−"/>
              <a:tabLst>
                <a:tab pos="5029200" algn="r"/>
              </a:tabLst>
              <a:defRPr sz="1200"/>
            </a:lvl3pPr>
            <a:lvl4pPr marL="431800" indent="-127000" algn="l">
              <a:buClrTx/>
              <a:buSzPct val="100000"/>
              <a:buFont typeface="Arial" panose="020B0604020202020204" pitchFamily="34" charset="0"/>
              <a:buChar char="◦"/>
              <a:tabLst>
                <a:tab pos="5029200" algn="r"/>
              </a:tabLst>
              <a:defRPr sz="1200"/>
            </a:lvl4pPr>
            <a:lvl5pPr marL="584200" indent="-127000" algn="l">
              <a:buClrTx/>
              <a:buSzPct val="100000"/>
              <a:buFont typeface="Arial" panose="020B0604020202020204" pitchFamily="34" charset="0"/>
              <a:buChar char="−"/>
              <a:tabLst>
                <a:tab pos="50292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4755915" y="2125013"/>
            <a:ext cx="4011847" cy="3996000"/>
          </a:xfrm>
        </p:spPr>
        <p:txBody>
          <a:bodyPr/>
          <a:lstStyle/>
          <a:p>
            <a:r>
              <a:rPr lang="en-US" noProof="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a:t>Click to add title</a:t>
            </a:r>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buFontTx/>
              <a:buNone/>
              <a:defRPr lang="en-US" noProof="0" dirty="0" smtClean="0"/>
            </a:lvl1pPr>
            <a:lvl2pPr marL="127000" indent="-127000" algn="l">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p>
        </p:txBody>
      </p:sp>
      <p:sp>
        <p:nvSpPr>
          <p:cNvPr id="4" name="Picture Placeholder 7"/>
          <p:cNvSpPr>
            <a:spLocks noGrp="1"/>
          </p:cNvSpPr>
          <p:nvPr>
            <p:ph type="pic" sz="quarter" idx="13"/>
          </p:nvPr>
        </p:nvSpPr>
        <p:spPr>
          <a:xfrm>
            <a:off x="376238" y="1700213"/>
            <a:ext cx="2743200" cy="1971675"/>
          </a:xfrm>
        </p:spPr>
        <p:txBody>
          <a:bodyPr/>
          <a:lstStyle/>
          <a:p>
            <a:r>
              <a:rPr lang="en-US" noProof="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a:t>Click to add title</a:t>
            </a:r>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mp; subtitle Blackbackground">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a:t>Click to add title</a:t>
            </a:r>
          </a:p>
        </p:txBody>
      </p:sp>
    </p:spTree>
    <p:extLst>
      <p:ext uri="{BB962C8B-B14F-4D97-AF65-F5344CB8AC3E}">
        <p14:creationId xmlns:p14="http://schemas.microsoft.com/office/powerpoint/2010/main" val="4659625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a:t>Click to edit Master title style</a:t>
            </a:r>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5" name="Text Placeholder 8"/>
          <p:cNvSpPr>
            <a:spLocks noGrp="1"/>
          </p:cNvSpPr>
          <p:nvPr>
            <p:ph type="body" sz="quarter" idx="18"/>
          </p:nvPr>
        </p:nvSpPr>
        <p:spPr>
          <a:xfrm>
            <a:off x="6825564"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6" name="Text Placeholder 8"/>
          <p:cNvSpPr>
            <a:spLocks noGrp="1"/>
          </p:cNvSpPr>
          <p:nvPr>
            <p:ph type="body" sz="quarter" idx="19"/>
          </p:nvPr>
        </p:nvSpPr>
        <p:spPr>
          <a:xfrm>
            <a:off x="2527188"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7" name="Text Placeholder 8"/>
          <p:cNvSpPr>
            <a:spLocks noGrp="1"/>
          </p:cNvSpPr>
          <p:nvPr>
            <p:ph type="body" sz="quarter" idx="20"/>
          </p:nvPr>
        </p:nvSpPr>
        <p:spPr>
          <a:xfrm>
            <a:off x="4676376"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4"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325816280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en-US"/>
          </a:p>
        </p:txBody>
      </p:sp>
      <p:sp>
        <p:nvSpPr>
          <p:cNvPr id="5" name="Rectangle 8"/>
          <p:cNvSpPr>
            <a:spLocks noGrp="1" noChangeArrowheads="1"/>
          </p:cNvSpPr>
          <p:nvPr>
            <p:ph type="sldNum" sz="quarter" idx="11"/>
          </p:nvPr>
        </p:nvSpPr>
        <p:spPr>
          <a:xfrm>
            <a:off x="7162800" y="6629400"/>
            <a:ext cx="1981200" cy="228600"/>
          </a:xfrm>
          <a:prstGeom prst="rect">
            <a:avLst/>
          </a:prstGeom>
          <a:ln/>
        </p:spPr>
        <p:txBody>
          <a:bodyPr/>
          <a:lstStyle>
            <a:lvl1pPr>
              <a:defRPr/>
            </a:lvl1pPr>
          </a:lstStyle>
          <a:p>
            <a:pPr>
              <a:defRPr/>
            </a:pPr>
            <a:fld id="{0EAD0E33-3E58-45F0-821F-1CA98901A8EA}" type="slidenum">
              <a:rPr lang="en-US" altLang="en-US" smtClean="0"/>
              <a:pPr>
                <a:defRPr/>
              </a:pPr>
              <a:t>‹#›</a:t>
            </a:fld>
            <a:endParaRPr lang="en-US" altLang="en-US"/>
          </a:p>
        </p:txBody>
      </p:sp>
    </p:spTree>
    <p:extLst>
      <p:ext uri="{BB962C8B-B14F-4D97-AF65-F5344CB8AC3E}">
        <p14:creationId xmlns:p14="http://schemas.microsoft.com/office/powerpoint/2010/main" val="39211919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524000"/>
            <a:ext cx="44958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4958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en-US"/>
          </a:p>
        </p:txBody>
      </p:sp>
      <p:sp>
        <p:nvSpPr>
          <p:cNvPr id="6" name="Rectangle 8"/>
          <p:cNvSpPr>
            <a:spLocks noGrp="1" noChangeArrowheads="1"/>
          </p:cNvSpPr>
          <p:nvPr>
            <p:ph type="sldNum" sz="quarter" idx="11"/>
          </p:nvPr>
        </p:nvSpPr>
        <p:spPr>
          <a:xfrm>
            <a:off x="7162800" y="6629400"/>
            <a:ext cx="1981200" cy="228600"/>
          </a:xfrm>
          <a:prstGeom prst="rect">
            <a:avLst/>
          </a:prstGeom>
          <a:ln/>
        </p:spPr>
        <p:txBody>
          <a:bodyPr/>
          <a:lstStyle>
            <a:lvl1pPr>
              <a:defRPr/>
            </a:lvl1pPr>
          </a:lstStyle>
          <a:p>
            <a:pPr>
              <a:defRPr/>
            </a:pPr>
            <a:r>
              <a:rPr lang="en-US" altLang="en-US"/>
              <a:t>7-</a:t>
            </a:r>
            <a:fld id="{90BBC2DA-A7C1-4E94-8DD3-2CA3BBB0DDC4}" type="slidenum">
              <a:rPr lang="en-US" altLang="en-US"/>
              <a:pPr>
                <a:defRPr/>
              </a:pPr>
              <a:t>‹#›</a:t>
            </a:fld>
            <a:endParaRPr lang="en-US" altLang="en-US"/>
          </a:p>
        </p:txBody>
      </p:sp>
    </p:spTree>
    <p:extLst>
      <p:ext uri="{BB962C8B-B14F-4D97-AF65-F5344CB8AC3E}">
        <p14:creationId xmlns:p14="http://schemas.microsoft.com/office/powerpoint/2010/main" val="30614418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6025"/>
          </a:xfrm>
        </p:spPr>
        <p:txBody>
          <a:bodyPr/>
          <a:lstStyle/>
          <a:p>
            <a:r>
              <a:rPr lang="en-US"/>
              <a:t>Click to edit Master title style</a:t>
            </a:r>
          </a:p>
        </p:txBody>
      </p:sp>
      <p:sp>
        <p:nvSpPr>
          <p:cNvPr id="3" name="Text Placeholder 2"/>
          <p:cNvSpPr>
            <a:spLocks noGrp="1"/>
          </p:cNvSpPr>
          <p:nvPr>
            <p:ph type="body" sz="half" idx="1"/>
          </p:nvPr>
        </p:nvSpPr>
        <p:spPr>
          <a:xfrm>
            <a:off x="0" y="1524000"/>
            <a:ext cx="9144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0" y="3962400"/>
            <a:ext cx="9144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a:xfrm>
            <a:off x="7162800" y="6629400"/>
            <a:ext cx="1981200" cy="228600"/>
          </a:xfrm>
          <a:prstGeom prst="rect">
            <a:avLst/>
          </a:prstGeom>
        </p:spPr>
        <p:txBody>
          <a:bodyPr/>
          <a:lstStyle>
            <a:lvl1pPr>
              <a:defRPr/>
            </a:lvl1pPr>
          </a:lstStyle>
          <a:p>
            <a:pPr>
              <a:defRPr/>
            </a:pPr>
            <a:r>
              <a:rPr lang="en-US" altLang="en-US"/>
              <a:t>7-</a:t>
            </a:r>
            <a:fld id="{42B927B1-F131-47A4-9C51-8AFBD1E3B478}" type="slidenum">
              <a:rPr lang="en-US" altLang="en-US"/>
              <a:pPr>
                <a:defRPr/>
              </a:pPr>
              <a:t>‹#›</a:t>
            </a:fld>
            <a:endParaRPr lang="en-US" altLang="en-US"/>
          </a:p>
        </p:txBody>
      </p:sp>
    </p:spTree>
    <p:extLst>
      <p:ext uri="{BB962C8B-B14F-4D97-AF65-F5344CB8AC3E}">
        <p14:creationId xmlns:p14="http://schemas.microsoft.com/office/powerpoint/2010/main" val="5093116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6025"/>
          </a:xfrm>
        </p:spPr>
        <p:txBody>
          <a:bodyPr/>
          <a:lstStyle/>
          <a:p>
            <a:r>
              <a:rPr lang="en-US"/>
              <a:t>Click to edit Master title style</a:t>
            </a:r>
          </a:p>
        </p:txBody>
      </p:sp>
      <p:sp>
        <p:nvSpPr>
          <p:cNvPr id="3" name="Text Placeholder 2"/>
          <p:cNvSpPr>
            <a:spLocks noGrp="1"/>
          </p:cNvSpPr>
          <p:nvPr>
            <p:ph type="body" sz="half" idx="1"/>
          </p:nvPr>
        </p:nvSpPr>
        <p:spPr>
          <a:xfrm>
            <a:off x="0" y="1524000"/>
            <a:ext cx="44958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4958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en-US"/>
          </a:p>
        </p:txBody>
      </p:sp>
      <p:sp>
        <p:nvSpPr>
          <p:cNvPr id="6" name="Rectangle 8"/>
          <p:cNvSpPr>
            <a:spLocks noGrp="1" noChangeArrowheads="1"/>
          </p:cNvSpPr>
          <p:nvPr>
            <p:ph type="sldNum" sz="quarter" idx="11"/>
          </p:nvPr>
        </p:nvSpPr>
        <p:spPr>
          <a:xfrm>
            <a:off x="7162800" y="6629400"/>
            <a:ext cx="1981200" cy="228600"/>
          </a:xfrm>
          <a:prstGeom prst="rect">
            <a:avLst/>
          </a:prstGeom>
          <a:ln/>
        </p:spPr>
        <p:txBody>
          <a:bodyPr/>
          <a:lstStyle>
            <a:lvl1pPr>
              <a:defRPr/>
            </a:lvl1pPr>
          </a:lstStyle>
          <a:p>
            <a:pPr>
              <a:defRPr/>
            </a:pPr>
            <a:r>
              <a:rPr lang="en-US" altLang="en-US"/>
              <a:t>7-</a:t>
            </a:r>
            <a:fld id="{28A0E7AD-C476-4123-8C23-BC5037E31A1B}" type="slidenum">
              <a:rPr lang="en-US" altLang="en-US"/>
              <a:pPr>
                <a:defRPr/>
              </a:pPr>
              <a:t>‹#›</a:t>
            </a:fld>
            <a:endParaRPr lang="en-US" altLang="en-US"/>
          </a:p>
        </p:txBody>
      </p:sp>
    </p:spTree>
    <p:extLst>
      <p:ext uri="{BB962C8B-B14F-4D97-AF65-F5344CB8AC3E}">
        <p14:creationId xmlns:p14="http://schemas.microsoft.com/office/powerpoint/2010/main" val="22533844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cSld name="Title Slide 2">
    <p:spTree>
      <p:nvGrpSpPr>
        <p:cNvPr id="1" name=""/>
        <p:cNvGrpSpPr/>
        <p:nvPr/>
      </p:nvGrpSpPr>
      <p:grpSpPr>
        <a:xfrm>
          <a:off x="0" y="0"/>
          <a:ext cx="0" cy="0"/>
          <a:chOff x="0" y="0"/>
          <a:chExt cx="0" cy="0"/>
        </a:xfrm>
      </p:grpSpPr>
      <p:sp>
        <p:nvSpPr>
          <p:cNvPr id="10" name="Rectangle 9"/>
          <p:cNvSpPr/>
          <p:nvPr userDrawn="1"/>
        </p:nvSpPr>
        <p:spPr>
          <a:xfrm>
            <a:off x="0" y="0"/>
            <a:ext cx="3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ctrTitle"/>
          </p:nvPr>
        </p:nvSpPr>
        <p:spPr>
          <a:xfrm>
            <a:off x="384048" y="1685568"/>
            <a:ext cx="2772000" cy="2672126"/>
          </a:xfrm>
        </p:spPr>
        <p:txBody>
          <a:bodyPr/>
          <a:lstStyle>
            <a:lvl1pPr>
              <a:defRPr>
                <a:solidFill>
                  <a:schemeClr val="accent1"/>
                </a:solidFill>
              </a:defRPr>
            </a:lvl1pPr>
          </a:lstStyle>
          <a:p>
            <a:r>
              <a:rPr lang="en-US"/>
              <a:t>Click to edit Master title style</a:t>
            </a:r>
            <a:endParaRPr lang="en-GB"/>
          </a:p>
        </p:txBody>
      </p:sp>
      <p:sp>
        <p:nvSpPr>
          <p:cNvPr id="3" name="Subtitle 2"/>
          <p:cNvSpPr>
            <a:spLocks noGrp="1"/>
          </p:cNvSpPr>
          <p:nvPr>
            <p:ph type="subTitle" idx="1"/>
          </p:nvPr>
        </p:nvSpPr>
        <p:spPr>
          <a:xfrm>
            <a:off x="384048" y="4357694"/>
            <a:ext cx="2772000" cy="1048554"/>
          </a:xfrm>
        </p:spPr>
        <p:txBody>
          <a:bodyPr>
            <a:normAutofit/>
          </a:bodyPr>
          <a:lstStyle>
            <a:lvl1pPr marL="0" indent="0" algn="l">
              <a:lnSpc>
                <a:spcPct val="120000"/>
              </a:lnSpc>
              <a:spcBef>
                <a:spcPts val="0"/>
              </a:spcBef>
              <a:buNone/>
              <a:defRPr sz="14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pic>
        <p:nvPicPr>
          <p:cNvPr id="8" name="Picture 7" descr="DEL_PRI_RGB.gif"/>
          <p:cNvPicPr>
            <a:picLocks noChangeAspect="1"/>
          </p:cNvPicPr>
          <p:nvPr userDrawn="1"/>
        </p:nvPicPr>
        <p:blipFill>
          <a:blip r:embed="rId2" cstate="print"/>
          <a:stretch>
            <a:fillRect/>
          </a:stretch>
        </p:blipFill>
        <p:spPr>
          <a:xfrm>
            <a:off x="352879" y="399576"/>
            <a:ext cx="1720800" cy="322531"/>
          </a:xfrm>
          <a:prstGeom prst="rect">
            <a:avLst/>
          </a:prstGeom>
        </p:spPr>
      </p:pic>
    </p:spTree>
    <p:extLst>
      <p:ext uri="{BB962C8B-B14F-4D97-AF65-F5344CB8AC3E}">
        <p14:creationId xmlns:p14="http://schemas.microsoft.com/office/powerpoint/2010/main" val="185874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81000" y="765175"/>
            <a:ext cx="8388000" cy="969282"/>
          </a:xfrm>
        </p:spPr>
        <p:txBody>
          <a:bodyPr>
            <a:normAutofit/>
          </a:bodyPr>
          <a:lstStyle>
            <a:lvl1pPr marL="0" indent="0">
              <a:buNone/>
              <a:defRPr sz="3000" b="0">
                <a:solidFill>
                  <a:srgbClr val="575757"/>
                </a:solidFill>
              </a:defRPr>
            </a:lvl1pPr>
          </a:lstStyle>
          <a:p>
            <a:pPr lvl="0"/>
            <a:r>
              <a:rPr lang="en-US"/>
              <a:t>Click to edit Master text styles</a:t>
            </a:r>
          </a:p>
        </p:txBody>
      </p:sp>
      <p:sp>
        <p:nvSpPr>
          <p:cNvPr id="14" name="Title Placeholder 1"/>
          <p:cNvSpPr>
            <a:spLocks noGrp="1"/>
          </p:cNvSpPr>
          <p:nvPr>
            <p:ph type="title"/>
          </p:nvPr>
        </p:nvSpPr>
        <p:spPr>
          <a:xfrm>
            <a:off x="381000" y="304800"/>
            <a:ext cx="8388000" cy="469492"/>
          </a:xfrm>
          <a:prstGeom prst="rect">
            <a:avLst/>
          </a:prstGeom>
        </p:spPr>
        <p:txBody>
          <a:bodyPr vert="horz" lIns="0" tIns="0" rIns="0" bIns="0" rtlCol="0" anchor="t" anchorCtr="0">
            <a:noAutofit/>
          </a:bodyPr>
          <a:lstStyle/>
          <a:p>
            <a:r>
              <a:rPr lang="en-US"/>
              <a:t>Click to edit Master title style</a:t>
            </a:r>
            <a:endParaRPr lang="en-GB"/>
          </a:p>
        </p:txBody>
      </p:sp>
      <p:sp>
        <p:nvSpPr>
          <p:cNvPr id="20" name="Text Placeholder 19"/>
          <p:cNvSpPr>
            <a:spLocks noGrp="1"/>
          </p:cNvSpPr>
          <p:nvPr>
            <p:ph type="body" sz="quarter" idx="14"/>
          </p:nvPr>
        </p:nvSpPr>
        <p:spPr>
          <a:xfrm>
            <a:off x="381687" y="1828800"/>
            <a:ext cx="8388000" cy="453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pyright"/>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US" sz="650" noProof="0">
                <a:solidFill>
                  <a:schemeClr val="tx1"/>
                </a:solidFill>
              </a:rPr>
              <a:t>Deloitte AIM</a:t>
            </a:r>
          </a:p>
        </p:txBody>
      </p:sp>
      <p:sp>
        <p:nvSpPr>
          <p:cNvPr id="8" name="CaseCode"/>
          <p:cNvSpPr txBox="1"/>
          <p:nvPr userDrawn="1"/>
        </p:nvSpPr>
        <p:spPr>
          <a:xfrm>
            <a:off x="4751388" y="647699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a:solidFill>
                  <a:schemeClr val="tx1"/>
                </a:solidFill>
                <a:latin typeface="+mn-lt"/>
              </a:rPr>
              <a:t>SQL Training</a:t>
            </a:r>
            <a:br>
              <a:rPr lang="en-US" sz="650" b="0" noProof="0">
                <a:solidFill>
                  <a:schemeClr val="tx1"/>
                </a:solidFill>
                <a:latin typeface="+mn-lt"/>
              </a:rPr>
            </a:br>
            <a:endParaRPr lang="en-US" sz="650" b="0" noProof="0">
              <a:solidFill>
                <a:schemeClr val="tx1"/>
              </a:solidFill>
              <a:latin typeface="+mn-lt"/>
            </a:endParaRPr>
          </a:p>
        </p:txBody>
      </p:sp>
      <p:sp>
        <p:nvSpPr>
          <p:cNvPr id="10" name="TextBox 9"/>
          <p:cNvSpPr txBox="1"/>
          <p:nvPr userDrawn="1"/>
        </p:nvSpPr>
        <p:spPr>
          <a:xfrm>
            <a:off x="8536782" y="6477000"/>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2283146611"/>
      </p:ext>
    </p:extLst>
  </p:cSld>
  <p:clrMapOvr>
    <a:masterClrMapping/>
  </p:clrMapOvr>
  <p:transition>
    <p:fade/>
  </p:transition>
  <p:extLst>
    <p:ext uri="{DCECCB84-F9BA-43D5-87BE-67443E8EF086}">
      <p15:sldGuideLst xmlns:p15="http://schemas.microsoft.com/office/powerpoint/2012/main">
        <p15:guide id="1" pos="2880">
          <p15:clr>
            <a:srgbClr val="FBAE40"/>
          </p15:clr>
        </p15:guide>
        <p15:guide id="2" pos="5520">
          <p15:clr>
            <a:srgbClr val="FBAE40"/>
          </p15:clr>
        </p15:guide>
        <p15:guide id="3" pos="240">
          <p15:clr>
            <a:srgbClr val="FBAE40"/>
          </p15:clr>
        </p15:guide>
        <p15:guide id="4" orient="horz" pos="192">
          <p15:clr>
            <a:srgbClr val="FBAE40"/>
          </p15:clr>
        </p15:guide>
        <p15:guide id="5" orient="horz" pos="1152">
          <p15:clr>
            <a:srgbClr val="FBAE40"/>
          </p15:clr>
        </p15:guide>
        <p15:guide id="6" orient="horz" pos="480">
          <p15:clr>
            <a:srgbClr val="FBAE40"/>
          </p15:clr>
        </p15:guide>
        <p15:guide id="7" orient="horz" pos="403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Title">
    <p:bg>
      <p:bgPr>
        <a:solidFill>
          <a:schemeClr val="bg1"/>
        </a:solidFill>
        <a:effectLst/>
      </p:bgPr>
    </p:bg>
    <p:spTree>
      <p:nvGrpSpPr>
        <p:cNvPr id="1" name=""/>
        <p:cNvGrpSpPr/>
        <p:nvPr/>
      </p:nvGrpSpPr>
      <p:grpSpPr>
        <a:xfrm>
          <a:off x="0" y="0"/>
          <a:ext cx="0" cy="0"/>
          <a:chOff x="0" y="0"/>
          <a:chExt cx="0" cy="0"/>
        </a:xfrm>
      </p:grpSpPr>
      <p:pic>
        <p:nvPicPr>
          <p:cNvPr id="4" name="Picture 12" descr="DEL_DCS_PRI_RGB"/>
          <p:cNvPicPr>
            <a:picLocks noChangeAspect="1" noChangeArrowheads="1"/>
          </p:cNvPicPr>
          <p:nvPr/>
        </p:nvPicPr>
        <p:blipFill>
          <a:blip r:embed="rId2"/>
          <a:srcRect/>
          <a:stretch>
            <a:fillRect/>
          </a:stretch>
        </p:blipFill>
        <p:spPr bwMode="gray">
          <a:xfrm>
            <a:off x="404813" y="303213"/>
            <a:ext cx="1636712" cy="307975"/>
          </a:xfrm>
          <a:prstGeom prst="rect">
            <a:avLst/>
          </a:prstGeom>
          <a:noFill/>
          <a:ln w="9525">
            <a:noFill/>
            <a:miter lim="800000"/>
            <a:headEnd/>
            <a:tailEnd/>
          </a:ln>
        </p:spPr>
      </p:pic>
      <p:sp>
        <p:nvSpPr>
          <p:cNvPr id="120835" name="Title Placeholder 1"/>
          <p:cNvSpPr>
            <a:spLocks noGrp="1"/>
          </p:cNvSpPr>
          <p:nvPr>
            <p:ph type="ctrTitle"/>
          </p:nvPr>
        </p:nvSpPr>
        <p:spPr bwMode="gray">
          <a:xfrm>
            <a:off x="1142999" y="2538374"/>
            <a:ext cx="4690872" cy="835761"/>
          </a:xfrm>
          <a:prstGeom prst="rect">
            <a:avLst/>
          </a:prstGeom>
        </p:spPr>
        <p:txBody>
          <a:bodyPr/>
          <a:lstStyle>
            <a:lvl1pPr>
              <a:lnSpc>
                <a:spcPct val="85000"/>
              </a:lnSpc>
              <a:defRPr sz="3200" b="0" smtClean="0">
                <a:latin typeface="Times New Roman" pitchFamily="18" charset="0"/>
              </a:defRPr>
            </a:lvl1pPr>
          </a:lstStyle>
          <a:p>
            <a:r>
              <a:rPr lang="en-US"/>
              <a:t>Click to edit Master title style</a:t>
            </a:r>
          </a:p>
        </p:txBody>
      </p:sp>
      <p:sp>
        <p:nvSpPr>
          <p:cNvPr id="120836" name="Text Placeholder 2"/>
          <p:cNvSpPr>
            <a:spLocks noGrp="1"/>
          </p:cNvSpPr>
          <p:nvPr>
            <p:ph type="subTitle" idx="1"/>
          </p:nvPr>
        </p:nvSpPr>
        <p:spPr bwMode="gray">
          <a:xfrm>
            <a:off x="1142999" y="3689350"/>
            <a:ext cx="4690872" cy="319380"/>
          </a:xfrm>
          <a:prstGeom prst="rect">
            <a:avLst/>
          </a:prstGeom>
        </p:spPr>
        <p:txBody>
          <a:bodyPr/>
          <a:lstStyle>
            <a:lvl1pPr>
              <a:lnSpc>
                <a:spcPct val="100000"/>
              </a:lnSpc>
              <a:defRPr sz="2000" b="1" smtClean="0">
                <a:latin typeface="Arial" pitchFamily="34" charset="0"/>
              </a:defRPr>
            </a:lvl1pPr>
          </a:lstStyle>
          <a:p>
            <a:r>
              <a:rPr lang="en-US"/>
              <a:t>Click to edit Master subtitle style</a:t>
            </a:r>
            <a:endParaRPr/>
          </a:p>
        </p:txBody>
      </p:sp>
    </p:spTree>
    <p:extLst>
      <p:ext uri="{BB962C8B-B14F-4D97-AF65-F5344CB8AC3E}">
        <p14:creationId xmlns:p14="http://schemas.microsoft.com/office/powerpoint/2010/main" val="3264529398"/>
      </p:ext>
    </p:extLst>
  </p:cSld>
  <p:clrMapOvr>
    <a:masterClrMapping/>
  </p:clrMapOvr>
  <p:transition/>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1_Disclaimer">
    <p:spTree>
      <p:nvGrpSpPr>
        <p:cNvPr id="1" name=""/>
        <p:cNvGrpSpPr/>
        <p:nvPr/>
      </p:nvGrpSpPr>
      <p:grpSpPr>
        <a:xfrm>
          <a:off x="0" y="0"/>
          <a:ext cx="0" cy="0"/>
          <a:chOff x="0" y="0"/>
          <a:chExt cx="0" cy="0"/>
        </a:xfrm>
      </p:grpSpPr>
      <p:pic>
        <p:nvPicPr>
          <p:cNvPr id="4" name="Picture 3" descr="DEL_PRI_RGB.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9632" y="3844096"/>
            <a:ext cx="1720800" cy="322531"/>
          </a:xfrm>
          <a:prstGeom prst="rect">
            <a:avLst/>
          </a:prstGeom>
        </p:spPr>
      </p:pic>
      <p:sp>
        <p:nvSpPr>
          <p:cNvPr id="3" name="Text Placeholder 2"/>
          <p:cNvSpPr>
            <a:spLocks noGrp="1"/>
          </p:cNvSpPr>
          <p:nvPr>
            <p:ph type="body" sz="quarter" idx="10"/>
          </p:nvPr>
        </p:nvSpPr>
        <p:spPr>
          <a:xfrm>
            <a:off x="368300" y="4356100"/>
            <a:ext cx="8458200" cy="2184400"/>
          </a:xfrm>
        </p:spPr>
        <p:txBody>
          <a:bodyPr anchor="b"/>
          <a:lstStyle>
            <a:lvl1pPr>
              <a:defRPr sz="800"/>
            </a:lvl1pPr>
            <a:lvl2pPr>
              <a:defRPr sz="800"/>
            </a:lvl2pPr>
            <a:lvl3pPr>
              <a:defRPr sz="800"/>
            </a:lvl3pPr>
            <a:lvl4pPr>
              <a:defRPr sz="800"/>
            </a:lvl4pPr>
            <a:lvl5pPr>
              <a:defRPr sz="800"/>
            </a:lvl5pPr>
          </a:lstStyle>
          <a:p>
            <a:pPr lvl="0"/>
            <a:r>
              <a:rPr lang="en-US"/>
              <a:t>Click to edit Master text styles</a:t>
            </a:r>
          </a:p>
        </p:txBody>
      </p:sp>
    </p:spTree>
    <p:extLst>
      <p:ext uri="{BB962C8B-B14F-4D97-AF65-F5344CB8AC3E}">
        <p14:creationId xmlns:p14="http://schemas.microsoft.com/office/powerpoint/2010/main" val="1584163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5"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7"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84048" y="304800"/>
            <a:ext cx="8378952" cy="990600"/>
          </a:xfrm>
          <a:prstGeom prst="rect">
            <a:avLst/>
          </a:prstGeom>
        </p:spPr>
        <p:txBody>
          <a:bodyPr vert="horz" lIns="0" tIns="0" rIns="0" bIns="0" rtlCol="0" anchor="t" anchorCtr="0">
            <a:noAutofit/>
          </a:bodyPr>
          <a:lstStyle/>
          <a:p>
            <a:r>
              <a:rPr lang="en-US"/>
              <a:t>Click to edit Master title style</a:t>
            </a:r>
            <a:endParaRPr lang="en-GB"/>
          </a:p>
        </p:txBody>
      </p:sp>
      <p:sp>
        <p:nvSpPr>
          <p:cNvPr id="20" name="Text Placeholder 19"/>
          <p:cNvSpPr>
            <a:spLocks noGrp="1"/>
          </p:cNvSpPr>
          <p:nvPr>
            <p:ph type="body" sz="quarter" idx="14"/>
          </p:nvPr>
        </p:nvSpPr>
        <p:spPr>
          <a:xfrm>
            <a:off x="384048" y="1371600"/>
            <a:ext cx="8378952" cy="4986358"/>
          </a:xfrm>
        </p:spPr>
        <p:txBody>
          <a:bodyPr/>
          <a:lstStyle>
            <a:lvl1pPr marL="0" indent="0" algn="l">
              <a:buNone/>
              <a:defRPr/>
            </a:lvl1pPr>
            <a:lvl2pPr marL="271463" indent="-271463">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Footer Placeholder 4"/>
          <p:cNvSpPr>
            <a:spLocks noGrp="1"/>
          </p:cNvSpPr>
          <p:nvPr>
            <p:ph type="ftr" sz="quarter" idx="3"/>
          </p:nvPr>
        </p:nvSpPr>
        <p:spPr>
          <a:xfrm>
            <a:off x="385180" y="6400800"/>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a:t>Deloitte Solution Center : Serialization track and trace training</a:t>
            </a:r>
            <a:endParaRPr lang="en-US" i="1">
              <a:solidFill>
                <a:srgbClr val="81BC00"/>
              </a:solidFill>
            </a:endParaRPr>
          </a:p>
        </p:txBody>
      </p:sp>
      <p:sp>
        <p:nvSpPr>
          <p:cNvPr id="12" name="Slide Number Placeholder 7"/>
          <p:cNvSpPr>
            <a:spLocks noGrp="1"/>
          </p:cNvSpPr>
          <p:nvPr>
            <p:ph type="sldNum" sz="quarter" idx="4"/>
          </p:nvPr>
        </p:nvSpPr>
        <p:spPr>
          <a:xfrm>
            <a:off x="7973128" y="6400800"/>
            <a:ext cx="8148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a:p>
        </p:txBody>
      </p:sp>
      <p:sp>
        <p:nvSpPr>
          <p:cNvPr id="6" name="TextBox 5"/>
          <p:cNvSpPr txBox="1"/>
          <p:nvPr userDrawn="1"/>
        </p:nvSpPr>
        <p:spPr>
          <a:xfrm>
            <a:off x="4038600" y="6553200"/>
            <a:ext cx="1066800" cy="276999"/>
          </a:xfrm>
          <a:prstGeom prst="rect">
            <a:avLst/>
          </a:prstGeom>
          <a:noFill/>
        </p:spPr>
        <p:txBody>
          <a:bodyPr wrap="square" rtlCol="0">
            <a:spAutoFit/>
          </a:bodyPr>
          <a:lstStyle/>
          <a:p>
            <a:pPr algn="ctr">
              <a:spcBef>
                <a:spcPts val="600"/>
              </a:spcBef>
            </a:pPr>
            <a:r>
              <a:rPr lang="en-US" sz="1200">
                <a:solidFill>
                  <a:srgbClr val="000104"/>
                </a:solidFill>
              </a:rPr>
              <a:t>- </a:t>
            </a:r>
            <a:fld id="{9BF451D8-8EDB-4006-BE5F-17624556EFC7}" type="slidenum">
              <a:rPr lang="en-US" sz="1200" smtClean="0">
                <a:solidFill>
                  <a:srgbClr val="000104"/>
                </a:solidFill>
              </a:rPr>
              <a:pPr algn="ctr">
                <a:spcBef>
                  <a:spcPts val="600"/>
                </a:spcBef>
              </a:pPr>
              <a:t>‹#›</a:t>
            </a:fld>
            <a:r>
              <a:rPr lang="en-US" sz="1200">
                <a:solidFill>
                  <a:srgbClr val="000104"/>
                </a:solidFill>
              </a:rPr>
              <a:t> -</a:t>
            </a:r>
          </a:p>
        </p:txBody>
      </p:sp>
    </p:spTree>
    <p:extLst>
      <p:ext uri="{BB962C8B-B14F-4D97-AF65-F5344CB8AC3E}">
        <p14:creationId xmlns:p14="http://schemas.microsoft.com/office/powerpoint/2010/main" val="1186765230"/>
      </p:ext>
    </p:extLst>
  </p:cSld>
  <p:clrMapOvr>
    <a:masterClrMapping/>
  </p:clrMapOvr>
  <p:transition>
    <p:fade/>
  </p:transition>
  <p:extLst>
    <p:ext uri="{DCECCB84-F9BA-43D5-87BE-67443E8EF086}">
      <p15:sldGuideLst xmlns:p15="http://schemas.microsoft.com/office/powerpoint/2012/main">
        <p15:guide id="1" orient="horz" pos="816">
          <p15:clr>
            <a:srgbClr val="FBAE40"/>
          </p15:clr>
        </p15:guide>
        <p15:guide id="2" orient="horz" pos="192">
          <p15:clr>
            <a:srgbClr val="FBAE40"/>
          </p15:clr>
        </p15:guide>
        <p15:guide id="3" pos="2880">
          <p15:clr>
            <a:srgbClr val="FBAE40"/>
          </p15:clr>
        </p15:guide>
        <p15:guide id="4" orient="horz" pos="864">
          <p15:clr>
            <a:srgbClr val="FBAE40"/>
          </p15:clr>
        </p15:guide>
        <p15:guide id="5" pos="5520">
          <p15:clr>
            <a:srgbClr val="FBAE40"/>
          </p15:clr>
        </p15:guide>
        <p15:guide id="6" pos="240">
          <p15:clr>
            <a:srgbClr val="FBAE40"/>
          </p15:clr>
        </p15:guide>
        <p15:guide id="7" orient="horz" pos="4032">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84048" y="301752"/>
            <a:ext cx="8388000" cy="469492"/>
          </a:xfrm>
          <a:prstGeom prst="rect">
            <a:avLst/>
          </a:prstGeom>
        </p:spPr>
        <p:txBody>
          <a:bodyPr vert="horz" lIns="0" tIns="0" rIns="0" bIns="0" rtlCol="0" anchor="t" anchorCtr="0">
            <a:noAutofit/>
          </a:bodyPr>
          <a:lstStyle/>
          <a:p>
            <a:r>
              <a:rPr lang="en-US"/>
              <a:t>Click to edit Master title style</a:t>
            </a:r>
            <a:endParaRPr lang="en-GB"/>
          </a:p>
        </p:txBody>
      </p:sp>
      <p:sp>
        <p:nvSpPr>
          <p:cNvPr id="9" name="Text Placeholder 8"/>
          <p:cNvSpPr>
            <a:spLocks noGrp="1"/>
          </p:cNvSpPr>
          <p:nvPr>
            <p:ph type="body" sz="quarter" idx="13"/>
          </p:nvPr>
        </p:nvSpPr>
        <p:spPr>
          <a:xfrm>
            <a:off x="384048" y="765175"/>
            <a:ext cx="8388000" cy="969282"/>
          </a:xfrm>
        </p:spPr>
        <p:txBody>
          <a:bodyPr>
            <a:normAutofit/>
          </a:bodyPr>
          <a:lstStyle>
            <a:lvl1pPr marL="0" indent="0">
              <a:buNone/>
              <a:defRPr sz="3000" b="0">
                <a:solidFill>
                  <a:srgbClr val="575757"/>
                </a:solidFill>
              </a:defRPr>
            </a:lvl1pPr>
          </a:lstStyle>
          <a:p>
            <a:pPr lvl="0"/>
            <a:r>
              <a:rPr lang="en-US"/>
              <a:t>Click to edit Master text styles</a:t>
            </a:r>
          </a:p>
        </p:txBody>
      </p:sp>
      <p:sp>
        <p:nvSpPr>
          <p:cNvPr id="20" name="Text Placeholder 19"/>
          <p:cNvSpPr>
            <a:spLocks noGrp="1"/>
          </p:cNvSpPr>
          <p:nvPr>
            <p:ph type="body" sz="quarter" idx="14"/>
          </p:nvPr>
        </p:nvSpPr>
        <p:spPr>
          <a:xfrm>
            <a:off x="384048" y="1810800"/>
            <a:ext cx="4111752" cy="451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hart Placeholder 7"/>
          <p:cNvSpPr>
            <a:spLocks noGrp="1"/>
          </p:cNvSpPr>
          <p:nvPr>
            <p:ph type="chart" sz="quarter" idx="15"/>
          </p:nvPr>
        </p:nvSpPr>
        <p:spPr>
          <a:xfrm>
            <a:off x="4643437" y="1810800"/>
            <a:ext cx="4128611" cy="4513800"/>
          </a:xfrm>
        </p:spPr>
        <p:txBody>
          <a:bodyPr/>
          <a:lstStyle/>
          <a:p>
            <a:r>
              <a:rPr lang="en-US"/>
              <a:t>Click icon to add chart</a:t>
            </a:r>
            <a:endParaRPr lang="en-GB"/>
          </a:p>
        </p:txBody>
      </p:sp>
      <p:sp>
        <p:nvSpPr>
          <p:cNvPr id="12" name="Footer Placeholder 4"/>
          <p:cNvSpPr>
            <a:spLocks noGrp="1"/>
          </p:cNvSpPr>
          <p:nvPr>
            <p:ph type="ftr" sz="quarter" idx="3"/>
          </p:nvPr>
        </p:nvSpPr>
        <p:spPr>
          <a:xfrm>
            <a:off x="385180" y="6400800"/>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a:t>Deloitte Solution Center : Serialization track and trace training</a:t>
            </a:r>
            <a:endParaRPr lang="en-US" i="1">
              <a:solidFill>
                <a:srgbClr val="81BC00"/>
              </a:solidFill>
            </a:endParaRPr>
          </a:p>
        </p:txBody>
      </p:sp>
      <p:sp>
        <p:nvSpPr>
          <p:cNvPr id="13" name="Slide Number Placeholder 7"/>
          <p:cNvSpPr>
            <a:spLocks noGrp="1"/>
          </p:cNvSpPr>
          <p:nvPr>
            <p:ph type="sldNum" sz="quarter" idx="4"/>
          </p:nvPr>
        </p:nvSpPr>
        <p:spPr>
          <a:xfrm>
            <a:off x="7973128" y="6400800"/>
            <a:ext cx="8148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a:p>
        </p:txBody>
      </p:sp>
      <p:sp>
        <p:nvSpPr>
          <p:cNvPr id="10" name="TextBox 9"/>
          <p:cNvSpPr txBox="1"/>
          <p:nvPr userDrawn="1"/>
        </p:nvSpPr>
        <p:spPr>
          <a:xfrm>
            <a:off x="4038600" y="6553200"/>
            <a:ext cx="1066800" cy="276999"/>
          </a:xfrm>
          <a:prstGeom prst="rect">
            <a:avLst/>
          </a:prstGeom>
          <a:noFill/>
        </p:spPr>
        <p:txBody>
          <a:bodyPr wrap="square" rtlCol="0">
            <a:spAutoFit/>
          </a:bodyPr>
          <a:lstStyle/>
          <a:p>
            <a:pPr algn="ctr">
              <a:spcBef>
                <a:spcPts val="600"/>
              </a:spcBef>
            </a:pPr>
            <a:r>
              <a:rPr lang="en-US" sz="1200">
                <a:solidFill>
                  <a:srgbClr val="000104"/>
                </a:solidFill>
              </a:rPr>
              <a:t>- </a:t>
            </a:r>
            <a:fld id="{9BF451D8-8EDB-4006-BE5F-17624556EFC7}" type="slidenum">
              <a:rPr lang="en-US" sz="1200" smtClean="0">
                <a:solidFill>
                  <a:srgbClr val="000104"/>
                </a:solidFill>
              </a:rPr>
              <a:pPr algn="ctr">
                <a:spcBef>
                  <a:spcPts val="600"/>
                </a:spcBef>
              </a:pPr>
              <a:t>‹#›</a:t>
            </a:fld>
            <a:r>
              <a:rPr lang="en-US" sz="1200">
                <a:solidFill>
                  <a:srgbClr val="000104"/>
                </a:solidFill>
              </a:rPr>
              <a:t> -</a:t>
            </a:r>
          </a:p>
        </p:txBody>
      </p:sp>
    </p:spTree>
    <p:extLst>
      <p:ext uri="{BB962C8B-B14F-4D97-AF65-F5344CB8AC3E}">
        <p14:creationId xmlns:p14="http://schemas.microsoft.com/office/powerpoint/2010/main" val="2923230405"/>
      </p:ext>
    </p:extLst>
  </p:cSld>
  <p:clrMapOvr>
    <a:masterClrMapping/>
  </p:clrMapOvr>
  <p:transition>
    <p:fade/>
  </p:transition>
  <p:extLst>
    <p:ext uri="{DCECCB84-F9BA-43D5-87BE-67443E8EF086}">
      <p15:sldGuideLst xmlns:p15="http://schemas.microsoft.com/office/powerpoint/2012/main">
        <p15:guide id="1" pos="2832">
          <p15:clr>
            <a:srgbClr val="FBAE40"/>
          </p15:clr>
        </p15:guide>
        <p15:guide id="2" orient="horz" pos="3984">
          <p15:clr>
            <a:srgbClr val="FBAE40"/>
          </p15:clr>
        </p15:guide>
        <p15:guide id="3" orient="horz" pos="192">
          <p15:clr>
            <a:srgbClr val="FBAE40"/>
          </p15:clr>
        </p15:guide>
        <p15:guide id="4" orient="horz" pos="480">
          <p15:clr>
            <a:srgbClr val="FBAE40"/>
          </p15:clr>
        </p15:guide>
        <p15:guide id="5" orient="horz" pos="1152">
          <p15:clr>
            <a:srgbClr val="FBAE40"/>
          </p15:clr>
        </p15:guide>
        <p15:guide id="6" pos="5520">
          <p15:clr>
            <a:srgbClr val="FBAE40"/>
          </p15:clr>
        </p15:guide>
        <p15:guide id="7" pos="2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1809101"/>
            <a:ext cx="8388000" cy="4536504"/>
          </a:xfrm>
        </p:spPr>
        <p:txBody>
          <a:bodyPr/>
          <a:lstStyle>
            <a:lvl1pPr marL="0" indent="0">
              <a:buNone/>
              <a:defRPr b="1"/>
            </a:lvl1pPr>
            <a:lvl2pPr marL="271463" indent="-271463">
              <a:buFont typeface="Arial" pitchFamily="34" charset="0"/>
              <a:buChar char="•"/>
              <a:tabLst/>
              <a:defRPr/>
            </a:lvl2pPr>
            <a:lvl3pPr marL="274638" indent="-274638">
              <a:buFont typeface="Arial" pitchFamily="34" charset="0"/>
              <a:buChar char="•"/>
              <a:defRPr i="1"/>
            </a:lvl3pPr>
            <a:lvl4pPr marL="534988" indent="-263525">
              <a:buFont typeface="Arial" pitchFamily="34" charset="0"/>
              <a:buChar char="−"/>
              <a:defRPr i="0"/>
            </a:lvl4pPr>
            <a:lvl5pPr marL="806450" indent="-27146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itle Placeholder 1"/>
          <p:cNvSpPr>
            <a:spLocks noGrp="1"/>
          </p:cNvSpPr>
          <p:nvPr>
            <p:ph type="title"/>
          </p:nvPr>
        </p:nvSpPr>
        <p:spPr>
          <a:xfrm>
            <a:off x="384048" y="301752"/>
            <a:ext cx="8388000" cy="469492"/>
          </a:xfrm>
          <a:prstGeom prst="rect">
            <a:avLst/>
          </a:prstGeom>
        </p:spPr>
        <p:txBody>
          <a:bodyPr vert="horz" lIns="0" tIns="0" rIns="0" bIns="0" rtlCol="0" anchor="t" anchorCtr="0">
            <a:noAutofit/>
          </a:bodyPr>
          <a:lstStyle/>
          <a:p>
            <a:r>
              <a:rPr lang="en-US"/>
              <a:t>Click to edit Master title style</a:t>
            </a:r>
            <a:endParaRPr lang="en-GB"/>
          </a:p>
        </p:txBody>
      </p:sp>
      <p:sp>
        <p:nvSpPr>
          <p:cNvPr id="17" name="Text Placeholder 8"/>
          <p:cNvSpPr>
            <a:spLocks noGrp="1"/>
          </p:cNvSpPr>
          <p:nvPr>
            <p:ph type="body" sz="quarter" idx="13"/>
          </p:nvPr>
        </p:nvSpPr>
        <p:spPr>
          <a:xfrm>
            <a:off x="384048" y="765175"/>
            <a:ext cx="8388000" cy="969282"/>
          </a:xfrm>
        </p:spPr>
        <p:txBody>
          <a:bodyPr>
            <a:normAutofit/>
          </a:bodyPr>
          <a:lstStyle>
            <a:lvl1pPr marL="0" indent="0">
              <a:buNone/>
              <a:defRPr sz="3000" b="0">
                <a:solidFill>
                  <a:srgbClr val="575757"/>
                </a:solidFill>
              </a:defRPr>
            </a:lvl1pPr>
          </a:lstStyle>
          <a:p>
            <a:pPr lvl="0"/>
            <a:r>
              <a:rPr lang="en-US"/>
              <a:t>Click to edit Master text styles</a:t>
            </a:r>
          </a:p>
        </p:txBody>
      </p:sp>
      <p:sp>
        <p:nvSpPr>
          <p:cNvPr id="10" name="Footer Placeholder 4"/>
          <p:cNvSpPr>
            <a:spLocks noGrp="1"/>
          </p:cNvSpPr>
          <p:nvPr>
            <p:ph type="ftr" sz="quarter" idx="3"/>
          </p:nvPr>
        </p:nvSpPr>
        <p:spPr>
          <a:xfrm>
            <a:off x="385180" y="6400800"/>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a:t>Deloitte Solution Center : Serialization track and trace training</a:t>
            </a:r>
            <a:endParaRPr lang="en-US" i="1">
              <a:solidFill>
                <a:srgbClr val="81BC00"/>
              </a:solidFill>
            </a:endParaRPr>
          </a:p>
        </p:txBody>
      </p:sp>
      <p:sp>
        <p:nvSpPr>
          <p:cNvPr id="11" name="Slide Number Placeholder 7"/>
          <p:cNvSpPr>
            <a:spLocks noGrp="1"/>
          </p:cNvSpPr>
          <p:nvPr>
            <p:ph type="sldNum" sz="quarter" idx="4"/>
          </p:nvPr>
        </p:nvSpPr>
        <p:spPr>
          <a:xfrm>
            <a:off x="7973128" y="6400800"/>
            <a:ext cx="8148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a:p>
        </p:txBody>
      </p:sp>
      <p:sp>
        <p:nvSpPr>
          <p:cNvPr id="7" name="TextBox 6"/>
          <p:cNvSpPr txBox="1"/>
          <p:nvPr userDrawn="1"/>
        </p:nvSpPr>
        <p:spPr>
          <a:xfrm>
            <a:off x="4038600" y="6553200"/>
            <a:ext cx="1066800" cy="276999"/>
          </a:xfrm>
          <a:prstGeom prst="rect">
            <a:avLst/>
          </a:prstGeom>
          <a:noFill/>
        </p:spPr>
        <p:txBody>
          <a:bodyPr wrap="square" rtlCol="0">
            <a:spAutoFit/>
          </a:bodyPr>
          <a:lstStyle/>
          <a:p>
            <a:pPr algn="ctr">
              <a:spcBef>
                <a:spcPts val="600"/>
              </a:spcBef>
            </a:pPr>
            <a:r>
              <a:rPr lang="en-US" sz="1200">
                <a:solidFill>
                  <a:srgbClr val="000104"/>
                </a:solidFill>
              </a:rPr>
              <a:t>- </a:t>
            </a:r>
            <a:fld id="{9BF451D8-8EDB-4006-BE5F-17624556EFC7}" type="slidenum">
              <a:rPr lang="en-US" sz="1200" smtClean="0">
                <a:solidFill>
                  <a:srgbClr val="000104"/>
                </a:solidFill>
              </a:rPr>
              <a:pPr algn="ctr">
                <a:spcBef>
                  <a:spcPts val="600"/>
                </a:spcBef>
              </a:pPr>
              <a:t>‹#›</a:t>
            </a:fld>
            <a:r>
              <a:rPr lang="en-US" sz="1200">
                <a:solidFill>
                  <a:srgbClr val="000104"/>
                </a:solidFill>
              </a:rPr>
              <a:t> -</a:t>
            </a:r>
          </a:p>
        </p:txBody>
      </p:sp>
    </p:spTree>
    <p:extLst>
      <p:ext uri="{BB962C8B-B14F-4D97-AF65-F5344CB8AC3E}">
        <p14:creationId xmlns:p14="http://schemas.microsoft.com/office/powerpoint/2010/main" val="1024626603"/>
      </p:ext>
    </p:extLst>
  </p:cSld>
  <p:clrMapOvr>
    <a:masterClrMapping/>
  </p:clrMapOvr>
  <p:transition>
    <p:fade/>
  </p:transition>
  <p:extLst>
    <p:ext uri="{DCECCB84-F9BA-43D5-87BE-67443E8EF086}">
      <p15:sldGuideLst xmlns:p15="http://schemas.microsoft.com/office/powerpoint/2012/main">
        <p15:guide id="1" pos="5520">
          <p15:clr>
            <a:srgbClr val="FBAE40"/>
          </p15:clr>
        </p15:guide>
        <p15:guide id="2" orient="horz" pos="2160">
          <p15:clr>
            <a:srgbClr val="FBAE40"/>
          </p15:clr>
        </p15:guide>
        <p15:guide id="3" orient="horz" pos="3984">
          <p15:clr>
            <a:srgbClr val="FBAE40"/>
          </p15:clr>
        </p15:guide>
        <p15:guide id="4" pos="240">
          <p15:clr>
            <a:srgbClr val="FBAE40"/>
          </p15:clr>
        </p15:guide>
        <p15:guide id="5" orient="horz" pos="192">
          <p15:clr>
            <a:srgbClr val="FBAE40"/>
          </p15:clr>
        </p15:guide>
        <p15:guide id="6" orient="horz" pos="480">
          <p15:clr>
            <a:srgbClr val="FBAE40"/>
          </p15:clr>
        </p15:guide>
        <p15:guide id="7" orient="horz" pos="115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for Background Image">
    <p:spTree>
      <p:nvGrpSpPr>
        <p:cNvPr id="1" name=""/>
        <p:cNvGrpSpPr/>
        <p:nvPr/>
      </p:nvGrpSpPr>
      <p:grpSpPr>
        <a:xfrm>
          <a:off x="0" y="0"/>
          <a:ext cx="0" cy="0"/>
          <a:chOff x="0" y="0"/>
          <a:chExt cx="0" cy="0"/>
        </a:xfrm>
      </p:grpSpPr>
      <p:sp>
        <p:nvSpPr>
          <p:cNvPr id="8" name="Rectangle 7"/>
          <p:cNvSpPr/>
          <p:nvPr userDrawn="1"/>
        </p:nvSpPr>
        <p:spPr>
          <a:xfrm>
            <a:off x="0" y="0"/>
            <a:ext cx="457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3" name="Content Placeholder 2"/>
          <p:cNvSpPr>
            <a:spLocks noGrp="1"/>
          </p:cNvSpPr>
          <p:nvPr>
            <p:ph idx="1"/>
          </p:nvPr>
        </p:nvSpPr>
        <p:spPr>
          <a:xfrm>
            <a:off x="384048" y="1809101"/>
            <a:ext cx="4059011" cy="4536504"/>
          </a:xfrm>
        </p:spPr>
        <p:txBody>
          <a:bodyPr/>
          <a:lstStyle>
            <a:lvl1pPr marL="0" indent="0">
              <a:buNone/>
              <a:defRPr b="0"/>
            </a:lvl1pPr>
            <a:lvl2pPr marL="266700" indent="-266700">
              <a:buFont typeface="Arial" pitchFamily="34" charset="0"/>
              <a:buChar char="•"/>
              <a:tabLst/>
              <a:defRPr/>
            </a:lvl2pPr>
            <a:lvl3pPr marL="447675" indent="-180975">
              <a:buFont typeface="Calibri" pitchFamily="34" charset="0"/>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itle Placeholder 1"/>
          <p:cNvSpPr>
            <a:spLocks noGrp="1"/>
          </p:cNvSpPr>
          <p:nvPr>
            <p:ph type="title"/>
          </p:nvPr>
        </p:nvSpPr>
        <p:spPr>
          <a:xfrm>
            <a:off x="384048" y="301752"/>
            <a:ext cx="4059011" cy="469492"/>
          </a:xfrm>
          <a:prstGeom prst="rect">
            <a:avLst/>
          </a:prstGeom>
        </p:spPr>
        <p:txBody>
          <a:bodyPr vert="horz" lIns="0" tIns="0" rIns="0" bIns="0" rtlCol="0" anchor="t" anchorCtr="0">
            <a:noAutofit/>
          </a:bodyPr>
          <a:lstStyle/>
          <a:p>
            <a:r>
              <a:rPr lang="en-US"/>
              <a:t>Click to edit Master title style</a:t>
            </a:r>
            <a:endParaRPr lang="en-GB"/>
          </a:p>
        </p:txBody>
      </p:sp>
      <p:sp>
        <p:nvSpPr>
          <p:cNvPr id="17" name="Text Placeholder 8"/>
          <p:cNvSpPr>
            <a:spLocks noGrp="1"/>
          </p:cNvSpPr>
          <p:nvPr>
            <p:ph type="body" sz="quarter" idx="13"/>
          </p:nvPr>
        </p:nvSpPr>
        <p:spPr>
          <a:xfrm>
            <a:off x="384048" y="765175"/>
            <a:ext cx="4059011" cy="969282"/>
          </a:xfrm>
        </p:spPr>
        <p:txBody>
          <a:bodyPr>
            <a:normAutofit/>
          </a:bodyPr>
          <a:lstStyle>
            <a:lvl1pPr marL="0" indent="0">
              <a:buNone/>
              <a:defRPr sz="3000" b="0">
                <a:solidFill>
                  <a:srgbClr val="575757"/>
                </a:solidFill>
              </a:defRPr>
            </a:lvl1pPr>
          </a:lstStyle>
          <a:p>
            <a:pPr lvl="0"/>
            <a:r>
              <a:rPr lang="en-US"/>
              <a:t>Click to edit Master text styles</a:t>
            </a:r>
          </a:p>
        </p:txBody>
      </p:sp>
      <p:sp>
        <p:nvSpPr>
          <p:cNvPr id="11" name="Footer Placeholder 4"/>
          <p:cNvSpPr>
            <a:spLocks noGrp="1"/>
          </p:cNvSpPr>
          <p:nvPr>
            <p:ph type="ftr" sz="quarter" idx="3"/>
          </p:nvPr>
        </p:nvSpPr>
        <p:spPr>
          <a:xfrm>
            <a:off x="385180" y="6400800"/>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a:t>Deloitte Solution Center : Serialization track and trace training</a:t>
            </a:r>
            <a:endParaRPr lang="en-US" i="1">
              <a:solidFill>
                <a:srgbClr val="81BC00"/>
              </a:solidFill>
            </a:endParaRPr>
          </a:p>
        </p:txBody>
      </p:sp>
      <p:sp>
        <p:nvSpPr>
          <p:cNvPr id="12" name="Slide Number Placeholder 7"/>
          <p:cNvSpPr>
            <a:spLocks noGrp="1"/>
          </p:cNvSpPr>
          <p:nvPr>
            <p:ph type="sldNum" sz="quarter" idx="4"/>
          </p:nvPr>
        </p:nvSpPr>
        <p:spPr>
          <a:xfrm>
            <a:off x="7973128" y="6400800"/>
            <a:ext cx="8148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a:p>
        </p:txBody>
      </p:sp>
    </p:spTree>
    <p:extLst>
      <p:ext uri="{BB962C8B-B14F-4D97-AF65-F5344CB8AC3E}">
        <p14:creationId xmlns:p14="http://schemas.microsoft.com/office/powerpoint/2010/main" val="217779552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x and Background Image">
    <p:spTree>
      <p:nvGrpSpPr>
        <p:cNvPr id="1" name=""/>
        <p:cNvGrpSpPr/>
        <p:nvPr/>
      </p:nvGrpSpPr>
      <p:grpSpPr>
        <a:xfrm>
          <a:off x="0" y="0"/>
          <a:ext cx="0" cy="0"/>
          <a:chOff x="0" y="0"/>
          <a:chExt cx="0" cy="0"/>
        </a:xfrm>
      </p:grpSpPr>
      <p:sp>
        <p:nvSpPr>
          <p:cNvPr id="8" name="Rectangle 7"/>
          <p:cNvSpPr/>
          <p:nvPr userDrawn="1"/>
        </p:nvSpPr>
        <p:spPr>
          <a:xfrm>
            <a:off x="390495" y="642918"/>
            <a:ext cx="4939200" cy="528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3" name="Content Placeholder 2"/>
          <p:cNvSpPr>
            <a:spLocks noGrp="1"/>
          </p:cNvSpPr>
          <p:nvPr>
            <p:ph idx="1"/>
          </p:nvPr>
        </p:nvSpPr>
        <p:spPr>
          <a:xfrm>
            <a:off x="566710" y="1724013"/>
            <a:ext cx="4619657" cy="4276755"/>
          </a:xfrm>
        </p:spPr>
        <p:txBody>
          <a:bodyPr/>
          <a:lstStyle>
            <a:lvl1pPr marL="0" indent="0">
              <a:buNone/>
              <a:defRPr b="0"/>
            </a:lvl1pPr>
            <a:lvl2pPr marL="266700" indent="-266700">
              <a:buFont typeface="Arial" pitchFamily="34" charset="0"/>
              <a:buChar char="•"/>
              <a:tabLst/>
              <a:defRPr/>
            </a:lvl2pPr>
            <a:lvl3pPr marL="447675" indent="-180975">
              <a:buFont typeface="Calibri" pitchFamily="34" charset="0"/>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itle Placeholder 1"/>
          <p:cNvSpPr>
            <a:spLocks noGrp="1"/>
          </p:cNvSpPr>
          <p:nvPr>
            <p:ph type="title"/>
          </p:nvPr>
        </p:nvSpPr>
        <p:spPr>
          <a:xfrm>
            <a:off x="480985" y="305208"/>
            <a:ext cx="4848258" cy="347235"/>
          </a:xfrm>
          <a:prstGeom prst="rect">
            <a:avLst/>
          </a:prstGeom>
        </p:spPr>
        <p:txBody>
          <a:bodyPr vert="horz" lIns="0" tIns="0" rIns="0" bIns="0" rtlCol="0" anchor="ctr" anchorCtr="0">
            <a:normAutofit/>
          </a:bodyPr>
          <a:lstStyle>
            <a:lvl1pPr>
              <a:defRPr sz="1400" b="0">
                <a:solidFill>
                  <a:schemeClr val="tx1"/>
                </a:solidFill>
              </a:defRPr>
            </a:lvl1pPr>
          </a:lstStyle>
          <a:p>
            <a:r>
              <a:rPr lang="en-US"/>
              <a:t>Click to edit Master title style</a:t>
            </a:r>
            <a:endParaRPr lang="en-GB"/>
          </a:p>
        </p:txBody>
      </p:sp>
      <p:sp>
        <p:nvSpPr>
          <p:cNvPr id="17" name="Text Placeholder 8"/>
          <p:cNvSpPr>
            <a:spLocks noGrp="1"/>
          </p:cNvSpPr>
          <p:nvPr>
            <p:ph type="body" sz="quarter" idx="13"/>
          </p:nvPr>
        </p:nvSpPr>
        <p:spPr>
          <a:xfrm>
            <a:off x="566710" y="722451"/>
            <a:ext cx="4619916" cy="1012006"/>
          </a:xfrm>
        </p:spPr>
        <p:txBody>
          <a:bodyPr anchor="ctr" anchorCtr="0">
            <a:normAutofit/>
          </a:bodyPr>
          <a:lstStyle>
            <a:lvl1pPr marL="0" indent="0">
              <a:buNone/>
              <a:defRPr sz="3000" b="0">
                <a:solidFill>
                  <a:schemeClr val="accent3"/>
                </a:solidFill>
              </a:defRPr>
            </a:lvl1pPr>
          </a:lstStyle>
          <a:p>
            <a:pPr lvl="0"/>
            <a:r>
              <a:rPr lang="en-US"/>
              <a:t>Click to edit Master text styles</a:t>
            </a:r>
          </a:p>
        </p:txBody>
      </p:sp>
      <p:sp>
        <p:nvSpPr>
          <p:cNvPr id="10" name="Rectangle 9"/>
          <p:cNvSpPr/>
          <p:nvPr userDrawn="1"/>
        </p:nvSpPr>
        <p:spPr>
          <a:xfrm>
            <a:off x="390495" y="304778"/>
            <a:ext cx="4938747" cy="34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4" name="Footer Placeholder 4"/>
          <p:cNvSpPr>
            <a:spLocks noGrp="1"/>
          </p:cNvSpPr>
          <p:nvPr>
            <p:ph type="ftr" sz="quarter" idx="3"/>
          </p:nvPr>
        </p:nvSpPr>
        <p:spPr>
          <a:xfrm>
            <a:off x="385180" y="6400800"/>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a:t>Deloitte Solution Center : Serialization track and trace training</a:t>
            </a:r>
            <a:endParaRPr lang="en-GB"/>
          </a:p>
        </p:txBody>
      </p:sp>
      <p:sp>
        <p:nvSpPr>
          <p:cNvPr id="15" name="Slide Number Placeholder 7"/>
          <p:cNvSpPr>
            <a:spLocks noGrp="1"/>
          </p:cNvSpPr>
          <p:nvPr>
            <p:ph type="sldNum" sz="quarter" idx="4"/>
          </p:nvPr>
        </p:nvSpPr>
        <p:spPr>
          <a:xfrm>
            <a:off x="7973128" y="6400800"/>
            <a:ext cx="8148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a:p>
        </p:txBody>
      </p:sp>
    </p:spTree>
    <p:extLst>
      <p:ext uri="{BB962C8B-B14F-4D97-AF65-F5344CB8AC3E}">
        <p14:creationId xmlns:p14="http://schemas.microsoft.com/office/powerpoint/2010/main" val="8775876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Key Statement Slide 1">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463" y="319066"/>
            <a:ext cx="6816743"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a:t>Click to edit Master text styles</a:t>
            </a:r>
          </a:p>
        </p:txBody>
      </p:sp>
      <p:sp>
        <p:nvSpPr>
          <p:cNvPr id="5" name="Footer Placeholder 4"/>
          <p:cNvSpPr>
            <a:spLocks noGrp="1"/>
          </p:cNvSpPr>
          <p:nvPr>
            <p:ph type="ftr" sz="quarter" idx="3"/>
          </p:nvPr>
        </p:nvSpPr>
        <p:spPr>
          <a:xfrm>
            <a:off x="385180" y="6400800"/>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a:solidFill>
                  <a:prstClr val="white"/>
                </a:solidFill>
              </a:rPr>
              <a:t>Deloitte Solution Center : Serialization track and trace training</a:t>
            </a:r>
            <a:endParaRPr lang="en-GB">
              <a:solidFill>
                <a:prstClr val="white"/>
              </a:solidFill>
            </a:endParaRPr>
          </a:p>
        </p:txBody>
      </p:sp>
      <p:sp>
        <p:nvSpPr>
          <p:cNvPr id="6" name="Slide Number Placeholder 7"/>
          <p:cNvSpPr>
            <a:spLocks noGrp="1"/>
          </p:cNvSpPr>
          <p:nvPr>
            <p:ph type="sldNum" sz="quarter" idx="4"/>
          </p:nvPr>
        </p:nvSpPr>
        <p:spPr>
          <a:xfrm>
            <a:off x="7973128" y="6400800"/>
            <a:ext cx="8148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151626688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Key Statement Slide 2">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463" y="319066"/>
            <a:ext cx="6816743"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a:t>Click to edit Master text styles</a:t>
            </a:r>
          </a:p>
        </p:txBody>
      </p:sp>
      <p:sp>
        <p:nvSpPr>
          <p:cNvPr id="5" name="Footer Placeholder 4"/>
          <p:cNvSpPr>
            <a:spLocks noGrp="1"/>
          </p:cNvSpPr>
          <p:nvPr>
            <p:ph type="ftr" sz="quarter" idx="3"/>
          </p:nvPr>
        </p:nvSpPr>
        <p:spPr>
          <a:xfrm>
            <a:off x="385180" y="6400800"/>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a:solidFill>
                  <a:prstClr val="white"/>
                </a:solidFill>
              </a:rPr>
              <a:t>Deloitte Solution Center : Serialization track and trace training</a:t>
            </a:r>
            <a:endParaRPr lang="en-GB">
              <a:solidFill>
                <a:prstClr val="white"/>
              </a:solidFill>
            </a:endParaRPr>
          </a:p>
        </p:txBody>
      </p:sp>
      <p:sp>
        <p:nvSpPr>
          <p:cNvPr id="6" name="Slide Number Placeholder 7"/>
          <p:cNvSpPr>
            <a:spLocks noGrp="1"/>
          </p:cNvSpPr>
          <p:nvPr>
            <p:ph type="sldNum" sz="quarter" idx="4"/>
          </p:nvPr>
        </p:nvSpPr>
        <p:spPr>
          <a:xfrm>
            <a:off x="7973128" y="6400800"/>
            <a:ext cx="8148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262291739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 Statement Slide 3">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319066"/>
            <a:ext cx="6845093"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a:solidFill>
                <a:prstClr val="white"/>
              </a:solidFill>
            </a:endParaRPr>
          </a:p>
        </p:txBody>
      </p:sp>
      <p:sp>
        <p:nvSpPr>
          <p:cNvPr id="7" name="Footer Placeholder 4"/>
          <p:cNvSpPr>
            <a:spLocks noGrp="1"/>
          </p:cNvSpPr>
          <p:nvPr>
            <p:ph type="ftr" sz="quarter" idx="3"/>
          </p:nvPr>
        </p:nvSpPr>
        <p:spPr>
          <a:xfrm>
            <a:off x="384048"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a:solidFill>
                  <a:prstClr val="white"/>
                </a:solidFill>
              </a:rPr>
              <a:t>Deloitte Solution Center : Serialization track and trace training</a:t>
            </a:r>
            <a:endParaRPr lang="en-GB">
              <a:solidFill>
                <a:prstClr val="white"/>
              </a:solidFill>
            </a:endParaRPr>
          </a:p>
        </p:txBody>
      </p:sp>
    </p:spTree>
    <p:extLst>
      <p:ext uri="{BB962C8B-B14F-4D97-AF65-F5344CB8AC3E}">
        <p14:creationId xmlns:p14="http://schemas.microsoft.com/office/powerpoint/2010/main" val="281121240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1622411"/>
            <a:ext cx="8388000" cy="4536504"/>
          </a:xfrm>
        </p:spPr>
        <p:txBody>
          <a:bodyPr>
            <a:normAutofit/>
          </a:bodyPr>
          <a:lstStyle>
            <a:lvl1pPr marL="0" indent="0">
              <a:spcBef>
                <a:spcPts val="1800"/>
              </a:spcBef>
              <a:spcAft>
                <a:spcPts val="0"/>
              </a:spcAft>
              <a:buNone/>
              <a:defRPr sz="2000" b="0">
                <a:solidFill>
                  <a:schemeClr val="bg1"/>
                </a:solidFill>
              </a:defRPr>
            </a:lvl1pPr>
            <a:lvl2pPr marL="268288" indent="-268288">
              <a:spcBef>
                <a:spcPts val="600"/>
              </a:spcBef>
              <a:spcAft>
                <a:spcPts val="0"/>
              </a:spcAft>
              <a:buFont typeface="Arial" pitchFamily="34" charset="0"/>
              <a:buChar char="•"/>
              <a:tabLst/>
              <a:defRPr sz="2000" b="0">
                <a:solidFill>
                  <a:schemeClr val="bg1"/>
                </a:solidFill>
              </a:defRPr>
            </a:lvl2pPr>
            <a:lvl3pPr marL="274638" indent="-274638">
              <a:spcBef>
                <a:spcPts val="600"/>
              </a:spcBef>
              <a:spcAft>
                <a:spcPts val="0"/>
              </a:spcAft>
              <a:buFont typeface="Arial" pitchFamily="34" charset="0"/>
              <a:buChar char="•"/>
              <a:defRPr sz="2000" b="0">
                <a:solidFill>
                  <a:schemeClr val="bg1"/>
                </a:solidFill>
              </a:defRPr>
            </a:lvl3pPr>
            <a:lvl4pPr>
              <a:spcBef>
                <a:spcPts val="600"/>
              </a:spcBef>
              <a:spcAft>
                <a:spcPts val="0"/>
              </a:spcAft>
              <a:buFont typeface="Arial" pitchFamily="34" charset="0"/>
              <a:buChar char="•"/>
              <a:defRPr sz="2000" b="0">
                <a:solidFill>
                  <a:schemeClr val="bg1"/>
                </a:solidFill>
              </a:defRPr>
            </a:lvl4pPr>
            <a:lvl5pPr marL="441325" indent="-176213">
              <a:spcBef>
                <a:spcPts val="600"/>
              </a:spcBef>
              <a:spcAft>
                <a:spcPts val="0"/>
              </a:spcAft>
              <a:buFont typeface="Arial" pitchFamily="34" charset="0"/>
              <a:buChar char="•"/>
              <a:defRPr sz="2000" b="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itle Placeholder 1"/>
          <p:cNvSpPr>
            <a:spLocks noGrp="1"/>
          </p:cNvSpPr>
          <p:nvPr>
            <p:ph type="title"/>
          </p:nvPr>
        </p:nvSpPr>
        <p:spPr>
          <a:xfrm>
            <a:off x="384048" y="304799"/>
            <a:ext cx="8388000" cy="1316181"/>
          </a:xfrm>
          <a:prstGeom prst="rect">
            <a:avLst/>
          </a:prstGeom>
        </p:spPr>
        <p:txBody>
          <a:bodyPr vert="horz" lIns="0" tIns="0" rIns="0" bIns="0" rtlCol="0" anchor="t" anchorCtr="0">
            <a:normAutofit/>
          </a:bodyPr>
          <a:lstStyle>
            <a:lvl1pPr>
              <a:defRPr sz="4500">
                <a:solidFill>
                  <a:schemeClr val="accent3"/>
                </a:solidFill>
              </a:defRPr>
            </a:lvl1pPr>
          </a:lstStyle>
          <a:p>
            <a:r>
              <a:rPr lang="en-US"/>
              <a:t>Click to edit Master title style</a:t>
            </a:r>
            <a:endParaRPr lang="en-GB"/>
          </a:p>
        </p:txBody>
      </p:sp>
      <p:sp>
        <p:nvSpPr>
          <p:cNvPr id="9" name="Footer Placeholder 4"/>
          <p:cNvSpPr>
            <a:spLocks noGrp="1"/>
          </p:cNvSpPr>
          <p:nvPr>
            <p:ph type="ftr" sz="quarter" idx="3"/>
          </p:nvPr>
        </p:nvSpPr>
        <p:spPr>
          <a:xfrm>
            <a:off x="385180" y="6400800"/>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a:solidFill>
                  <a:prstClr val="white"/>
                </a:solidFill>
              </a:rPr>
              <a:t>Deloitte Solution Center : Serialization track and trace training</a:t>
            </a:r>
            <a:endParaRPr lang="en-GB">
              <a:solidFill>
                <a:prstClr val="white"/>
              </a:solidFill>
            </a:endParaRPr>
          </a:p>
        </p:txBody>
      </p:sp>
      <p:sp>
        <p:nvSpPr>
          <p:cNvPr id="10" name="Slide Number Placeholder 7"/>
          <p:cNvSpPr>
            <a:spLocks noGrp="1"/>
          </p:cNvSpPr>
          <p:nvPr>
            <p:ph type="sldNum" sz="quarter" idx="4"/>
          </p:nvPr>
        </p:nvSpPr>
        <p:spPr>
          <a:xfrm>
            <a:off x="7973128" y="6400800"/>
            <a:ext cx="8148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373094113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orient="horz" pos="3888">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735808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3" name="Content Placeholder 2"/>
          <p:cNvSpPr>
            <a:spLocks noGrp="1"/>
          </p:cNvSpPr>
          <p:nvPr>
            <p:ph idx="1"/>
          </p:nvPr>
        </p:nvSpPr>
        <p:spPr>
          <a:xfrm>
            <a:off x="384048" y="1622411"/>
            <a:ext cx="8388000" cy="4536504"/>
          </a:xfrm>
        </p:spPr>
        <p:txBody>
          <a:bodyPr>
            <a:normAutofit/>
          </a:bodyPr>
          <a:lstStyle>
            <a:lvl1pPr marL="0" indent="0">
              <a:spcBef>
                <a:spcPts val="1800"/>
              </a:spcBef>
              <a:spcAft>
                <a:spcPts val="0"/>
              </a:spcAft>
              <a:buNone/>
              <a:defRPr sz="2000" b="0">
                <a:solidFill>
                  <a:schemeClr val="tx2"/>
                </a:solidFill>
              </a:defRPr>
            </a:lvl1pPr>
            <a:lvl2pPr marL="268288" indent="-268288">
              <a:spcBef>
                <a:spcPts val="600"/>
              </a:spcBef>
              <a:spcAft>
                <a:spcPts val="0"/>
              </a:spcAft>
              <a:buFont typeface="Arial" pitchFamily="34" charset="0"/>
              <a:buChar char="•"/>
              <a:tabLst/>
              <a:defRPr sz="2000" b="0">
                <a:solidFill>
                  <a:schemeClr val="tx2"/>
                </a:solidFill>
              </a:defRPr>
            </a:lvl2pPr>
            <a:lvl3pPr marL="274638" indent="-274638">
              <a:spcBef>
                <a:spcPts val="600"/>
              </a:spcBef>
              <a:spcAft>
                <a:spcPts val="0"/>
              </a:spcAft>
              <a:buFont typeface="Arial" pitchFamily="34" charset="0"/>
              <a:buChar char="•"/>
              <a:defRPr sz="2000" b="0">
                <a:solidFill>
                  <a:schemeClr val="tx2"/>
                </a:solidFill>
              </a:defRPr>
            </a:lvl3pPr>
            <a:lvl4pPr>
              <a:spcBef>
                <a:spcPts val="600"/>
              </a:spcBef>
              <a:spcAft>
                <a:spcPts val="0"/>
              </a:spcAft>
              <a:buFont typeface="Arial" pitchFamily="34" charset="0"/>
              <a:buChar char="•"/>
              <a:defRPr sz="2000" b="0">
                <a:solidFill>
                  <a:schemeClr val="tx2"/>
                </a:solidFill>
              </a:defRPr>
            </a:lvl4pPr>
            <a:lvl5pPr marL="441325" indent="-176213">
              <a:spcBef>
                <a:spcPts val="600"/>
              </a:spcBef>
              <a:spcAft>
                <a:spcPts val="0"/>
              </a:spcAft>
              <a:buFont typeface="Arial" pitchFamily="34" charset="0"/>
              <a:buChar char="•"/>
              <a:defRPr sz="2000" b="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itle Placeholder 1"/>
          <p:cNvSpPr>
            <a:spLocks noGrp="1"/>
          </p:cNvSpPr>
          <p:nvPr>
            <p:ph type="title"/>
          </p:nvPr>
        </p:nvSpPr>
        <p:spPr>
          <a:xfrm>
            <a:off x="384048" y="304799"/>
            <a:ext cx="8388000" cy="1316181"/>
          </a:xfrm>
          <a:prstGeom prst="rect">
            <a:avLst/>
          </a:prstGeom>
        </p:spPr>
        <p:txBody>
          <a:bodyPr vert="horz" lIns="0" tIns="0" rIns="0" bIns="0" rtlCol="0" anchor="t" anchorCtr="0">
            <a:normAutofit/>
          </a:bodyPr>
          <a:lstStyle>
            <a:lvl1pPr>
              <a:defRPr sz="4500">
                <a:solidFill>
                  <a:schemeClr val="accent2"/>
                </a:solidFill>
              </a:defRPr>
            </a:lvl1pPr>
          </a:lstStyle>
          <a:p>
            <a:r>
              <a:rPr lang="en-US"/>
              <a:t>Click to edit Master title style</a:t>
            </a:r>
            <a:endParaRPr lang="en-GB"/>
          </a:p>
        </p:txBody>
      </p:sp>
      <p:sp>
        <p:nvSpPr>
          <p:cNvPr id="13" name="Footer Placeholder 4"/>
          <p:cNvSpPr>
            <a:spLocks noGrp="1"/>
          </p:cNvSpPr>
          <p:nvPr>
            <p:ph type="ftr" sz="quarter" idx="3"/>
          </p:nvPr>
        </p:nvSpPr>
        <p:spPr>
          <a:xfrm>
            <a:off x="388942" y="6400800"/>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a:t>Deloitte Solution Center : Serialization track and trace training</a:t>
            </a:r>
            <a:endParaRPr lang="en-GB"/>
          </a:p>
        </p:txBody>
      </p:sp>
      <p:sp>
        <p:nvSpPr>
          <p:cNvPr id="14" name="Slide Number Placeholder 7"/>
          <p:cNvSpPr>
            <a:spLocks noGrp="1"/>
          </p:cNvSpPr>
          <p:nvPr>
            <p:ph type="sldNum" sz="quarter" idx="4"/>
          </p:nvPr>
        </p:nvSpPr>
        <p:spPr>
          <a:xfrm>
            <a:off x="7976890" y="6400800"/>
            <a:ext cx="8148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a:p>
        </p:txBody>
      </p:sp>
    </p:spTree>
    <p:extLst>
      <p:ext uri="{BB962C8B-B14F-4D97-AF65-F5344CB8AC3E}">
        <p14:creationId xmlns:p14="http://schemas.microsoft.com/office/powerpoint/2010/main" val="137980275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4"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4048" y="1466846"/>
            <a:ext cx="8415313" cy="4248169"/>
          </a:xfrm>
        </p:spPr>
        <p:txBody>
          <a:bodyPr anchor="t">
            <a:noAutofit/>
          </a:bodyPr>
          <a:lstStyle>
            <a:lvl1pPr algn="l">
              <a:defRPr sz="6000" b="0" cap="none" baseline="0">
                <a:solidFill>
                  <a:schemeClr val="accent1"/>
                </a:solidFill>
              </a:defRPr>
            </a:lvl1pPr>
          </a:lstStyle>
          <a:p>
            <a:r>
              <a:rPr lang="en-US"/>
              <a:t>Click to edit Master title style</a:t>
            </a:r>
            <a:endParaRPr lang="en-GB"/>
          </a:p>
        </p:txBody>
      </p:sp>
      <p:sp>
        <p:nvSpPr>
          <p:cNvPr id="9" name="Footer Placeholder 4"/>
          <p:cNvSpPr>
            <a:spLocks noGrp="1"/>
          </p:cNvSpPr>
          <p:nvPr>
            <p:ph type="ftr" sz="quarter" idx="3"/>
          </p:nvPr>
        </p:nvSpPr>
        <p:spPr>
          <a:xfrm>
            <a:off x="385180" y="6400800"/>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a:solidFill>
                  <a:prstClr val="white"/>
                </a:solidFill>
              </a:rPr>
              <a:t>Deloitte Solution Center : Serialization track and trace training</a:t>
            </a:r>
            <a:endParaRPr lang="en-GB">
              <a:solidFill>
                <a:prstClr val="white"/>
              </a:solidFill>
            </a:endParaRPr>
          </a:p>
        </p:txBody>
      </p:sp>
      <p:sp>
        <p:nvSpPr>
          <p:cNvPr id="10" name="Slide Number Placeholder 7"/>
          <p:cNvSpPr>
            <a:spLocks noGrp="1"/>
          </p:cNvSpPr>
          <p:nvPr>
            <p:ph type="sldNum" sz="quarter" idx="4"/>
          </p:nvPr>
        </p:nvSpPr>
        <p:spPr>
          <a:xfrm>
            <a:off x="7973128" y="6400800"/>
            <a:ext cx="8148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22637302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4048" y="1466846"/>
            <a:ext cx="8415313" cy="4248169"/>
          </a:xfrm>
        </p:spPr>
        <p:txBody>
          <a:bodyPr anchor="t">
            <a:noAutofit/>
          </a:bodyPr>
          <a:lstStyle>
            <a:lvl1pPr algn="l">
              <a:defRPr sz="6000" b="0" cap="none" baseline="0">
                <a:solidFill>
                  <a:schemeClr val="accent3"/>
                </a:solidFill>
              </a:defRPr>
            </a:lvl1pPr>
          </a:lstStyle>
          <a:p>
            <a:r>
              <a:rPr lang="en-US"/>
              <a:t>Click to edit Master title style</a:t>
            </a:r>
            <a:endParaRPr lang="en-GB"/>
          </a:p>
        </p:txBody>
      </p:sp>
      <p:sp>
        <p:nvSpPr>
          <p:cNvPr id="9" name="Footer Placeholder 4"/>
          <p:cNvSpPr>
            <a:spLocks noGrp="1"/>
          </p:cNvSpPr>
          <p:nvPr>
            <p:ph type="ftr" sz="quarter" idx="3"/>
          </p:nvPr>
        </p:nvSpPr>
        <p:spPr>
          <a:xfrm>
            <a:off x="385180" y="6400800"/>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a:solidFill>
                  <a:prstClr val="white"/>
                </a:solidFill>
              </a:rPr>
              <a:t>Deloitte Solution Center : Serialization track and trace training</a:t>
            </a:r>
            <a:endParaRPr lang="en-GB">
              <a:solidFill>
                <a:prstClr val="white"/>
              </a:solidFill>
            </a:endParaRPr>
          </a:p>
        </p:txBody>
      </p:sp>
      <p:sp>
        <p:nvSpPr>
          <p:cNvPr id="10" name="Slide Number Placeholder 7"/>
          <p:cNvSpPr>
            <a:spLocks noGrp="1"/>
          </p:cNvSpPr>
          <p:nvPr>
            <p:ph type="sldNum" sz="quarter" idx="4"/>
          </p:nvPr>
        </p:nvSpPr>
        <p:spPr>
          <a:xfrm>
            <a:off x="7973128" y="6400800"/>
            <a:ext cx="8148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234983498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4048" y="1466846"/>
            <a:ext cx="8415313" cy="4248169"/>
          </a:xfrm>
        </p:spPr>
        <p:txBody>
          <a:bodyPr anchor="t">
            <a:noAutofit/>
          </a:bodyPr>
          <a:lstStyle>
            <a:lvl1pPr algn="l">
              <a:defRPr sz="6000" b="0" cap="none" baseline="0">
                <a:solidFill>
                  <a:schemeClr val="bg1"/>
                </a:solidFill>
              </a:defRPr>
            </a:lvl1pPr>
          </a:lstStyle>
          <a:p>
            <a:r>
              <a:rPr lang="en-US"/>
              <a:t>Click to edit Master title style</a:t>
            </a:r>
            <a:endParaRPr lang="en-GB"/>
          </a:p>
        </p:txBody>
      </p:sp>
      <p:sp>
        <p:nvSpPr>
          <p:cNvPr id="9" name="Footer Placeholder 4"/>
          <p:cNvSpPr>
            <a:spLocks noGrp="1"/>
          </p:cNvSpPr>
          <p:nvPr>
            <p:ph type="ftr" sz="quarter" idx="3"/>
          </p:nvPr>
        </p:nvSpPr>
        <p:spPr>
          <a:xfrm>
            <a:off x="385180" y="6400800"/>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a:solidFill>
                  <a:prstClr val="white"/>
                </a:solidFill>
              </a:rPr>
              <a:t>Deloitte Solution Center : Serialization track and trace training</a:t>
            </a:r>
            <a:endParaRPr lang="en-GB">
              <a:solidFill>
                <a:prstClr val="white"/>
              </a:solidFill>
            </a:endParaRPr>
          </a:p>
        </p:txBody>
      </p:sp>
      <p:sp>
        <p:nvSpPr>
          <p:cNvPr id="10" name="Slide Number Placeholder 7"/>
          <p:cNvSpPr>
            <a:spLocks noGrp="1"/>
          </p:cNvSpPr>
          <p:nvPr>
            <p:ph type="sldNum" sz="quarter" idx="4"/>
          </p:nvPr>
        </p:nvSpPr>
        <p:spPr>
          <a:xfrm>
            <a:off x="7973128" y="6400800"/>
            <a:ext cx="8148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364655645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ivider Slide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4048" y="1466846"/>
            <a:ext cx="8415313" cy="4248169"/>
          </a:xfrm>
        </p:spPr>
        <p:txBody>
          <a:bodyPr anchor="t">
            <a:noAutofit/>
          </a:bodyPr>
          <a:lstStyle>
            <a:lvl1pPr algn="l">
              <a:defRPr sz="6000" b="0" cap="none" baseline="0">
                <a:solidFill>
                  <a:schemeClr val="accent6"/>
                </a:solidFill>
              </a:defRPr>
            </a:lvl1pPr>
          </a:lstStyle>
          <a:p>
            <a:r>
              <a:rPr lang="en-US"/>
              <a:t>Click to edit Master title style</a:t>
            </a:r>
            <a:endParaRPr lang="en-GB"/>
          </a:p>
        </p:txBody>
      </p:sp>
      <p:sp>
        <p:nvSpPr>
          <p:cNvPr id="9" name="Footer Placeholder 4"/>
          <p:cNvSpPr>
            <a:spLocks noGrp="1"/>
          </p:cNvSpPr>
          <p:nvPr>
            <p:ph type="ftr" sz="quarter" idx="3"/>
          </p:nvPr>
        </p:nvSpPr>
        <p:spPr>
          <a:xfrm>
            <a:off x="385180" y="6400800"/>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a:solidFill>
                  <a:prstClr val="white"/>
                </a:solidFill>
              </a:rPr>
              <a:t>Deloitte Solution Center : Serialization track and trace training</a:t>
            </a:r>
            <a:endParaRPr lang="en-GB">
              <a:solidFill>
                <a:prstClr val="white"/>
              </a:solidFill>
            </a:endParaRPr>
          </a:p>
        </p:txBody>
      </p:sp>
      <p:sp>
        <p:nvSpPr>
          <p:cNvPr id="10" name="Slide Number Placeholder 7"/>
          <p:cNvSpPr>
            <a:spLocks noGrp="1"/>
          </p:cNvSpPr>
          <p:nvPr>
            <p:ph type="sldNum" sz="quarter" idx="4"/>
          </p:nvPr>
        </p:nvSpPr>
        <p:spPr>
          <a:xfrm>
            <a:off x="7973128" y="6400800"/>
            <a:ext cx="8148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133672743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vider Slide with Imag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4048" y="1538285"/>
            <a:ext cx="8415313" cy="4248169"/>
          </a:xfrm>
        </p:spPr>
        <p:txBody>
          <a:bodyPr anchor="t">
            <a:noAutofit/>
          </a:bodyPr>
          <a:lstStyle>
            <a:lvl1pPr algn="l">
              <a:defRPr sz="4800" b="0" cap="none" baseline="0">
                <a:solidFill>
                  <a:schemeClr val="accent2"/>
                </a:solidFill>
              </a:defRPr>
            </a:lvl1pPr>
          </a:lstStyle>
          <a:p>
            <a:r>
              <a:rPr lang="en-US"/>
              <a:t>Click to edit Master title style</a:t>
            </a:r>
            <a:endParaRPr lang="en-GB"/>
          </a:p>
        </p:txBody>
      </p:sp>
      <p:sp>
        <p:nvSpPr>
          <p:cNvPr id="7" name="Footer Placeholder 4"/>
          <p:cNvSpPr>
            <a:spLocks noGrp="1"/>
          </p:cNvSpPr>
          <p:nvPr>
            <p:ph type="ftr" sz="quarter" idx="3"/>
          </p:nvPr>
        </p:nvSpPr>
        <p:spPr>
          <a:xfrm>
            <a:off x="388942" y="6400800"/>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a:t>Deloitte Solution Center : Serialization track and trace training</a:t>
            </a:r>
            <a:endParaRPr lang="en-GB"/>
          </a:p>
        </p:txBody>
      </p:sp>
      <p:sp>
        <p:nvSpPr>
          <p:cNvPr id="8" name="Slide Number Placeholder 7"/>
          <p:cNvSpPr>
            <a:spLocks noGrp="1"/>
          </p:cNvSpPr>
          <p:nvPr>
            <p:ph type="sldNum" sz="quarter" idx="4"/>
          </p:nvPr>
        </p:nvSpPr>
        <p:spPr>
          <a:xfrm>
            <a:off x="7976890" y="6400800"/>
            <a:ext cx="8148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a:p>
        </p:txBody>
      </p:sp>
    </p:spTree>
    <p:extLst>
      <p:ext uri="{BB962C8B-B14F-4D97-AF65-F5344CB8AC3E}">
        <p14:creationId xmlns:p14="http://schemas.microsoft.com/office/powerpoint/2010/main" val="22435742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vider Slide with Image 2">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3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366737" y="1671636"/>
            <a:ext cx="2776504" cy="4248169"/>
          </a:xfrm>
        </p:spPr>
        <p:txBody>
          <a:bodyPr anchor="t">
            <a:noAutofit/>
          </a:bodyPr>
          <a:lstStyle>
            <a:lvl1pPr algn="l">
              <a:defRPr sz="3600" b="0" cap="none" baseline="0">
                <a:solidFill>
                  <a:schemeClr val="accent2"/>
                </a:solidFill>
              </a:defRPr>
            </a:lvl1pPr>
          </a:lstStyle>
          <a:p>
            <a:r>
              <a:rPr lang="en-US"/>
              <a:t>Click to edit Master title style</a:t>
            </a:r>
            <a:endParaRPr lang="en-GB"/>
          </a:p>
        </p:txBody>
      </p:sp>
      <p:sp>
        <p:nvSpPr>
          <p:cNvPr id="10" name="Footer Placeholder 4"/>
          <p:cNvSpPr>
            <a:spLocks noGrp="1"/>
          </p:cNvSpPr>
          <p:nvPr>
            <p:ph type="ftr" sz="quarter" idx="3"/>
          </p:nvPr>
        </p:nvSpPr>
        <p:spPr>
          <a:xfrm>
            <a:off x="388942" y="6400800"/>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a:t>Deloitte Solution Center : Serialization track and trace training</a:t>
            </a:r>
            <a:endParaRPr lang="en-GB"/>
          </a:p>
        </p:txBody>
      </p:sp>
      <p:sp>
        <p:nvSpPr>
          <p:cNvPr id="12" name="Slide Number Placeholder 7"/>
          <p:cNvSpPr>
            <a:spLocks noGrp="1"/>
          </p:cNvSpPr>
          <p:nvPr>
            <p:ph type="sldNum" sz="quarter" idx="4"/>
          </p:nvPr>
        </p:nvSpPr>
        <p:spPr>
          <a:xfrm>
            <a:off x="7976890" y="6400800"/>
            <a:ext cx="8148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a:p>
        </p:txBody>
      </p:sp>
    </p:spTree>
    <p:extLst>
      <p:ext uri="{BB962C8B-B14F-4D97-AF65-F5344CB8AC3E}">
        <p14:creationId xmlns:p14="http://schemas.microsoft.com/office/powerpoint/2010/main" val="412091078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4" name="Picture 3" descr="DEL_PRI_RGB.gif"/>
          <p:cNvPicPr>
            <a:picLocks noChangeAspect="1"/>
          </p:cNvPicPr>
          <p:nvPr userDrawn="1"/>
        </p:nvPicPr>
        <p:blipFill>
          <a:blip r:embed="rId2" cstate="print"/>
          <a:stretch>
            <a:fillRect/>
          </a:stretch>
        </p:blipFill>
        <p:spPr>
          <a:xfrm>
            <a:off x="329632" y="3844096"/>
            <a:ext cx="1720800" cy="322531"/>
          </a:xfrm>
          <a:prstGeom prst="rect">
            <a:avLst/>
          </a:prstGeom>
        </p:spPr>
      </p:pic>
    </p:spTree>
    <p:extLst>
      <p:ext uri="{BB962C8B-B14F-4D97-AF65-F5344CB8AC3E}">
        <p14:creationId xmlns:p14="http://schemas.microsoft.com/office/powerpoint/2010/main" val="188924000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SubTitle &amp; Content">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245378" y="1371600"/>
            <a:ext cx="8674216"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10"/>
          <p:cNvSpPr>
            <a:spLocks noGrp="1"/>
          </p:cNvSpPr>
          <p:nvPr>
            <p:ph type="title"/>
          </p:nvPr>
        </p:nvSpPr>
        <p:spPr bwMode="gray">
          <a:xfrm>
            <a:off x="228600" y="356616"/>
            <a:ext cx="8686800" cy="329184"/>
          </a:xfrm>
          <a:prstGeom prst="rect">
            <a:avLst/>
          </a:prstGeom>
        </p:spPr>
        <p:txBody>
          <a:bodyPr wrap="square" lIns="0" tIns="0" rIns="0" bIns="0" anchor="b" anchorCtr="0">
            <a:spAutoFit/>
          </a:bodyPr>
          <a:lstStyle>
            <a:lvl1pPr>
              <a:defRPr>
                <a:solidFill>
                  <a:schemeClr val="accent2"/>
                </a:solidFill>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p>
        </p:txBody>
      </p:sp>
      <p:sp>
        <p:nvSpPr>
          <p:cNvPr id="6" name="Text Placeholder 18"/>
          <p:cNvSpPr>
            <a:spLocks noGrp="1"/>
          </p:cNvSpPr>
          <p:nvPr>
            <p:ph type="body" sz="quarter" idx="13"/>
          </p:nvPr>
        </p:nvSpPr>
        <p:spPr bwMode="gray">
          <a:xfrm>
            <a:off x="228600" y="685800"/>
            <a:ext cx="8686800"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Click to edit Master text styles</a:t>
            </a:r>
          </a:p>
        </p:txBody>
      </p:sp>
      <p:sp>
        <p:nvSpPr>
          <p:cNvPr id="7" name="TextBox 6"/>
          <p:cNvSpPr txBox="1"/>
          <p:nvPr userDrawn="1"/>
        </p:nvSpPr>
        <p:spPr>
          <a:xfrm>
            <a:off x="4038600" y="6553200"/>
            <a:ext cx="1066800" cy="276999"/>
          </a:xfrm>
          <a:prstGeom prst="rect">
            <a:avLst/>
          </a:prstGeom>
          <a:noFill/>
        </p:spPr>
        <p:txBody>
          <a:bodyPr wrap="square" rtlCol="0">
            <a:spAutoFit/>
          </a:bodyPr>
          <a:lstStyle/>
          <a:p>
            <a:pPr algn="ctr">
              <a:spcBef>
                <a:spcPts val="600"/>
              </a:spcBef>
            </a:pPr>
            <a:r>
              <a:rPr lang="en-US" sz="1200">
                <a:solidFill>
                  <a:srgbClr val="000104"/>
                </a:solidFill>
              </a:rPr>
              <a:t>- </a:t>
            </a:r>
            <a:fld id="{9BF451D8-8EDB-4006-BE5F-17624556EFC7}" type="slidenum">
              <a:rPr lang="en-US" sz="1200" smtClean="0">
                <a:solidFill>
                  <a:srgbClr val="000104"/>
                </a:solidFill>
              </a:rPr>
              <a:pPr algn="ctr">
                <a:spcBef>
                  <a:spcPts val="600"/>
                </a:spcBef>
              </a:pPr>
              <a:t>‹#›</a:t>
            </a:fld>
            <a:r>
              <a:rPr lang="en-US" sz="1200">
                <a:solidFill>
                  <a:srgbClr val="000104"/>
                </a:solidFill>
              </a:rPr>
              <a:t> -</a:t>
            </a:r>
          </a:p>
        </p:txBody>
      </p:sp>
    </p:spTree>
    <p:extLst>
      <p:ext uri="{BB962C8B-B14F-4D97-AF65-F5344CB8AC3E}">
        <p14:creationId xmlns:p14="http://schemas.microsoft.com/office/powerpoint/2010/main" val="147715773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userDrawn="1">
  <p:cSld name="Questions">
    <p:bg>
      <p:bgPr>
        <a:gradFill>
          <a:gsLst>
            <a:gs pos="0">
              <a:schemeClr val="accent2"/>
            </a:gs>
            <a:gs pos="30000">
              <a:schemeClr val="bg1">
                <a:shade val="80000"/>
                <a:satMod val="230000"/>
              </a:schemeClr>
            </a:gs>
            <a:gs pos="100000">
              <a:schemeClr val="bg1">
                <a:tint val="97000"/>
                <a:satMod val="220000"/>
              </a:schemeClr>
            </a:gs>
          </a:gsLst>
          <a:lin ang="16200000" scaled="1"/>
        </a:gradFill>
        <a:effectLst/>
      </p:bgPr>
    </p:bg>
    <p:spTree>
      <p:nvGrpSpPr>
        <p:cNvPr id="1" name=""/>
        <p:cNvGrpSpPr/>
        <p:nvPr/>
      </p:nvGrpSpPr>
      <p:grpSpPr>
        <a:xfrm>
          <a:off x="0" y="0"/>
          <a:ext cx="0" cy="0"/>
          <a:chOff x="0" y="0"/>
          <a:chExt cx="0" cy="0"/>
        </a:xfrm>
      </p:grpSpPr>
      <p:sp>
        <p:nvSpPr>
          <p:cNvPr id="5" name="Rectangle 4"/>
          <p:cNvSpPr/>
          <p:nvPr userDrawn="1"/>
        </p:nvSpPr>
        <p:spPr>
          <a:xfrm>
            <a:off x="457200" y="2949714"/>
            <a:ext cx="2568973" cy="707886"/>
          </a:xfrm>
          <a:prstGeom prst="rect">
            <a:avLst/>
          </a:prstGeom>
        </p:spPr>
        <p:txBody>
          <a:bodyPr wrap="none">
            <a:spAutoFit/>
          </a:bodyPr>
          <a:lstStyle/>
          <a:p>
            <a:r>
              <a:rPr lang="en-US" sz="4000" b="1">
                <a:solidFill>
                  <a:srgbClr val="4B734B"/>
                </a:solidFill>
                <a:latin typeface="Calibri" panose="020F0502020204030204" pitchFamily="34" charset="0"/>
              </a:rPr>
              <a:t>Questions?</a:t>
            </a:r>
          </a:p>
        </p:txBody>
      </p:sp>
      <p:pic>
        <p:nvPicPr>
          <p:cNvPr id="8" name="Picture 2" descr="C:\Users\ndesjardins\Desktop\FEZ_question-mark2[2].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048000" y="1600200"/>
            <a:ext cx="2805271" cy="385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545572"/>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Dark Blue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944" y="841981"/>
            <a:ext cx="4984615" cy="941796"/>
          </a:xfrm>
          <a:prstGeom prst="rect">
            <a:avLst/>
          </a:prstGeom>
        </p:spPr>
        <p:txBody>
          <a:bodyPr anchor="b"/>
          <a:lstStyle>
            <a:lvl1pPr>
              <a:lnSpc>
                <a:spcPct val="85000"/>
              </a:lnSpc>
              <a:defRPr sz="3600" b="0">
                <a:solidFill>
                  <a:schemeClr val="bg2"/>
                </a:solidFill>
                <a:latin typeface="+mn-lt"/>
                <a:cs typeface="Times New Roman" pitchFamily="18" charset="0"/>
              </a:defRPr>
            </a:lvl1pPr>
          </a:lstStyle>
          <a:p>
            <a:r>
              <a:rPr lang="en-US"/>
              <a:t>Click to edit Master title style</a:t>
            </a:r>
          </a:p>
        </p:txBody>
      </p:sp>
      <p:sp>
        <p:nvSpPr>
          <p:cNvPr id="3" name="Content Placeholder 2"/>
          <p:cNvSpPr>
            <a:spLocks noGrp="1"/>
          </p:cNvSpPr>
          <p:nvPr>
            <p:ph idx="1"/>
          </p:nvPr>
        </p:nvSpPr>
        <p:spPr>
          <a:xfrm>
            <a:off x="258944" y="2255377"/>
            <a:ext cx="4984615" cy="230832"/>
          </a:xfrm>
          <a:prstGeom prst="rect">
            <a:avLst/>
          </a:prstGeom>
        </p:spPr>
        <p:txBody>
          <a:bodyPr/>
          <a:lstStyle>
            <a:lvl1pPr marL="0" indent="0">
              <a:defRPr sz="1500">
                <a:solidFill>
                  <a:schemeClr val="bg2"/>
                </a:solidFill>
              </a:defRPr>
            </a:lvl1pPr>
          </a:lstStyle>
          <a:p>
            <a:pPr lvl="0"/>
            <a:r>
              <a:rPr lang="en-US"/>
              <a:t>Click to edit Master text styles</a:t>
            </a:r>
          </a:p>
        </p:txBody>
      </p:sp>
      <p:sp>
        <p:nvSpPr>
          <p:cNvPr id="4" name="Slide Number Placeholder 9"/>
          <p:cNvSpPr>
            <a:spLocks noGrp="1"/>
          </p:cNvSpPr>
          <p:nvPr>
            <p:ph type="sldNum" sz="quarter" idx="10"/>
          </p:nvPr>
        </p:nvSpPr>
        <p:spPr>
          <a:xfrm>
            <a:off x="4497661" y="6579298"/>
            <a:ext cx="166154" cy="142875"/>
          </a:xfrm>
          <a:prstGeom prst="rect">
            <a:avLst/>
          </a:prstGeom>
        </p:spPr>
        <p:txBody>
          <a:bodyPr/>
          <a:lstStyle>
            <a:lvl1pPr>
              <a:defRPr>
                <a:solidFill>
                  <a:schemeClr val="bg2"/>
                </a:solidFill>
              </a:defRPr>
            </a:lvl1pPr>
          </a:lstStyle>
          <a:p>
            <a:fld id="{874E70FF-B14A-440C-AE0A-EE116D92B2C9}" type="slidenum">
              <a:rPr lang="en-US" smtClean="0">
                <a:solidFill>
                  <a:srgbClr val="FFFFFF"/>
                </a:solidFill>
              </a:rPr>
              <a:pPr/>
              <a:t>‹#›</a:t>
            </a:fld>
            <a:endParaRPr lang="en-US">
              <a:solidFill>
                <a:srgbClr val="FFFFFF"/>
              </a:solidFill>
            </a:endParaRPr>
          </a:p>
        </p:txBody>
      </p:sp>
      <p:sp>
        <p:nvSpPr>
          <p:cNvPr id="16" name="Footer Placeholder 10"/>
          <p:cNvSpPr>
            <a:spLocks noGrp="1"/>
          </p:cNvSpPr>
          <p:nvPr>
            <p:ph type="ftr" sz="quarter" idx="3"/>
          </p:nvPr>
        </p:nvSpPr>
        <p:spPr bwMode="auto">
          <a:xfrm>
            <a:off x="773722" y="6477000"/>
            <a:ext cx="5577842" cy="271148"/>
          </a:xfrm>
          <a:prstGeom prst="rect">
            <a:avLst/>
          </a:prstGeom>
          <a:noFill/>
          <a:ln>
            <a:miter lim="800000"/>
            <a:headEnd/>
            <a:tailEnd/>
          </a:ln>
        </p:spPr>
        <p:txBody>
          <a:bodyPr lIns="0" tIns="0" rIns="0" bIns="0"/>
          <a:lstStyle>
            <a:lvl1pPr>
              <a:lnSpc>
                <a:spcPts val="900"/>
              </a:lnSpc>
              <a:defRPr lang="en-US" sz="700" smtClean="0">
                <a:solidFill>
                  <a:schemeClr val="bg2"/>
                </a:solidFill>
                <a:effectLst/>
              </a:defRPr>
            </a:lvl1pPr>
          </a:lstStyle>
          <a:p>
            <a:pPr defTabSz="1019175"/>
            <a:endParaRPr>
              <a:solidFill>
                <a:srgbClr val="FFFFFF"/>
              </a:solidFill>
            </a:endParaRPr>
          </a:p>
        </p:txBody>
      </p:sp>
    </p:spTree>
    <p:extLst>
      <p:ext uri="{BB962C8B-B14F-4D97-AF65-F5344CB8AC3E}">
        <p14:creationId xmlns:p14="http://schemas.microsoft.com/office/powerpoint/2010/main" val="121017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4751388" y="6477000"/>
            <a:ext cx="367242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SQL Training</a:t>
            </a:r>
          </a:p>
        </p:txBody>
      </p:sp>
      <p:sp>
        <p:nvSpPr>
          <p:cNvPr id="11" name="Copyright"/>
          <p:cNvSpPr txBox="1"/>
          <p:nvPr userDrawn="1"/>
        </p:nvSpPr>
        <p:spPr>
          <a:xfrm>
            <a:off x="376238" y="6477000"/>
            <a:ext cx="4016375"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a:solidFill>
                  <a:schemeClr val="bg1"/>
                </a:solidFill>
              </a:rPr>
              <a:t>Deloitte AIM</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image" Target="../media/image1.emf"/><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ags" Target="../tags/tag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72"/>
            </p:custDataLst>
            <p:extLst>
              <p:ext uri="{D42A27DB-BD31-4B8C-83A1-F6EECF244321}">
                <p14:modId xmlns:p14="http://schemas.microsoft.com/office/powerpoint/2010/main" val="8164423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73" imgW="270" imgH="270" progId="TCLayout.ActiveDocument.1">
                  <p:embed/>
                </p:oleObj>
              </mc:Choice>
              <mc:Fallback>
                <p:oleObj name="think-cell Slide" r:id="rId73" imgW="270" imgH="270" progId="TCLayout.ActiveDocument.1">
                  <p:embed/>
                  <p:pic>
                    <p:nvPicPr>
                      <p:cNvPr id="4" name="Object 3" hidden="1"/>
                      <p:cNvPicPr/>
                      <p:nvPr/>
                    </p:nvPicPr>
                    <p:blipFill>
                      <a:blip r:embed="rId74"/>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p>
        </p:txBody>
      </p:sp>
      <p:sp>
        <p:nvSpPr>
          <p:cNvPr id="15" name="CaseCode"/>
          <p:cNvSpPr txBox="1"/>
          <p:nvPr userDrawn="1"/>
        </p:nvSpPr>
        <p:spPr>
          <a:xfrm>
            <a:off x="4751388" y="647699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a:solidFill>
                  <a:schemeClr val="tx1"/>
                </a:solidFill>
                <a:latin typeface="+mn-lt"/>
              </a:rPr>
              <a:t>SQL Training</a:t>
            </a:r>
            <a:br>
              <a:rPr lang="en-US" sz="650" b="0" noProof="0">
                <a:solidFill>
                  <a:schemeClr val="tx1"/>
                </a:solidFill>
                <a:latin typeface="+mn-lt"/>
              </a:rPr>
            </a:br>
            <a:endParaRPr lang="en-US" sz="650" b="0" noProof="0">
              <a:solidFill>
                <a:schemeClr val="tx1"/>
              </a:solidFill>
              <a:latin typeface="+mn-lt"/>
            </a:endParaRPr>
          </a:p>
        </p:txBody>
      </p:sp>
      <p:sp>
        <p:nvSpPr>
          <p:cNvPr id="18" name="Copyright"/>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US" sz="650" noProof="0">
                <a:solidFill>
                  <a:schemeClr val="tx1"/>
                </a:solidFill>
              </a:rPr>
              <a:t>Deloitte AIM</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8" r:id="rId33"/>
    <p:sldLayoutId id="2147483751" r:id="rId34"/>
    <p:sldLayoutId id="2147483724" r:id="rId35"/>
    <p:sldLayoutId id="2147483725" r:id="rId36"/>
    <p:sldLayoutId id="2147483726" r:id="rId37"/>
    <p:sldLayoutId id="2147483727" r:id="rId38"/>
    <p:sldLayoutId id="2147483698" r:id="rId39"/>
    <p:sldLayoutId id="2147483752" r:id="rId40"/>
    <p:sldLayoutId id="2147483696" r:id="rId41"/>
    <p:sldLayoutId id="2147483761" r:id="rId42"/>
    <p:sldLayoutId id="2147483762" r:id="rId43"/>
    <p:sldLayoutId id="2147483763" r:id="rId44"/>
    <p:sldLayoutId id="2147483792" r:id="rId45"/>
    <p:sldLayoutId id="2147483793" r:id="rId46"/>
    <p:sldLayoutId id="2147483794" r:id="rId47"/>
    <p:sldLayoutId id="2147483795" r:id="rId48"/>
    <p:sldLayoutId id="2147483796" r:id="rId49"/>
    <p:sldLayoutId id="2147483770" r:id="rId50"/>
    <p:sldLayoutId id="2147483771" r:id="rId51"/>
    <p:sldLayoutId id="2147483772" r:id="rId52"/>
    <p:sldLayoutId id="2147483773" r:id="rId53"/>
    <p:sldLayoutId id="2147483774" r:id="rId54"/>
    <p:sldLayoutId id="2147483775" r:id="rId55"/>
    <p:sldLayoutId id="2147483776" r:id="rId56"/>
    <p:sldLayoutId id="2147483777" r:id="rId57"/>
    <p:sldLayoutId id="2147483778" r:id="rId58"/>
    <p:sldLayoutId id="2147483779" r:id="rId59"/>
    <p:sldLayoutId id="2147483780" r:id="rId60"/>
    <p:sldLayoutId id="2147483781" r:id="rId61"/>
    <p:sldLayoutId id="2147483782" r:id="rId62"/>
    <p:sldLayoutId id="2147483783" r:id="rId63"/>
    <p:sldLayoutId id="2147483784" r:id="rId64"/>
    <p:sldLayoutId id="2147483785" r:id="rId65"/>
    <p:sldLayoutId id="2147483786" r:id="rId66"/>
    <p:sldLayoutId id="2147483787" r:id="rId67"/>
    <p:sldLayoutId id="2147483788" r:id="rId68"/>
    <p:sldLayoutId id="2147483791" r:id="rId69"/>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4.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4.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4.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3.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3.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3.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44.xml"/><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43.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5.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2.xml"/><Relationship Id="rId7" Type="http://schemas.openxmlformats.org/officeDocument/2006/relationships/image" Target="../media/image53.wmf"/><Relationship Id="rId2" Type="http://schemas.openxmlformats.org/officeDocument/2006/relationships/slideLayout" Target="../slideLayouts/slideLayout4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2.wmf"/><Relationship Id="rId4" Type="http://schemas.openxmlformats.org/officeDocument/2006/relationships/oleObject" Target="../embeddings/oleObject3.bin"/><Relationship Id="rId9" Type="http://schemas.openxmlformats.org/officeDocument/2006/relationships/image" Target="../media/image54.wmf"/></Relationships>
</file>

<file path=ppt/slides/_rels/slide71.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23.xml"/><Relationship Id="rId1" Type="http://schemas.openxmlformats.org/officeDocument/2006/relationships/slideLayout" Target="../slideLayouts/slideLayout48.xml"/></Relationships>
</file>

<file path=ppt/slides/_rels/slide72.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notesSlide" Target="../notesSlides/notesSlide24.xml"/><Relationship Id="rId1" Type="http://schemas.openxmlformats.org/officeDocument/2006/relationships/slideLayout" Target="../slideLayouts/slideLayout49.xml"/><Relationship Id="rId5" Type="http://schemas.openxmlformats.org/officeDocument/2006/relationships/image" Target="../media/image4.gif"/><Relationship Id="rId4" Type="http://schemas.openxmlformats.org/officeDocument/2006/relationships/hyperlink" Target="http://www.deloitte.com/us/abou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5"/>
          <p:cNvSpPr txBox="1">
            <a:spLocks/>
          </p:cNvSpPr>
          <p:nvPr/>
        </p:nvSpPr>
        <p:spPr>
          <a:xfrm>
            <a:off x="377151" y="4787540"/>
            <a:ext cx="4113213" cy="276999"/>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buFont typeface="Arial" pitchFamily="34" charset="0"/>
              <a:buNone/>
              <a:defRPr sz="1400" b="0" kern="1200">
                <a:solidFill>
                  <a:srgbClr val="575757"/>
                </a:solidFill>
                <a:latin typeface="+mn-lt"/>
                <a:ea typeface="+mn-ea"/>
                <a:cs typeface="+mn-cs"/>
              </a:defRPr>
            </a:lvl1pPr>
            <a:lvl2pPr marL="457200" indent="0" algn="ctr" defTabSz="914400" rtl="0" eaLnBrk="1" latinLnBrk="0" hangingPunct="1">
              <a:spcBef>
                <a:spcPts val="1200"/>
              </a:spcBef>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1200"/>
              </a:spcBef>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1200"/>
              </a:spcBef>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1200"/>
              </a:spcBef>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November, 2017</a:t>
            </a:r>
          </a:p>
        </p:txBody>
      </p:sp>
      <p:sp>
        <p:nvSpPr>
          <p:cNvPr id="12" name="Rectangle 34"/>
          <p:cNvSpPr txBox="1">
            <a:spLocks/>
          </p:cNvSpPr>
          <p:nvPr/>
        </p:nvSpPr>
        <p:spPr bwMode="gray">
          <a:xfrm>
            <a:off x="699052" y="5640701"/>
            <a:ext cx="8001000" cy="784830"/>
          </a:xfrm>
          <a:prstGeom prst="rect">
            <a:avLst/>
          </a:prstGeom>
          <a:solidFill>
            <a:schemeClr val="accent1"/>
          </a:solidFill>
        </p:spPr>
        <p:txBody>
          <a:bodyPr wrap="square" lIns="0" tIns="0" rIns="0" bIns="0" anchor="b" anchorCtr="0">
            <a:spAutoFit/>
          </a:bodyPr>
          <a:lstStyle>
            <a:lvl1pPr algn="l" rtl="0" eaLnBrk="1" fontAlgn="base" hangingPunct="1">
              <a:lnSpc>
                <a:spcPct val="85000"/>
              </a:lnSpc>
              <a:spcBef>
                <a:spcPct val="0"/>
              </a:spcBef>
              <a:spcAft>
                <a:spcPct val="0"/>
              </a:spcAft>
              <a:defRPr kumimoji="0" lang="en-US" sz="3200" b="0" i="0" u="none" strike="noStrike" kern="1200" cap="none" spc="0" normalizeH="0" baseline="0" noProof="0" smtClean="0">
                <a:ln>
                  <a:noFill/>
                </a:ln>
                <a:solidFill>
                  <a:schemeClr val="tx2"/>
                </a:solidFill>
                <a:effectLst/>
                <a:uLnTx/>
                <a:uFillTx/>
                <a:latin typeface="Times New Roman" pitchFamily="18" charset="0"/>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a:lstStyle>
          <a:p>
            <a:pPr algn="ctr"/>
            <a:br>
              <a:rPr sz="2000">
                <a:solidFill>
                  <a:prstClr val="white"/>
                </a:solidFill>
              </a:rPr>
            </a:br>
            <a:r>
              <a:rPr sz="2000">
                <a:solidFill>
                  <a:prstClr val="white"/>
                </a:solidFill>
              </a:rPr>
              <a:t>Deloitte AIM</a:t>
            </a:r>
          </a:p>
          <a:p>
            <a:pPr algn="ctr"/>
            <a:endParaRPr sz="2000">
              <a:solidFill>
                <a:prstClr val="white"/>
              </a:solidFill>
            </a:endParaRPr>
          </a:p>
        </p:txBody>
      </p:sp>
      <p:sp>
        <p:nvSpPr>
          <p:cNvPr id="13" name="Rectangle 34"/>
          <p:cNvSpPr txBox="1">
            <a:spLocks/>
          </p:cNvSpPr>
          <p:nvPr/>
        </p:nvSpPr>
        <p:spPr>
          <a:xfrm>
            <a:off x="377151" y="1531299"/>
            <a:ext cx="6324600" cy="1059502"/>
          </a:xfrm>
          <a:prstGeom prst="rect">
            <a:avLst/>
          </a:prstGeom>
        </p:spPr>
        <p:txBody>
          <a:bodyPr vert="horz" lIns="0" tIns="0" rIns="0" bIns="0" rtlCol="0" anchor="t" anchorCtr="0">
            <a:noAutofit/>
          </a:bodyPr>
          <a:lstStyle>
            <a:lvl1pPr algn="l" defTabSz="914400" rtl="0" eaLnBrk="1" latinLnBrk="0" hangingPunct="1">
              <a:spcBef>
                <a:spcPct val="0"/>
              </a:spcBef>
              <a:buNone/>
              <a:defRPr sz="3000" kern="1200">
                <a:solidFill>
                  <a:schemeClr val="accent1"/>
                </a:solidFill>
                <a:latin typeface="+mj-lt"/>
                <a:ea typeface="+mj-ea"/>
                <a:cs typeface="+mj-cs"/>
              </a:defRPr>
            </a:lvl1pPr>
          </a:lstStyle>
          <a:p>
            <a:r>
              <a:rPr lang="en-US" sz="2400">
                <a:solidFill>
                  <a:srgbClr val="81BC00"/>
                </a:solidFill>
              </a:rPr>
              <a:t>SQL Training</a:t>
            </a:r>
            <a:endParaRPr lang="en-US" i="1">
              <a:solidFill>
                <a:srgbClr val="81BC00"/>
              </a:solidFill>
            </a:endParaRPr>
          </a:p>
        </p:txBody>
      </p:sp>
    </p:spTree>
    <p:extLst>
      <p:ext uri="{BB962C8B-B14F-4D97-AF65-F5344CB8AC3E}">
        <p14:creationId xmlns:p14="http://schemas.microsoft.com/office/powerpoint/2010/main" val="10497933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Examples: </a:t>
            </a:r>
          </a:p>
        </p:txBody>
      </p:sp>
      <p:pic>
        <p:nvPicPr>
          <p:cNvPr id="2150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125" y="1872350"/>
            <a:ext cx="6100916" cy="12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8116" y="3688847"/>
            <a:ext cx="511492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a:xfrm>
            <a:off x="376238" y="958206"/>
            <a:ext cx="8216899" cy="78898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defRPr/>
            </a:pPr>
            <a:r>
              <a:rPr lang="en-US" altLang="en-US" sz="1800">
                <a:latin typeface="Courier"/>
              </a:rPr>
              <a:t>select FIRST_NAME,LAST_NAME,EMAIL,SALARY,JOB_ID from employees where JOB_ID='IT_PROG' AND SALARY BETWEEN 9000 AND 24000;</a:t>
            </a:r>
          </a:p>
          <a:p>
            <a:pPr>
              <a:defRPr/>
            </a:pPr>
            <a:endParaRPr lang="en-US" altLang="en-US"/>
          </a:p>
        </p:txBody>
      </p:sp>
      <p:sp>
        <p:nvSpPr>
          <p:cNvPr id="8" name="Rectangle 3"/>
          <p:cNvSpPr txBox="1">
            <a:spLocks noChangeArrowheads="1"/>
          </p:cNvSpPr>
          <p:nvPr/>
        </p:nvSpPr>
        <p:spPr>
          <a:xfrm>
            <a:off x="376237" y="3045106"/>
            <a:ext cx="8216899" cy="52677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altLang="en-US" sz="1800">
                <a:latin typeface="Courier"/>
              </a:rPr>
              <a:t>select * from employees where JOB_ID='IT_PROG' OR (SALARY BETWEEN 9000 AND 24000);</a:t>
            </a:r>
          </a:p>
        </p:txBody>
      </p:sp>
    </p:spTree>
    <p:extLst>
      <p:ext uri="{BB962C8B-B14F-4D97-AF65-F5344CB8AC3E}">
        <p14:creationId xmlns:p14="http://schemas.microsoft.com/office/powerpoint/2010/main" val="987645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219456"/>
            <a:ext cx="8391525" cy="692150"/>
          </a:xfrm>
        </p:spPr>
        <p:txBody>
          <a:bodyPr/>
          <a:lstStyle/>
          <a:p>
            <a:pPr>
              <a:defRPr/>
            </a:pPr>
            <a:r>
              <a:rPr lang="en-US" altLang="en-US" sz="3000">
                <a:solidFill>
                  <a:srgbClr val="81BC00"/>
                </a:solidFill>
                <a:latin typeface="Arial"/>
              </a:rPr>
              <a:t>ORDER BY Clause</a:t>
            </a:r>
          </a:p>
        </p:txBody>
      </p:sp>
      <p:pic>
        <p:nvPicPr>
          <p:cNvPr id="2253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0549" y="4131469"/>
            <a:ext cx="6609391" cy="220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476807" y="937985"/>
            <a:ext cx="7078106" cy="1079728"/>
          </a:xfrm>
          <a:prstGeom prst="rect">
            <a:avLst/>
          </a:prstGeom>
          <a:solidFill>
            <a:schemeClr val="accent1"/>
          </a:solidFill>
          <a:ln w="12700" algn="ctr">
            <a:noFill/>
            <a:miter lim="800000"/>
            <a:headEnd type="none" w="sm" len="sm"/>
            <a:tailEnd/>
          </a:ln>
        </p:spPr>
        <p:txBody>
          <a:bodyPr wrap="square" lIns="88900" tIns="88900" rIns="88900" bIns="88900" anchor="ctr">
            <a:noAutofit/>
          </a:bodyPr>
          <a:lstStyle/>
          <a:p>
            <a:pPr>
              <a:spcBef>
                <a:spcPct val="50000"/>
              </a:spcBef>
            </a:pPr>
            <a:r>
              <a:rPr lang="en-US" altLang="en-US" sz="1000" b="1"/>
              <a:t>SELECT </a:t>
            </a:r>
            <a:r>
              <a:rPr lang="en-US" altLang="en-US" sz="1000" b="1" i="1"/>
              <a:t>expression</a:t>
            </a:r>
          </a:p>
          <a:p>
            <a:pPr>
              <a:spcBef>
                <a:spcPct val="50000"/>
              </a:spcBef>
            </a:pPr>
            <a:r>
              <a:rPr lang="en-US" altLang="en-US" sz="1000" b="1"/>
              <a:t>FROM </a:t>
            </a:r>
            <a:r>
              <a:rPr lang="en-US" altLang="en-US" sz="1000" b="1" i="1"/>
              <a:t>table</a:t>
            </a:r>
            <a:endParaRPr lang="en-US" altLang="en-US" sz="1000" b="1"/>
          </a:p>
          <a:p>
            <a:pPr>
              <a:spcBef>
                <a:spcPct val="50000"/>
              </a:spcBef>
            </a:pPr>
            <a:r>
              <a:rPr lang="en-US" altLang="en-US" sz="1000" b="1"/>
              <a:t>[WHERE </a:t>
            </a:r>
            <a:r>
              <a:rPr lang="en-US" altLang="en-US" sz="1000" b="1" i="1"/>
              <a:t>condition(s)</a:t>
            </a:r>
            <a:r>
              <a:rPr lang="en-US" altLang="en-US" sz="1000" b="1"/>
              <a:t>]</a:t>
            </a:r>
          </a:p>
          <a:p>
            <a:pPr>
              <a:spcBef>
                <a:spcPct val="50000"/>
              </a:spcBef>
            </a:pPr>
            <a:r>
              <a:rPr lang="en-US" altLang="en-US" sz="1000" b="1"/>
              <a:t>[ORDER BY {</a:t>
            </a:r>
            <a:r>
              <a:rPr lang="en-US" altLang="en-US" sz="1000" b="1" i="1"/>
              <a:t>column, expr</a:t>
            </a:r>
            <a:r>
              <a:rPr lang="en-US" altLang="en-US" sz="1000" b="1"/>
              <a:t>}|ASC|DESC||;</a:t>
            </a:r>
          </a:p>
        </p:txBody>
      </p:sp>
      <p:sp>
        <p:nvSpPr>
          <p:cNvPr id="7" name="Rectangle 3"/>
          <p:cNvSpPr txBox="1">
            <a:spLocks noChangeArrowheads="1"/>
          </p:cNvSpPr>
          <p:nvPr/>
        </p:nvSpPr>
        <p:spPr>
          <a:xfrm>
            <a:off x="476807" y="2147888"/>
            <a:ext cx="3690937" cy="1176338"/>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buFont typeface="Wingdings" panose="05000000000000000000" pitchFamily="2" charset="2"/>
              <a:buChar char="Ø"/>
              <a:defRPr/>
            </a:pPr>
            <a:r>
              <a:rPr lang="en-US" altLang="en-US"/>
              <a:t>ASC </a:t>
            </a:r>
            <a:r>
              <a:rPr lang="en-US" altLang="en-US">
                <a:sym typeface="Wingdings" panose="05000000000000000000" pitchFamily="2" charset="2"/>
              </a:rPr>
              <a:t> ascending order (default)</a:t>
            </a:r>
          </a:p>
          <a:p>
            <a:pPr lvl="1">
              <a:buFont typeface="Wingdings" panose="05000000000000000000" pitchFamily="2" charset="2"/>
              <a:buChar char="Ø"/>
              <a:defRPr/>
            </a:pPr>
            <a:r>
              <a:rPr lang="en-US" altLang="en-US">
                <a:sym typeface="Wingdings" panose="05000000000000000000" pitchFamily="2" charset="2"/>
              </a:rPr>
              <a:t>DESC  descending order</a:t>
            </a:r>
          </a:p>
          <a:p>
            <a:pPr marL="171450" indent="-171450">
              <a:spcBef>
                <a:spcPct val="50000"/>
              </a:spcBef>
              <a:buFont typeface="Wingdings" panose="05000000000000000000" pitchFamily="2" charset="2"/>
              <a:buChar char="Ø"/>
              <a:defRPr/>
            </a:pPr>
            <a:r>
              <a:rPr lang="en-US" altLang="en-US"/>
              <a:t>Order by must be last clause in Select statement</a:t>
            </a:r>
          </a:p>
        </p:txBody>
      </p:sp>
      <p:sp>
        <p:nvSpPr>
          <p:cNvPr id="8" name="Rectangle 3"/>
          <p:cNvSpPr txBox="1">
            <a:spLocks noChangeArrowheads="1"/>
          </p:cNvSpPr>
          <p:nvPr/>
        </p:nvSpPr>
        <p:spPr>
          <a:xfrm>
            <a:off x="476807" y="3626645"/>
            <a:ext cx="8216899" cy="43814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defRPr/>
            </a:pPr>
            <a:r>
              <a:rPr lang="en-US" altLang="en-US" sz="1800">
                <a:latin typeface="Courier"/>
              </a:rPr>
              <a:t>select * from employees ORDER BY EMPLOYEE_ID ASC;</a:t>
            </a:r>
          </a:p>
        </p:txBody>
      </p:sp>
    </p:spTree>
    <p:extLst>
      <p:ext uri="{BB962C8B-B14F-4D97-AF65-F5344CB8AC3E}">
        <p14:creationId xmlns:p14="http://schemas.microsoft.com/office/powerpoint/2010/main" val="2328653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Practice Exercise</a:t>
            </a:r>
          </a:p>
        </p:txBody>
      </p:sp>
      <p:sp>
        <p:nvSpPr>
          <p:cNvPr id="24580" name="Rectangle 3"/>
          <p:cNvSpPr>
            <a:spLocks noChangeArrowheads="1"/>
          </p:cNvSpPr>
          <p:nvPr/>
        </p:nvSpPr>
        <p:spPr bwMode="auto">
          <a:xfrm>
            <a:off x="157163" y="1133475"/>
            <a:ext cx="86106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marL="400050" indent="-400050">
              <a:buFont typeface="+mj-lt"/>
              <a:buAutoNum type="romanUcPeriod"/>
            </a:pPr>
            <a:r>
              <a:rPr lang="en-US" altLang="en-US" sz="1200">
                <a:latin typeface="+mn-lt"/>
                <a:cs typeface="+mn-cs"/>
              </a:rPr>
              <a:t>Display last name and department number for employees earning more than $12000</a:t>
            </a: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altLang="en-US" sz="1200">
                <a:latin typeface="+mn-lt"/>
                <a:cs typeface="+mn-cs"/>
              </a:rPr>
              <a:t>Display last name and salary for all employees whose salary is not in the range of $5000 and $12000 and are in department 20 or 50</a:t>
            </a: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altLang="en-US" sz="1200">
                <a:latin typeface="+mn-lt"/>
                <a:cs typeface="+mn-cs"/>
              </a:rPr>
              <a:t>Display last name, JOB_ID, and start date of employees hired between Feb 20, 1998 and May 1, 1998. Order the results in ascending order of Start Date</a:t>
            </a: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altLang="en-US" sz="1200">
                <a:latin typeface="+mn-lt"/>
                <a:cs typeface="+mn-cs"/>
              </a:rPr>
              <a:t>Display the Last Name and Hire Date of every employee, who was hired in 1994</a:t>
            </a: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altLang="en-US" sz="1200">
                <a:latin typeface="+mn-lt"/>
                <a:cs typeface="+mn-cs"/>
              </a:rPr>
              <a:t>Display the last name and job title of all employees, who do not have a manager</a:t>
            </a: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altLang="en-US" sz="1200">
                <a:latin typeface="+mn-lt"/>
                <a:cs typeface="+mn-cs"/>
              </a:rPr>
              <a:t>Display the last name, salary and commission percentage for all employees who earn commissions. Sort data in descending order of salary and commissions</a:t>
            </a: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altLang="en-US" sz="1200">
                <a:latin typeface="+mn-lt"/>
                <a:cs typeface="+mn-cs"/>
              </a:rPr>
              <a:t>Display the last names of all employees where third letter of the name is an a</a:t>
            </a: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altLang="en-US" sz="1200">
                <a:latin typeface="+mn-lt"/>
                <a:cs typeface="+mn-cs"/>
              </a:rPr>
              <a:t>Display the last name of all employees who have an a and an e in their last name</a:t>
            </a: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altLang="en-US" sz="1200">
                <a:latin typeface="+mn-lt"/>
                <a:cs typeface="+mn-cs"/>
              </a:rPr>
              <a:t>Display last name, job and salary for all employees who job is sales representative or stock clerk and whose salary is not equal to $2500, $3500, or $7000</a:t>
            </a: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altLang="en-US" sz="1200">
                <a:latin typeface="+mn-lt"/>
                <a:cs typeface="+mn-cs"/>
              </a:rPr>
              <a:t>Display last name, salary and commission percentage for all employees whose commission percentage amount is 20%</a:t>
            </a:r>
          </a:p>
        </p:txBody>
      </p:sp>
    </p:spTree>
    <p:extLst>
      <p:ext uri="{BB962C8B-B14F-4D97-AF65-F5344CB8AC3E}">
        <p14:creationId xmlns:p14="http://schemas.microsoft.com/office/powerpoint/2010/main" val="34213516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0">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0">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0">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0">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580">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sz="4000"/>
              <a:t>Single Row Functions</a:t>
            </a:r>
            <a:endParaRPr lang="en-US" noProof="0"/>
          </a:p>
        </p:txBody>
      </p:sp>
    </p:spTree>
    <p:extLst>
      <p:ext uri="{BB962C8B-B14F-4D97-AF65-F5344CB8AC3E}">
        <p14:creationId xmlns:p14="http://schemas.microsoft.com/office/powerpoint/2010/main" val="3958542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9144000" cy="539750"/>
          </a:xfrm>
        </p:spPr>
        <p:txBody>
          <a:bodyPr/>
          <a:lstStyle/>
          <a:p>
            <a:pPr>
              <a:defRPr/>
            </a:pPr>
            <a:r>
              <a:rPr lang="en-US" sz="3000">
                <a:solidFill>
                  <a:srgbClr val="81BC00"/>
                </a:solidFill>
                <a:latin typeface="Arial"/>
              </a:rPr>
              <a:t>Overview and Types</a:t>
            </a:r>
          </a:p>
        </p:txBody>
      </p:sp>
      <p:sp>
        <p:nvSpPr>
          <p:cNvPr id="25603" name="Content Placeholder 2"/>
          <p:cNvSpPr>
            <a:spLocks noGrp="1"/>
          </p:cNvSpPr>
          <p:nvPr>
            <p:ph sz="half" idx="1"/>
          </p:nvPr>
        </p:nvSpPr>
        <p:spPr>
          <a:xfrm>
            <a:off x="369888" y="3054546"/>
            <a:ext cx="8153400" cy="1647825"/>
          </a:xfrm>
        </p:spPr>
        <p:txBody>
          <a:bodyPr/>
          <a:lstStyle/>
          <a:p>
            <a:pPr marL="171450" indent="-171450">
              <a:buFont typeface="Wingdings" panose="05000000000000000000" pitchFamily="2" charset="2"/>
              <a:buChar char="Ø"/>
            </a:pPr>
            <a:r>
              <a:rPr lang="en-US" altLang="en-US"/>
              <a:t>Character – LOWER, UPPER, INITCAP, CONCAT, SUBSTR, LENGTH, INSTR, LPAD, RPAD, TRIM, REPLACE</a:t>
            </a:r>
          </a:p>
          <a:p>
            <a:pPr marL="171450" indent="-171450">
              <a:buFont typeface="Wingdings" panose="05000000000000000000" pitchFamily="2" charset="2"/>
              <a:buChar char="Ø"/>
            </a:pPr>
            <a:r>
              <a:rPr lang="en-US" altLang="en-US"/>
              <a:t>General – NVL, NVL2, NULLIF, COALESCE, CASE, DECODE, REGEXP_LIKE, REGEXP_REPLACE</a:t>
            </a:r>
          </a:p>
          <a:p>
            <a:pPr marL="171450" indent="-171450">
              <a:buFont typeface="Wingdings" panose="05000000000000000000" pitchFamily="2" charset="2"/>
              <a:buChar char="Ø"/>
            </a:pPr>
            <a:r>
              <a:rPr lang="en-US" altLang="en-US"/>
              <a:t>Number – ROUND, TRUNC, MOD</a:t>
            </a:r>
          </a:p>
          <a:p>
            <a:pPr marL="171450" indent="-171450">
              <a:buFont typeface="Wingdings" panose="05000000000000000000" pitchFamily="2" charset="2"/>
              <a:buChar char="Ø"/>
            </a:pPr>
            <a:r>
              <a:rPr lang="en-US" altLang="en-US"/>
              <a:t>Conversion – TO_CHAR, TO_NUMBER, TO_DATE</a:t>
            </a:r>
          </a:p>
          <a:p>
            <a:pPr marL="171450" indent="-171450">
              <a:buFont typeface="Wingdings" panose="05000000000000000000" pitchFamily="2" charset="2"/>
              <a:buChar char="Ø"/>
            </a:pPr>
            <a:r>
              <a:rPr lang="en-US" altLang="en-US"/>
              <a:t>Date – MONTHS_BETWEEN, ADD_MONTHS, NEXT_DAY, LAST_DAY, ROUND, TRUNC</a:t>
            </a:r>
          </a:p>
        </p:txBody>
      </p:sp>
      <p:sp>
        <p:nvSpPr>
          <p:cNvPr id="4" name="Rectangle 9"/>
          <p:cNvSpPr>
            <a:spLocks noChangeArrowheads="1"/>
          </p:cNvSpPr>
          <p:nvPr/>
        </p:nvSpPr>
        <p:spPr bwMode="auto">
          <a:xfrm>
            <a:off x="369888" y="1216193"/>
            <a:ext cx="83931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2000">
                <a:latin typeface="+mn-lt"/>
                <a:cs typeface="+mn-cs"/>
              </a:rPr>
              <a:t>Single Row Functions operate on single rows only and return one result per row. They can manipulate data items, data types; accept argument(s) and return one value; can be nested</a:t>
            </a:r>
            <a:endParaRPr lang="en-US" altLang="en-US" sz="1600"/>
          </a:p>
        </p:txBody>
      </p:sp>
    </p:spTree>
    <p:extLst>
      <p:ext uri="{BB962C8B-B14F-4D97-AF65-F5344CB8AC3E}">
        <p14:creationId xmlns:p14="http://schemas.microsoft.com/office/powerpoint/2010/main" val="3393085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464741"/>
          </a:xfrm>
        </p:spPr>
        <p:txBody>
          <a:bodyPr/>
          <a:lstStyle/>
          <a:p>
            <a:pPr>
              <a:defRPr/>
            </a:pPr>
            <a:r>
              <a:rPr lang="en-US" sz="3000">
                <a:solidFill>
                  <a:srgbClr val="81BC00"/>
                </a:solidFill>
                <a:latin typeface="Arial"/>
              </a:rPr>
              <a:t>Character functions</a:t>
            </a:r>
          </a:p>
        </p:txBody>
      </p:sp>
      <p:sp>
        <p:nvSpPr>
          <p:cNvPr id="26627" name="Content Placeholder 2"/>
          <p:cNvSpPr>
            <a:spLocks noGrp="1"/>
          </p:cNvSpPr>
          <p:nvPr>
            <p:ph sz="half" idx="1"/>
          </p:nvPr>
        </p:nvSpPr>
        <p:spPr>
          <a:xfrm>
            <a:off x="200025" y="866776"/>
            <a:ext cx="8420100" cy="2057399"/>
          </a:xfrm>
        </p:spPr>
        <p:txBody>
          <a:bodyPr/>
          <a:lstStyle/>
          <a:p>
            <a:pPr marL="171450" indent="-171450">
              <a:buFont typeface="Wingdings" panose="05000000000000000000" pitchFamily="2" charset="2"/>
              <a:buChar char="Ø"/>
            </a:pPr>
            <a:r>
              <a:rPr lang="en-US" altLang="en-US"/>
              <a:t>INSTR: Searches a string for a substring using characters and returns the position in the string that is the first character of a specified occurrence of the substring. The functions vary in how they determine the position of the substring to return</a:t>
            </a:r>
          </a:p>
          <a:p>
            <a:pPr marL="171450" indent="-171450">
              <a:buFont typeface="Wingdings" panose="05000000000000000000" pitchFamily="2" charset="2"/>
              <a:buChar char="Ø"/>
            </a:pPr>
            <a:r>
              <a:rPr lang="en-US" altLang="en-US"/>
              <a:t>UPPER: Converts the string to upper case</a:t>
            </a:r>
          </a:p>
          <a:p>
            <a:pPr marL="171450" indent="-171450">
              <a:buFont typeface="Wingdings" panose="05000000000000000000" pitchFamily="2" charset="2"/>
              <a:buChar char="Ø"/>
            </a:pPr>
            <a:r>
              <a:rPr lang="en-US" altLang="en-US"/>
              <a:t>LOWER: Converts the string to lower case</a:t>
            </a:r>
          </a:p>
          <a:p>
            <a:pPr marL="171450" indent="-171450">
              <a:buFont typeface="Wingdings" panose="05000000000000000000" pitchFamily="2" charset="2"/>
              <a:buChar char="Ø"/>
            </a:pPr>
            <a:r>
              <a:rPr lang="en-US" altLang="en-US"/>
              <a:t>SUBSTR: Returns the portion of character based on start and length</a:t>
            </a:r>
          </a:p>
          <a:p>
            <a:pPr marL="171450" indent="-171450">
              <a:buFont typeface="Wingdings" panose="05000000000000000000" pitchFamily="2" charset="2"/>
              <a:buChar char="Ø"/>
            </a:pPr>
            <a:r>
              <a:rPr lang="en-US" altLang="en-US"/>
              <a:t>LENGTH: Returns the length of the string</a:t>
            </a:r>
          </a:p>
        </p:txBody>
      </p:sp>
      <p:pic>
        <p:nvPicPr>
          <p:cNvPr id="26629"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3257550" y="3083599"/>
            <a:ext cx="5742683" cy="3017342"/>
          </a:xfrm>
        </p:spPr>
      </p:pic>
      <p:sp>
        <p:nvSpPr>
          <p:cNvPr id="7" name="Rectangle 6"/>
          <p:cNvSpPr/>
          <p:nvPr/>
        </p:nvSpPr>
        <p:spPr>
          <a:xfrm>
            <a:off x="200025" y="3008709"/>
            <a:ext cx="3057525" cy="2862322"/>
          </a:xfrm>
          <a:prstGeom prst="rect">
            <a:avLst/>
          </a:prstGeom>
        </p:spPr>
        <p:txBody>
          <a:bodyPr wrap="square">
            <a:spAutoFit/>
          </a:bodyPr>
          <a:lstStyle/>
          <a:p>
            <a:pPr>
              <a:defRPr/>
            </a:pPr>
            <a:r>
              <a:rPr lang="en-US">
                <a:latin typeface="Courier"/>
              </a:rPr>
              <a:t>SELECT LOWER(FIRST_NAME),UPPER(FIRST_NAME),CONCAT(FIRST_NAME,LAST_NAME),SUBSTR(FIRST_NAME,1,5),</a:t>
            </a:r>
          </a:p>
          <a:p>
            <a:pPr>
              <a:defRPr/>
            </a:pPr>
            <a:r>
              <a:rPr lang="en-US">
                <a:latin typeface="Courier"/>
              </a:rPr>
              <a:t>LENGTH(FIRST_NAME),INSTR(FIRST_NAME,'S',1,1)</a:t>
            </a:r>
          </a:p>
          <a:p>
            <a:pPr>
              <a:defRPr/>
            </a:pPr>
            <a:r>
              <a:rPr lang="en-US">
                <a:latin typeface="Courier"/>
              </a:rPr>
              <a:t>FROM EMPLOYEES;</a:t>
            </a:r>
          </a:p>
        </p:txBody>
      </p:sp>
    </p:spTree>
    <p:extLst>
      <p:ext uri="{BB962C8B-B14F-4D97-AF65-F5344CB8AC3E}">
        <p14:creationId xmlns:p14="http://schemas.microsoft.com/office/powerpoint/2010/main" val="1028211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11187"/>
          </a:xfrm>
        </p:spPr>
        <p:txBody>
          <a:bodyPr/>
          <a:lstStyle/>
          <a:p>
            <a:pPr>
              <a:defRPr/>
            </a:pPr>
            <a:r>
              <a:rPr lang="en-US" sz="3000">
                <a:solidFill>
                  <a:srgbClr val="81BC00"/>
                </a:solidFill>
                <a:latin typeface="Arial"/>
              </a:rPr>
              <a:t>Other Character functions</a:t>
            </a:r>
          </a:p>
        </p:txBody>
      </p:sp>
      <p:sp>
        <p:nvSpPr>
          <p:cNvPr id="6" name="Content Placeholder 2"/>
          <p:cNvSpPr>
            <a:spLocks noGrp="1"/>
          </p:cNvSpPr>
          <p:nvPr>
            <p:ph sz="half" idx="1"/>
          </p:nvPr>
        </p:nvSpPr>
        <p:spPr>
          <a:xfrm>
            <a:off x="200026" y="866776"/>
            <a:ext cx="2724150" cy="1028699"/>
          </a:xfrm>
        </p:spPr>
        <p:txBody>
          <a:bodyPr/>
          <a:lstStyle/>
          <a:p>
            <a:pPr marL="171450" indent="-171450">
              <a:buFont typeface="Wingdings" panose="05000000000000000000" pitchFamily="2" charset="2"/>
              <a:buChar char="Ø"/>
            </a:pPr>
            <a:r>
              <a:rPr lang="en-US" altLang="en-US"/>
              <a:t>RPAD/LPAD</a:t>
            </a:r>
          </a:p>
          <a:p>
            <a:pPr marL="171450" indent="-171450">
              <a:buFont typeface="Wingdings" panose="05000000000000000000" pitchFamily="2" charset="2"/>
              <a:buChar char="Ø"/>
            </a:pPr>
            <a:r>
              <a:rPr lang="en-US" altLang="en-US"/>
              <a:t>TRIM/LTRIM/RTRIM</a:t>
            </a:r>
          </a:p>
          <a:p>
            <a:pPr marL="171450" indent="-171450">
              <a:buFont typeface="Wingdings" panose="05000000000000000000" pitchFamily="2" charset="2"/>
              <a:buChar char="Ø"/>
            </a:pPr>
            <a:r>
              <a:rPr lang="en-US" altLang="en-US"/>
              <a:t>REPLACE</a:t>
            </a:r>
          </a:p>
        </p:txBody>
      </p:sp>
      <p:pic>
        <p:nvPicPr>
          <p:cNvPr id="2765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6276" y="3733889"/>
            <a:ext cx="17716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4485" y="2800349"/>
            <a:ext cx="5296628" cy="363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543300" y="1457235"/>
            <a:ext cx="5357813" cy="1200329"/>
          </a:xfrm>
          <a:prstGeom prst="rect">
            <a:avLst/>
          </a:prstGeom>
        </p:spPr>
        <p:txBody>
          <a:bodyPr wrap="square">
            <a:spAutoFit/>
          </a:bodyPr>
          <a:lstStyle/>
          <a:p>
            <a:pPr>
              <a:defRPr/>
            </a:pPr>
            <a:r>
              <a:rPr lang="en-US">
                <a:latin typeface="Courier"/>
              </a:rPr>
              <a:t>SELECT FIRST_NAME, RPAD(LAST_NAME,10,'AB'),LPAD(LAST_NAME,10,'AB'),replace(FIRST_NAME,'S','L') FROM  EMPLOYEES;</a:t>
            </a:r>
          </a:p>
        </p:txBody>
      </p:sp>
      <p:sp>
        <p:nvSpPr>
          <p:cNvPr id="8" name="Rectangle 7"/>
          <p:cNvSpPr/>
          <p:nvPr/>
        </p:nvSpPr>
        <p:spPr>
          <a:xfrm>
            <a:off x="195263" y="2657564"/>
            <a:ext cx="3276600" cy="646331"/>
          </a:xfrm>
          <a:prstGeom prst="rect">
            <a:avLst/>
          </a:prstGeom>
        </p:spPr>
        <p:txBody>
          <a:bodyPr wrap="square">
            <a:spAutoFit/>
          </a:bodyPr>
          <a:lstStyle/>
          <a:p>
            <a:pPr>
              <a:defRPr/>
            </a:pPr>
            <a:r>
              <a:rPr lang="en-US">
                <a:latin typeface="Courier"/>
              </a:rPr>
              <a:t>SELECT TRIM('    PAVNEET ') FROM DUAL;</a:t>
            </a:r>
          </a:p>
        </p:txBody>
      </p:sp>
    </p:spTree>
    <p:extLst>
      <p:ext uri="{BB962C8B-B14F-4D97-AF65-F5344CB8AC3E}">
        <p14:creationId xmlns:p14="http://schemas.microsoft.com/office/powerpoint/2010/main" val="1237638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General Functions</a:t>
            </a:r>
          </a:p>
        </p:txBody>
      </p:sp>
      <p:sp>
        <p:nvSpPr>
          <p:cNvPr id="3" name="Content Placeholder 2"/>
          <p:cNvSpPr>
            <a:spLocks noGrp="1"/>
          </p:cNvSpPr>
          <p:nvPr>
            <p:ph sz="half" idx="1"/>
          </p:nvPr>
        </p:nvSpPr>
        <p:spPr>
          <a:xfrm>
            <a:off x="238125" y="1009651"/>
            <a:ext cx="8458200" cy="2733674"/>
          </a:xfrm>
        </p:spPr>
        <p:txBody>
          <a:bodyPr/>
          <a:lstStyle/>
          <a:p>
            <a:pPr marL="171450" indent="-171450">
              <a:buFont typeface="Wingdings" panose="05000000000000000000" pitchFamily="2" charset="2"/>
              <a:buChar char="Ø"/>
              <a:defRPr/>
            </a:pPr>
            <a:r>
              <a:rPr lang="en-US"/>
              <a:t>NVL: Allows you to replace Null with an expression</a:t>
            </a:r>
          </a:p>
          <a:p>
            <a:pPr marL="171450" indent="-171450">
              <a:buFont typeface="Wingdings" panose="05000000000000000000" pitchFamily="2" charset="2"/>
              <a:buChar char="Ø"/>
              <a:defRPr/>
            </a:pPr>
            <a:r>
              <a:rPr lang="en-US"/>
              <a:t>NVL2: The NVL2 function accepts three parameters. If the first parameter value is not null it returns the value in the second parameter. If the first parameter value is null, it returns the third parameter.</a:t>
            </a:r>
          </a:p>
          <a:p>
            <a:pPr marL="171450" indent="-171450">
              <a:buFont typeface="Wingdings" panose="05000000000000000000" pitchFamily="2" charset="2"/>
              <a:buChar char="Ø"/>
              <a:defRPr/>
            </a:pPr>
            <a:r>
              <a:rPr lang="en-US"/>
              <a:t>NULLIF: Compares two arguments and returns null, if the arguments are equal, otherwise the function returns first argument</a:t>
            </a:r>
          </a:p>
          <a:p>
            <a:pPr marL="171450" indent="-171450">
              <a:buFont typeface="Wingdings" panose="05000000000000000000" pitchFamily="2" charset="2"/>
              <a:buChar char="Ø"/>
              <a:defRPr/>
            </a:pPr>
            <a:r>
              <a:rPr lang="en-US"/>
              <a:t>COALESCE: Returns first not null expression in the argument list</a:t>
            </a:r>
          </a:p>
          <a:p>
            <a:pPr marL="171450" indent="-171450">
              <a:buFont typeface="Wingdings" panose="05000000000000000000" pitchFamily="2" charset="2"/>
              <a:buChar char="Ø"/>
              <a:defRPr/>
            </a:pPr>
            <a:r>
              <a:rPr lang="en-US"/>
              <a:t>CASE: Chooses from a sequence of conditions, and evaluates a single expression</a:t>
            </a:r>
          </a:p>
          <a:p>
            <a:pPr marL="171450" indent="-171450">
              <a:buFont typeface="Wingdings" panose="05000000000000000000" pitchFamily="2" charset="2"/>
              <a:buChar char="Ø"/>
              <a:defRPr/>
            </a:pPr>
            <a:r>
              <a:rPr lang="en-US"/>
              <a:t>DECODE: The DECODE function is not specifically for handling null values, but it can be used in a similar way to the NVL function, as shown by the following example</a:t>
            </a:r>
          </a:p>
          <a:p>
            <a:pPr marL="171450" indent="-171450">
              <a:buFont typeface="Wingdings" panose="05000000000000000000" pitchFamily="2" charset="2"/>
              <a:buChar char="Ø"/>
              <a:defRPr/>
            </a:pPr>
            <a:r>
              <a:rPr lang="en-US"/>
              <a:t>Regular Expressions: Enables to implement complex match logic within database</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88569" y="4824456"/>
            <a:ext cx="2600325" cy="1715183"/>
          </a:xfrm>
        </p:spPr>
      </p:pic>
      <p:sp>
        <p:nvSpPr>
          <p:cNvPr id="4" name="Rectangle 3"/>
          <p:cNvSpPr/>
          <p:nvPr/>
        </p:nvSpPr>
        <p:spPr>
          <a:xfrm>
            <a:off x="166687" y="3968188"/>
            <a:ext cx="3057525" cy="923330"/>
          </a:xfrm>
          <a:prstGeom prst="rect">
            <a:avLst/>
          </a:prstGeom>
        </p:spPr>
        <p:txBody>
          <a:bodyPr wrap="square">
            <a:spAutoFit/>
          </a:bodyPr>
          <a:lstStyle/>
          <a:p>
            <a:r>
              <a:rPr lang="en-US" altLang="en-US">
                <a:latin typeface="Courier"/>
              </a:rPr>
              <a:t>select </a:t>
            </a:r>
            <a:r>
              <a:rPr lang="en-US" altLang="en-US" err="1">
                <a:latin typeface="Courier"/>
              </a:rPr>
              <a:t>nvl</a:t>
            </a:r>
            <a:r>
              <a:rPr lang="en-US" altLang="en-US">
                <a:latin typeface="Courier"/>
              </a:rPr>
              <a:t>(COMMISSION_PCT,0)  FROM EMPLOYEES;</a:t>
            </a:r>
          </a:p>
        </p:txBody>
      </p:sp>
      <p:sp>
        <p:nvSpPr>
          <p:cNvPr id="5" name="Rectangle 4"/>
          <p:cNvSpPr/>
          <p:nvPr/>
        </p:nvSpPr>
        <p:spPr>
          <a:xfrm>
            <a:off x="238125" y="5039408"/>
            <a:ext cx="3390900" cy="923330"/>
          </a:xfrm>
          <a:prstGeom prst="rect">
            <a:avLst/>
          </a:prstGeom>
        </p:spPr>
        <p:txBody>
          <a:bodyPr wrap="square">
            <a:spAutoFit/>
          </a:bodyPr>
          <a:lstStyle/>
          <a:p>
            <a:r>
              <a:rPr lang="en-US" altLang="en-US">
                <a:latin typeface="Courier"/>
              </a:rPr>
              <a:t>select NVL2(DEPARTMENT_ID,0,1) FROM EMPLOYEES;</a:t>
            </a:r>
          </a:p>
        </p:txBody>
      </p:sp>
      <p:pic>
        <p:nvPicPr>
          <p:cNvPr id="8" name="Picture 7"/>
          <p:cNvPicPr>
            <a:picLocks noChangeAspect="1"/>
          </p:cNvPicPr>
          <p:nvPr/>
        </p:nvPicPr>
        <p:blipFill>
          <a:blip r:embed="rId3"/>
          <a:stretch>
            <a:fillRect/>
          </a:stretch>
        </p:blipFill>
        <p:spPr>
          <a:xfrm>
            <a:off x="6588919" y="3662406"/>
            <a:ext cx="2143125" cy="2324100"/>
          </a:xfrm>
          <a:prstGeom prst="rect">
            <a:avLst/>
          </a:prstGeom>
        </p:spPr>
      </p:pic>
    </p:spTree>
    <p:extLst>
      <p:ext uri="{BB962C8B-B14F-4D97-AF65-F5344CB8AC3E}">
        <p14:creationId xmlns:p14="http://schemas.microsoft.com/office/powerpoint/2010/main" val="4266810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REGEXP_LIKE,REGEXP_REPLACE</a:t>
            </a:r>
          </a:p>
        </p:txBody>
      </p:sp>
      <p:sp>
        <p:nvSpPr>
          <p:cNvPr id="36867" name="Content Placeholder 2"/>
          <p:cNvSpPr>
            <a:spLocks noGrp="1"/>
          </p:cNvSpPr>
          <p:nvPr>
            <p:ph sz="half" idx="1"/>
          </p:nvPr>
        </p:nvSpPr>
        <p:spPr>
          <a:xfrm>
            <a:off x="274638" y="1109664"/>
            <a:ext cx="8504238" cy="1576386"/>
          </a:xfrm>
        </p:spPr>
        <p:txBody>
          <a:bodyPr/>
          <a:lstStyle/>
          <a:p>
            <a:pPr marL="171450" indent="-171450">
              <a:buFont typeface="Wingdings" panose="05000000000000000000" pitchFamily="2" charset="2"/>
              <a:buChar char="Ø"/>
              <a:defRPr/>
            </a:pPr>
            <a:r>
              <a:rPr lang="en-US" altLang="en-US"/>
              <a:t>REGEXP_LIKE is similar to the LIKE condition, except REGEXP_LIKE performs regular expression matching instead of the simple pattern matching performed by LIKE. This condition evaluates strings using characters as defined by the input character set</a:t>
            </a:r>
          </a:p>
          <a:p>
            <a:pPr marL="171450" indent="-171450">
              <a:buFont typeface="Wingdings" panose="05000000000000000000" pitchFamily="2" charset="2"/>
              <a:buChar char="Ø"/>
              <a:defRPr/>
            </a:pPr>
            <a:endParaRPr lang="en-US" altLang="en-US"/>
          </a:p>
          <a:p>
            <a:pPr marL="171450" indent="-171450">
              <a:buFont typeface="Wingdings" panose="05000000000000000000" pitchFamily="2" charset="2"/>
              <a:buChar char="Ø"/>
              <a:defRPr/>
            </a:pPr>
            <a:r>
              <a:rPr lang="en-US" altLang="en-US"/>
              <a:t>REGEXP_REPLACE extends the functionality of the REPLACE function by letting you search a string for a regular expression pattern</a:t>
            </a:r>
          </a:p>
        </p:txBody>
      </p:sp>
      <p:pic>
        <p:nvPicPr>
          <p:cNvPr id="3686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50595" y="2747963"/>
            <a:ext cx="401716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6"/>
          <p:cNvSpPr>
            <a:spLocks noChangeArrowheads="1"/>
          </p:cNvSpPr>
          <p:nvPr/>
        </p:nvSpPr>
        <p:spPr bwMode="auto">
          <a:xfrm>
            <a:off x="188913" y="2862262"/>
            <a:ext cx="4572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a:cs typeface="+mn-cs"/>
              </a:rPr>
              <a:t>SELECT </a:t>
            </a:r>
            <a:r>
              <a:rPr lang="en-US" altLang="en-US" err="1">
                <a:latin typeface="Courier"/>
                <a:cs typeface="+mn-cs"/>
              </a:rPr>
              <a:t>first_name</a:t>
            </a:r>
            <a:r>
              <a:rPr lang="en-US" altLang="en-US">
                <a:latin typeface="Courier"/>
                <a:cs typeface="+mn-cs"/>
              </a:rPr>
              <a:t>, </a:t>
            </a:r>
            <a:r>
              <a:rPr lang="en-US" altLang="en-US" err="1">
                <a:latin typeface="Courier"/>
                <a:cs typeface="+mn-cs"/>
              </a:rPr>
              <a:t>last_name</a:t>
            </a:r>
            <a:endParaRPr lang="en-US" altLang="en-US">
              <a:latin typeface="Courier"/>
              <a:cs typeface="+mn-cs"/>
            </a:endParaRPr>
          </a:p>
          <a:p>
            <a:r>
              <a:rPr lang="en-US" altLang="en-US">
                <a:latin typeface="Courier"/>
                <a:cs typeface="+mn-cs"/>
              </a:rPr>
              <a:t>FROM </a:t>
            </a:r>
            <a:r>
              <a:rPr lang="en-US" altLang="en-US" err="1">
                <a:latin typeface="Courier"/>
                <a:cs typeface="+mn-cs"/>
              </a:rPr>
              <a:t>emp</a:t>
            </a:r>
            <a:endParaRPr lang="en-US" altLang="en-US">
              <a:latin typeface="Courier"/>
              <a:cs typeface="+mn-cs"/>
            </a:endParaRPr>
          </a:p>
          <a:p>
            <a:r>
              <a:rPr lang="en-US" altLang="en-US">
                <a:latin typeface="Courier"/>
                <a:cs typeface="+mn-cs"/>
              </a:rPr>
              <a:t>WHERE REGEXP_LIKE (</a:t>
            </a:r>
            <a:r>
              <a:rPr lang="en-US" altLang="en-US" err="1">
                <a:latin typeface="Courier"/>
                <a:cs typeface="+mn-cs"/>
              </a:rPr>
              <a:t>first_name</a:t>
            </a:r>
            <a:r>
              <a:rPr lang="en-US" altLang="en-US">
                <a:latin typeface="Courier"/>
                <a:cs typeface="+mn-cs"/>
              </a:rPr>
              <a:t>, '^</a:t>
            </a:r>
            <a:r>
              <a:rPr lang="en-US" altLang="en-US" err="1">
                <a:latin typeface="Courier"/>
                <a:cs typeface="+mn-cs"/>
              </a:rPr>
              <a:t>Ste</a:t>
            </a:r>
            <a:r>
              <a:rPr lang="en-US" altLang="en-US">
                <a:latin typeface="Courier"/>
                <a:cs typeface="+mn-cs"/>
              </a:rPr>
              <a:t>(</a:t>
            </a:r>
            <a:r>
              <a:rPr lang="en-US" altLang="en-US" err="1">
                <a:latin typeface="Courier"/>
                <a:cs typeface="+mn-cs"/>
              </a:rPr>
              <a:t>v|ph</a:t>
            </a:r>
            <a:r>
              <a:rPr lang="en-US" altLang="en-US">
                <a:latin typeface="Courier"/>
                <a:cs typeface="+mn-cs"/>
              </a:rPr>
              <a:t>)</a:t>
            </a:r>
            <a:r>
              <a:rPr lang="en-US" altLang="en-US" err="1">
                <a:latin typeface="Courier"/>
                <a:cs typeface="+mn-cs"/>
              </a:rPr>
              <a:t>en</a:t>
            </a:r>
            <a:r>
              <a:rPr lang="en-US" altLang="en-US">
                <a:latin typeface="Courier"/>
                <a:cs typeface="+mn-cs"/>
              </a:rPr>
              <a:t>$');</a:t>
            </a:r>
          </a:p>
          <a:p>
            <a:endParaRPr lang="en-US" altLang="en-US"/>
          </a:p>
        </p:txBody>
      </p:sp>
      <p:sp>
        <p:nvSpPr>
          <p:cNvPr id="36871" name="Rectangle 9"/>
          <p:cNvSpPr>
            <a:spLocks noChangeArrowheads="1"/>
          </p:cNvSpPr>
          <p:nvPr/>
        </p:nvSpPr>
        <p:spPr bwMode="auto">
          <a:xfrm>
            <a:off x="274638" y="4264193"/>
            <a:ext cx="83931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2000">
                <a:latin typeface="+mn-lt"/>
                <a:cs typeface="+mn-cs"/>
              </a:rPr>
              <a:t>The following example examines country name. Oracle puts a space after each non-null character in the string.</a:t>
            </a:r>
          </a:p>
          <a:p>
            <a:endParaRPr lang="en-US" altLang="en-US" sz="1600"/>
          </a:p>
        </p:txBody>
      </p:sp>
      <p:sp>
        <p:nvSpPr>
          <p:cNvPr id="7" name="Rectangle 6"/>
          <p:cNvSpPr>
            <a:spLocks noChangeArrowheads="1"/>
          </p:cNvSpPr>
          <p:nvPr/>
        </p:nvSpPr>
        <p:spPr bwMode="auto">
          <a:xfrm>
            <a:off x="274638" y="5341411"/>
            <a:ext cx="878443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a:cs typeface="+mn-cs"/>
              </a:rPr>
              <a:t>SELECT REGEXP_REPLACE(</a:t>
            </a:r>
            <a:r>
              <a:rPr lang="en-US" altLang="en-US" err="1">
                <a:latin typeface="Courier"/>
                <a:cs typeface="+mn-cs"/>
              </a:rPr>
              <a:t>country_name</a:t>
            </a:r>
            <a:r>
              <a:rPr lang="en-US" altLang="en-US">
                <a:latin typeface="Courier"/>
                <a:cs typeface="+mn-cs"/>
              </a:rPr>
              <a:t>, '(.)', '\1 ') "REGEXP_REPLACE"</a:t>
            </a:r>
          </a:p>
          <a:p>
            <a:r>
              <a:rPr lang="en-US" altLang="en-US">
                <a:latin typeface="Courier"/>
                <a:cs typeface="+mn-cs"/>
              </a:rPr>
              <a:t>  FROM countries;</a:t>
            </a:r>
          </a:p>
        </p:txBody>
      </p:sp>
    </p:spTree>
    <p:extLst>
      <p:ext uri="{BB962C8B-B14F-4D97-AF65-F5344CB8AC3E}">
        <p14:creationId xmlns:p14="http://schemas.microsoft.com/office/powerpoint/2010/main" val="2593738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DECODE and CASE</a:t>
            </a:r>
          </a:p>
        </p:txBody>
      </p:sp>
      <p:sp>
        <p:nvSpPr>
          <p:cNvPr id="3" name="Content Placeholder 2"/>
          <p:cNvSpPr>
            <a:spLocks noGrp="1"/>
          </p:cNvSpPr>
          <p:nvPr>
            <p:ph sz="half" idx="1"/>
          </p:nvPr>
        </p:nvSpPr>
        <p:spPr>
          <a:xfrm>
            <a:off x="4391025" y="3191556"/>
            <a:ext cx="4495800" cy="3121166"/>
          </a:xfrm>
        </p:spPr>
        <p:txBody>
          <a:bodyPr/>
          <a:lstStyle/>
          <a:p>
            <a:pPr marL="0" indent="0">
              <a:buFont typeface="Wingdings" panose="05000000000000000000" pitchFamily="2" charset="2"/>
              <a:buNone/>
              <a:defRPr/>
            </a:pPr>
            <a:r>
              <a:rPr lang="en-US" sz="1400"/>
              <a:t>JOB			GRADE</a:t>
            </a:r>
          </a:p>
          <a:p>
            <a:pPr marL="0" indent="0">
              <a:buFont typeface="Wingdings" panose="05000000000000000000" pitchFamily="2" charset="2"/>
              <a:buNone/>
              <a:defRPr/>
            </a:pPr>
            <a:r>
              <a:rPr lang="en-US" sz="1400"/>
              <a:t>AD_PRES			A</a:t>
            </a:r>
          </a:p>
          <a:p>
            <a:pPr marL="0" indent="0">
              <a:buFont typeface="Wingdings" panose="05000000000000000000" pitchFamily="2" charset="2"/>
              <a:buNone/>
              <a:defRPr/>
            </a:pPr>
            <a:r>
              <a:rPr lang="en-US" sz="1400"/>
              <a:t>AD_VP			0</a:t>
            </a:r>
          </a:p>
          <a:p>
            <a:pPr marL="0" indent="0">
              <a:buFont typeface="Wingdings" panose="05000000000000000000" pitchFamily="2" charset="2"/>
              <a:buNone/>
              <a:defRPr/>
            </a:pPr>
            <a:r>
              <a:rPr lang="en-US" sz="1400"/>
              <a:t>ST_MAN			B</a:t>
            </a:r>
          </a:p>
          <a:p>
            <a:pPr marL="0" indent="0">
              <a:buFont typeface="Wingdings" panose="05000000000000000000" pitchFamily="2" charset="2"/>
              <a:buNone/>
              <a:defRPr/>
            </a:pPr>
            <a:r>
              <a:rPr lang="en-US" sz="1400"/>
              <a:t>IT_PROG			C</a:t>
            </a:r>
          </a:p>
          <a:p>
            <a:pPr marL="0" indent="0">
              <a:buFont typeface="Wingdings" panose="05000000000000000000" pitchFamily="2" charset="2"/>
              <a:buNone/>
              <a:defRPr/>
            </a:pPr>
            <a:r>
              <a:rPr lang="en-US" sz="1400"/>
              <a:t>SA_REP			D</a:t>
            </a:r>
          </a:p>
          <a:p>
            <a:pPr marL="0" indent="0">
              <a:buFont typeface="Wingdings" panose="05000000000000000000" pitchFamily="2" charset="2"/>
              <a:buNone/>
              <a:defRPr/>
            </a:pPr>
            <a:r>
              <a:rPr lang="en-US" sz="1400"/>
              <a:t>ST_CLERK		E </a:t>
            </a:r>
          </a:p>
          <a:p>
            <a:pPr marL="0" indent="0">
              <a:buFont typeface="Wingdings" panose="05000000000000000000" pitchFamily="2" charset="2"/>
              <a:buNone/>
              <a:defRPr/>
            </a:pPr>
            <a:r>
              <a:rPr lang="en-US" sz="1800"/>
              <a:t>…</a:t>
            </a:r>
          </a:p>
          <a:p>
            <a:pPr>
              <a:defRPr/>
            </a:pPr>
            <a:r>
              <a:rPr lang="en-US" sz="1800"/>
              <a:t>…</a:t>
            </a:r>
          </a:p>
        </p:txBody>
      </p:sp>
      <p:pic>
        <p:nvPicPr>
          <p:cNvPr id="3072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34051" y="1577578"/>
            <a:ext cx="24003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6"/>
          <p:cNvSpPr>
            <a:spLocks noChangeArrowheads="1"/>
          </p:cNvSpPr>
          <p:nvPr/>
        </p:nvSpPr>
        <p:spPr bwMode="auto">
          <a:xfrm>
            <a:off x="376238" y="3174235"/>
            <a:ext cx="4572000"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defRPr/>
            </a:pPr>
            <a:r>
              <a:rPr lang="en-US" altLang="en-US">
                <a:latin typeface="Courier"/>
                <a:cs typeface="+mn-cs"/>
              </a:rPr>
              <a:t>select distinct JOB_ID,</a:t>
            </a:r>
          </a:p>
          <a:p>
            <a:pPr>
              <a:defRPr/>
            </a:pPr>
            <a:r>
              <a:rPr lang="en-US" altLang="en-US">
                <a:latin typeface="Courier"/>
                <a:cs typeface="+mn-cs"/>
              </a:rPr>
              <a:t>CASE JOB_ID</a:t>
            </a:r>
          </a:p>
          <a:p>
            <a:pPr>
              <a:defRPr/>
            </a:pPr>
            <a:r>
              <a:rPr lang="en-US" altLang="en-US">
                <a:latin typeface="Courier"/>
                <a:cs typeface="+mn-cs"/>
              </a:rPr>
              <a:t>when 'AD_PRES'</a:t>
            </a:r>
          </a:p>
          <a:p>
            <a:pPr>
              <a:defRPr/>
            </a:pPr>
            <a:r>
              <a:rPr lang="en-US" altLang="en-US">
                <a:latin typeface="Courier"/>
                <a:cs typeface="+mn-cs"/>
              </a:rPr>
              <a:t>THEN 'A'</a:t>
            </a:r>
          </a:p>
          <a:p>
            <a:pPr>
              <a:defRPr/>
            </a:pPr>
            <a:r>
              <a:rPr lang="en-US" altLang="en-US">
                <a:latin typeface="Courier"/>
                <a:cs typeface="+mn-cs"/>
              </a:rPr>
              <a:t>WHEN 'IT_PROG'</a:t>
            </a:r>
          </a:p>
          <a:p>
            <a:pPr>
              <a:defRPr/>
            </a:pPr>
            <a:r>
              <a:rPr lang="en-US" altLang="en-US">
                <a:latin typeface="Courier"/>
                <a:cs typeface="+mn-cs"/>
              </a:rPr>
              <a:t>THEN 'C'</a:t>
            </a:r>
          </a:p>
          <a:p>
            <a:pPr>
              <a:defRPr/>
            </a:pPr>
            <a:r>
              <a:rPr lang="en-US" altLang="en-US">
                <a:latin typeface="Courier"/>
                <a:cs typeface="+mn-cs"/>
              </a:rPr>
              <a:t>WHEN 'AD_VP'</a:t>
            </a:r>
          </a:p>
          <a:p>
            <a:pPr>
              <a:defRPr/>
            </a:pPr>
            <a:r>
              <a:rPr lang="en-US" altLang="en-US">
                <a:latin typeface="Courier"/>
                <a:cs typeface="+mn-cs"/>
              </a:rPr>
              <a:t>THEN 'B'</a:t>
            </a:r>
          </a:p>
          <a:p>
            <a:pPr>
              <a:defRPr/>
            </a:pPr>
            <a:r>
              <a:rPr lang="en-US" altLang="en-US">
                <a:latin typeface="Courier"/>
                <a:cs typeface="+mn-cs"/>
              </a:rPr>
              <a:t>ELSE NULL</a:t>
            </a:r>
          </a:p>
          <a:p>
            <a:pPr>
              <a:defRPr/>
            </a:pPr>
            <a:r>
              <a:rPr lang="en-US" altLang="en-US">
                <a:latin typeface="Courier"/>
                <a:cs typeface="+mn-cs"/>
              </a:rPr>
              <a:t>END AS GRADE</a:t>
            </a:r>
          </a:p>
          <a:p>
            <a:pPr>
              <a:defRPr/>
            </a:pPr>
            <a:r>
              <a:rPr lang="en-US" altLang="en-US">
                <a:latin typeface="Courier"/>
                <a:cs typeface="+mn-cs"/>
              </a:rPr>
              <a:t>from employees;</a:t>
            </a:r>
          </a:p>
        </p:txBody>
      </p:sp>
      <p:sp>
        <p:nvSpPr>
          <p:cNvPr id="6" name="Rectangle 5"/>
          <p:cNvSpPr/>
          <p:nvPr/>
        </p:nvSpPr>
        <p:spPr>
          <a:xfrm>
            <a:off x="256381" y="1142910"/>
            <a:ext cx="5357813" cy="2031325"/>
          </a:xfrm>
          <a:prstGeom prst="rect">
            <a:avLst/>
          </a:prstGeom>
        </p:spPr>
        <p:txBody>
          <a:bodyPr wrap="square">
            <a:spAutoFit/>
          </a:bodyPr>
          <a:lstStyle/>
          <a:p>
            <a:pPr>
              <a:defRPr/>
            </a:pPr>
            <a:r>
              <a:rPr lang="en-US">
                <a:latin typeface="Courier"/>
              </a:rPr>
              <a:t>Select sum(salary),decode(TO_CHAR(HIRE_DATE,'YYYY'),'1999',1,0) as YEA  FROM EMPLOYEES</a:t>
            </a:r>
          </a:p>
          <a:p>
            <a:pPr>
              <a:defRPr/>
            </a:pPr>
            <a:r>
              <a:rPr lang="en-US">
                <a:latin typeface="Courier"/>
              </a:rPr>
              <a:t>group by (decode(TO_CHAR(HIRE_DATE,'YYYY'),'1999',1,0));</a:t>
            </a:r>
          </a:p>
        </p:txBody>
      </p:sp>
    </p:spTree>
    <p:extLst>
      <p:ext uri="{BB962C8B-B14F-4D97-AF65-F5344CB8AC3E}">
        <p14:creationId xmlns:p14="http://schemas.microsoft.com/office/powerpoint/2010/main" val="71713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sz="4000"/>
              <a:t>Restricting and Sorting Data</a:t>
            </a:r>
            <a:endParaRPr lang="en-US" noProof="0"/>
          </a:p>
        </p:txBody>
      </p:sp>
    </p:spTree>
    <p:extLst>
      <p:ext uri="{BB962C8B-B14F-4D97-AF65-F5344CB8AC3E}">
        <p14:creationId xmlns:p14="http://schemas.microsoft.com/office/powerpoint/2010/main" val="432301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Number Functions</a:t>
            </a:r>
          </a:p>
        </p:txBody>
      </p:sp>
      <p:sp>
        <p:nvSpPr>
          <p:cNvPr id="31747" name="Content Placeholder 2"/>
          <p:cNvSpPr>
            <a:spLocks noGrp="1"/>
          </p:cNvSpPr>
          <p:nvPr>
            <p:ph sz="half" idx="1"/>
          </p:nvPr>
        </p:nvSpPr>
        <p:spPr>
          <a:xfrm>
            <a:off x="295275" y="1600201"/>
            <a:ext cx="4495800" cy="2333624"/>
          </a:xfrm>
        </p:spPr>
        <p:txBody>
          <a:bodyPr/>
          <a:lstStyle/>
          <a:p>
            <a:pPr marL="171450" indent="-171450">
              <a:buFont typeface="Wingdings" panose="05000000000000000000" pitchFamily="2" charset="2"/>
              <a:buChar char="v"/>
            </a:pPr>
            <a:r>
              <a:rPr lang="en-US" altLang="en-US"/>
              <a:t>ROUND: Returns n rounded to m places to the right of the decimal point</a:t>
            </a:r>
          </a:p>
          <a:p>
            <a:pPr marL="171450" indent="-171450">
              <a:buFont typeface="Wingdings" panose="05000000000000000000" pitchFamily="2" charset="2"/>
              <a:buChar char="v"/>
            </a:pPr>
            <a:endParaRPr lang="en-US" altLang="en-US"/>
          </a:p>
          <a:p>
            <a:pPr marL="171450" indent="-171450">
              <a:buFont typeface="Wingdings" panose="05000000000000000000" pitchFamily="2" charset="2"/>
              <a:buChar char="v"/>
            </a:pPr>
            <a:r>
              <a:rPr lang="en-US" altLang="en-US"/>
              <a:t>TRUNC: Returns n truncated to m decimal places, where m and n are numeric arguments</a:t>
            </a:r>
          </a:p>
          <a:p>
            <a:endParaRPr lang="en-US" altLang="en-US"/>
          </a:p>
          <a:p>
            <a:pPr marL="171450" indent="-171450">
              <a:buFont typeface="Wingdings" panose="05000000000000000000" pitchFamily="2" charset="2"/>
              <a:buChar char="v"/>
            </a:pPr>
            <a:r>
              <a:rPr lang="en-US" altLang="en-US"/>
              <a:t>MOD: Returns the remainder of m divided by n. Returns m if n is 0</a:t>
            </a:r>
          </a:p>
        </p:txBody>
      </p:sp>
      <p:sp>
        <p:nvSpPr>
          <p:cNvPr id="31749" name="Rectangle 1"/>
          <p:cNvSpPr>
            <a:spLocks noGrp="1" noChangeArrowheads="1"/>
          </p:cNvSpPr>
          <p:nvPr>
            <p:ph sz="half" idx="2"/>
          </p:nvPr>
        </p:nvSpPr>
        <p:spPr>
          <a:xfrm>
            <a:off x="5210175" y="1600200"/>
            <a:ext cx="3295650" cy="674688"/>
          </a:xfrm>
          <a:solidFill>
            <a:srgbClr val="FFFFFF"/>
          </a:solidFill>
          <a:extLst>
            <a:ext uri="{91240B29-F687-4F45-9708-019B960494DF}">
              <a14:hiddenLine xmlns:a14="http://schemas.microsoft.com/office/drawing/2010/main" w="12700" cap="flat" cmpd="sng">
                <a:solidFill>
                  <a:schemeClr val="tx1"/>
                </a:solidFill>
                <a:prstDash val="solid"/>
                <a:miter lim="800000"/>
                <a:headEnd/>
                <a:tailEnd/>
              </a14:hiddenLine>
            </a:ext>
          </a:extLst>
        </p:spPr>
        <p:txBody>
          <a:bodyPr lIns="90488" tIns="44450" rIns="90488" bIns="44450" anchor="ctr">
            <a:spAutoFit/>
          </a:bodyPr>
          <a:lstStyle/>
          <a:p>
            <a:pPr marL="0" indent="0">
              <a:spcBef>
                <a:spcPct val="0"/>
              </a:spcBef>
              <a:buClrTx/>
              <a:buFontTx/>
              <a:buNone/>
            </a:pPr>
            <a:r>
              <a:rPr lang="en-US" altLang="en-US" sz="1000">
                <a:solidFill>
                  <a:srgbClr val="000000"/>
                </a:solidFill>
                <a:latin typeface="Courier"/>
              </a:rPr>
              <a:t>SLECT ROUND (54.339, 2) FROM DUAL; </a:t>
            </a:r>
            <a:endParaRPr lang="en-US" altLang="en-US" sz="600"/>
          </a:p>
          <a:p>
            <a:pPr marL="0" indent="0">
              <a:spcBef>
                <a:spcPct val="0"/>
              </a:spcBef>
              <a:buClrTx/>
              <a:buFontTx/>
              <a:buNone/>
            </a:pPr>
            <a:r>
              <a:rPr lang="en-US" altLang="en-US" sz="1800">
                <a:solidFill>
                  <a:srgbClr val="000000"/>
                </a:solidFill>
                <a:latin typeface="Arial" panose="020B0604020202020204" pitchFamily="34" charset="0"/>
              </a:rPr>
              <a:t>Returns the following result.</a:t>
            </a:r>
            <a:endParaRPr lang="en-US" altLang="en-US" sz="1000">
              <a:solidFill>
                <a:srgbClr val="000000"/>
              </a:solidFill>
              <a:latin typeface="Courier"/>
            </a:endParaRPr>
          </a:p>
          <a:p>
            <a:pPr marL="0" indent="0">
              <a:spcBef>
                <a:spcPct val="0"/>
              </a:spcBef>
              <a:buClrTx/>
              <a:buFontTx/>
              <a:buNone/>
            </a:pPr>
            <a:r>
              <a:rPr lang="en-US" altLang="en-US" sz="1000">
                <a:solidFill>
                  <a:srgbClr val="000000"/>
                </a:solidFill>
                <a:latin typeface="Courier"/>
              </a:rPr>
              <a:t>ROUND(54.339 ------------ 54.34</a:t>
            </a:r>
            <a:r>
              <a:rPr lang="en-US" altLang="en-US" sz="600"/>
              <a:t> </a:t>
            </a:r>
            <a:endParaRPr lang="en-US" altLang="en-US" sz="1800"/>
          </a:p>
        </p:txBody>
      </p:sp>
      <p:sp>
        <p:nvSpPr>
          <p:cNvPr id="31750" name="Rectangle 3"/>
          <p:cNvSpPr>
            <a:spLocks noChangeArrowheads="1"/>
          </p:cNvSpPr>
          <p:nvPr/>
        </p:nvSpPr>
        <p:spPr bwMode="auto">
          <a:xfrm>
            <a:off x="5305425" y="2938463"/>
            <a:ext cx="3276600" cy="82867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000">
                <a:solidFill>
                  <a:srgbClr val="000000"/>
                </a:solidFill>
                <a:latin typeface="Courier"/>
              </a:rPr>
              <a:t>SELECT TRUNC(15.79,1) "Truncate" FROM DUAL; </a:t>
            </a:r>
            <a:endParaRPr lang="en-US" altLang="en-US" sz="600"/>
          </a:p>
          <a:p>
            <a:r>
              <a:rPr lang="en-US" altLang="en-US">
                <a:solidFill>
                  <a:srgbClr val="000000"/>
                </a:solidFill>
                <a:latin typeface="Arial" panose="020B0604020202020204" pitchFamily="34" charset="0"/>
              </a:rPr>
              <a:t>Returns the following result.</a:t>
            </a:r>
            <a:endParaRPr lang="en-US" altLang="en-US" sz="1000">
              <a:solidFill>
                <a:srgbClr val="000000"/>
              </a:solidFill>
              <a:latin typeface="Courier"/>
            </a:endParaRPr>
          </a:p>
          <a:p>
            <a:r>
              <a:rPr lang="en-US" altLang="en-US" sz="1000">
                <a:solidFill>
                  <a:srgbClr val="000000"/>
                </a:solidFill>
                <a:latin typeface="Courier"/>
              </a:rPr>
              <a:t>Truncate --------- 15.7</a:t>
            </a:r>
            <a:r>
              <a:rPr lang="en-US" altLang="en-US" sz="600"/>
              <a:t> </a:t>
            </a:r>
            <a:endParaRPr lang="en-US" altLang="en-US"/>
          </a:p>
        </p:txBody>
      </p:sp>
      <p:sp>
        <p:nvSpPr>
          <p:cNvPr id="31751" name="Rectangle 4"/>
          <p:cNvSpPr>
            <a:spLocks noChangeArrowheads="1"/>
          </p:cNvSpPr>
          <p:nvPr/>
        </p:nvSpPr>
        <p:spPr bwMode="auto">
          <a:xfrm>
            <a:off x="5340350" y="4403725"/>
            <a:ext cx="3241675" cy="6746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000">
                <a:solidFill>
                  <a:srgbClr val="000000"/>
                </a:solidFill>
                <a:latin typeface="Courier"/>
              </a:rPr>
              <a:t>SELECT MOD (26,11) "ABLOMOV" FROM DUAL; </a:t>
            </a:r>
            <a:endParaRPr lang="en-US" altLang="en-US" sz="600"/>
          </a:p>
          <a:p>
            <a:r>
              <a:rPr lang="en-US" altLang="en-US">
                <a:solidFill>
                  <a:srgbClr val="000000"/>
                </a:solidFill>
                <a:latin typeface="Arial" panose="020B0604020202020204" pitchFamily="34" charset="0"/>
              </a:rPr>
              <a:t>Returns the following result.</a:t>
            </a:r>
            <a:endParaRPr lang="en-US" altLang="en-US" sz="1000">
              <a:solidFill>
                <a:srgbClr val="000000"/>
              </a:solidFill>
              <a:latin typeface="Courier"/>
            </a:endParaRPr>
          </a:p>
          <a:p>
            <a:r>
              <a:rPr lang="en-US" altLang="en-US" sz="1000">
                <a:solidFill>
                  <a:srgbClr val="000000"/>
                </a:solidFill>
                <a:latin typeface="Courier"/>
              </a:rPr>
              <a:t>ABLOMOV --------- 4</a:t>
            </a:r>
            <a:r>
              <a:rPr lang="en-US" altLang="en-US" sz="600"/>
              <a:t> </a:t>
            </a:r>
            <a:endParaRPr lang="en-US" altLang="en-US"/>
          </a:p>
        </p:txBody>
      </p:sp>
    </p:spTree>
    <p:extLst>
      <p:ext uri="{BB962C8B-B14F-4D97-AF65-F5344CB8AC3E}">
        <p14:creationId xmlns:p14="http://schemas.microsoft.com/office/powerpoint/2010/main" val="3581505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Conversion Functions</a:t>
            </a:r>
          </a:p>
        </p:txBody>
      </p:sp>
      <p:sp>
        <p:nvSpPr>
          <p:cNvPr id="3" name="Content Placeholder 2"/>
          <p:cNvSpPr>
            <a:spLocks noGrp="1"/>
          </p:cNvSpPr>
          <p:nvPr>
            <p:ph sz="half" idx="1"/>
          </p:nvPr>
        </p:nvSpPr>
        <p:spPr>
          <a:xfrm>
            <a:off x="176213" y="1009650"/>
            <a:ext cx="8682037" cy="1924050"/>
          </a:xfrm>
        </p:spPr>
        <p:txBody>
          <a:bodyPr/>
          <a:lstStyle/>
          <a:p>
            <a:pPr marL="171450" indent="-171450">
              <a:buFont typeface="Wingdings" panose="05000000000000000000" pitchFamily="2" charset="2"/>
              <a:buChar char="Ø"/>
              <a:defRPr/>
            </a:pPr>
            <a:r>
              <a:rPr lang="en-US"/>
              <a:t>TO_CHAR (number | date [ , ‘</a:t>
            </a:r>
            <a:r>
              <a:rPr lang="en-US" err="1"/>
              <a:t>fmt</a:t>
            </a:r>
            <a:r>
              <a:rPr lang="en-US"/>
              <a:t>’] ) Converts a number or a date value to a VARCHAR2 character string with format model </a:t>
            </a:r>
            <a:r>
              <a:rPr lang="en-US" err="1"/>
              <a:t>fmt</a:t>
            </a:r>
            <a:endParaRPr lang="en-US"/>
          </a:p>
          <a:p>
            <a:pPr>
              <a:defRPr/>
            </a:pPr>
            <a:endParaRPr lang="en-US"/>
          </a:p>
          <a:p>
            <a:pPr marL="171450" indent="-171450">
              <a:buFont typeface="Wingdings" panose="05000000000000000000" pitchFamily="2" charset="2"/>
              <a:buChar char="Ø"/>
              <a:defRPr/>
            </a:pPr>
            <a:r>
              <a:rPr lang="en-US"/>
              <a:t>TO_NUMBER (char [ , ‘</a:t>
            </a:r>
            <a:r>
              <a:rPr lang="en-US" err="1"/>
              <a:t>fmt</a:t>
            </a:r>
            <a:r>
              <a:rPr lang="en-US"/>
              <a:t>’ ] ) Converts a character string containing digits to a number with the optional format model </a:t>
            </a:r>
            <a:r>
              <a:rPr lang="en-US" err="1"/>
              <a:t>fmt</a:t>
            </a:r>
            <a:endParaRPr lang="en-US"/>
          </a:p>
          <a:p>
            <a:pPr marL="171450" indent="-171450">
              <a:buFont typeface="Wingdings" panose="05000000000000000000" pitchFamily="2" charset="2"/>
              <a:buChar char="Ø"/>
              <a:defRPr/>
            </a:pPr>
            <a:r>
              <a:rPr lang="en-US"/>
              <a:t>TO_DATE (char [ , ‘</a:t>
            </a:r>
            <a:r>
              <a:rPr lang="en-US" err="1"/>
              <a:t>fmt</a:t>
            </a:r>
            <a:r>
              <a:rPr lang="en-US"/>
              <a:t>’ ] ) Converts a character string representing a date to a date value according to the </a:t>
            </a:r>
            <a:r>
              <a:rPr lang="en-US" err="1"/>
              <a:t>fmt</a:t>
            </a:r>
            <a:r>
              <a:rPr lang="en-US"/>
              <a:t> specified (If </a:t>
            </a:r>
            <a:r>
              <a:rPr lang="en-US" err="1"/>
              <a:t>fmt</a:t>
            </a:r>
            <a:r>
              <a:rPr lang="en-US"/>
              <a:t> is omitted, format is DD-MON-RR )</a:t>
            </a:r>
          </a:p>
          <a:p>
            <a:pPr>
              <a:defRPr/>
            </a:pPr>
            <a:endParaRPr lang="en-US"/>
          </a:p>
        </p:txBody>
      </p:sp>
      <p:sp>
        <p:nvSpPr>
          <p:cNvPr id="4" name="Rectangle 3"/>
          <p:cNvSpPr/>
          <p:nvPr/>
        </p:nvSpPr>
        <p:spPr>
          <a:xfrm>
            <a:off x="346471" y="4971960"/>
            <a:ext cx="7811294" cy="646331"/>
          </a:xfrm>
          <a:prstGeom prst="rect">
            <a:avLst/>
          </a:prstGeom>
        </p:spPr>
        <p:txBody>
          <a:bodyPr wrap="square">
            <a:spAutoFit/>
          </a:bodyPr>
          <a:lstStyle/>
          <a:p>
            <a:pPr>
              <a:defRPr/>
            </a:pPr>
            <a:r>
              <a:rPr lang="en-US">
                <a:latin typeface="Courier"/>
              </a:rPr>
              <a:t>SELECT LAST_NAME, HIRE_DATE FROM EMPLOYEES WHERE TO_NUMBER(TO_CHAR(HIRE_DATE,'DD')) &lt; 16;</a:t>
            </a:r>
          </a:p>
        </p:txBody>
      </p:sp>
      <p:sp>
        <p:nvSpPr>
          <p:cNvPr id="5" name="Rectangle 4"/>
          <p:cNvSpPr/>
          <p:nvPr/>
        </p:nvSpPr>
        <p:spPr>
          <a:xfrm>
            <a:off x="346471" y="3219450"/>
            <a:ext cx="8359379" cy="1200329"/>
          </a:xfrm>
          <a:prstGeom prst="rect">
            <a:avLst/>
          </a:prstGeom>
        </p:spPr>
        <p:txBody>
          <a:bodyPr wrap="square">
            <a:spAutoFit/>
          </a:bodyPr>
          <a:lstStyle/>
          <a:p>
            <a:pPr>
              <a:defRPr/>
            </a:pPr>
            <a:r>
              <a:rPr lang="en-US">
                <a:latin typeface="Courier"/>
              </a:rPr>
              <a:t>SELECT LAST_NAME, HIRE_DATE</a:t>
            </a:r>
          </a:p>
          <a:p>
            <a:pPr>
              <a:defRPr/>
            </a:pPr>
            <a:r>
              <a:rPr lang="en-US">
                <a:latin typeface="Courier"/>
              </a:rPr>
              <a:t>FROM </a:t>
            </a:r>
            <a:r>
              <a:rPr lang="en-US" err="1">
                <a:latin typeface="Courier"/>
              </a:rPr>
              <a:t>empLOYEES</a:t>
            </a:r>
            <a:endParaRPr lang="en-US">
              <a:latin typeface="Courier"/>
            </a:endParaRPr>
          </a:p>
          <a:p>
            <a:pPr>
              <a:defRPr/>
            </a:pPr>
            <a:r>
              <a:rPr lang="en-US">
                <a:latin typeface="Courier"/>
              </a:rPr>
              <a:t>WHERE </a:t>
            </a:r>
            <a:r>
              <a:rPr lang="en-US" err="1">
                <a:latin typeface="Courier"/>
              </a:rPr>
              <a:t>hire_date</a:t>
            </a:r>
            <a:r>
              <a:rPr lang="en-US">
                <a:latin typeface="Courier"/>
              </a:rPr>
              <a:t> = TO_DATE ( 'JUNE 17, 1987', 'Month </a:t>
            </a:r>
            <a:r>
              <a:rPr lang="en-US" err="1">
                <a:latin typeface="Courier"/>
              </a:rPr>
              <a:t>dd</a:t>
            </a:r>
            <a:r>
              <a:rPr lang="en-US">
                <a:latin typeface="Courier"/>
              </a:rPr>
              <a:t>, YYYY');</a:t>
            </a:r>
          </a:p>
        </p:txBody>
      </p:sp>
    </p:spTree>
    <p:extLst>
      <p:ext uri="{BB962C8B-B14F-4D97-AF65-F5344CB8AC3E}">
        <p14:creationId xmlns:p14="http://schemas.microsoft.com/office/powerpoint/2010/main" val="2571189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Date Formats</a:t>
            </a: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292131393"/>
              </p:ext>
            </p:extLst>
          </p:nvPr>
        </p:nvGraphicFramePr>
        <p:xfrm>
          <a:off x="823911" y="1131888"/>
          <a:ext cx="6929438" cy="5146200"/>
        </p:xfrm>
        <a:graphic>
          <a:graphicData uri="http://schemas.openxmlformats.org/drawingml/2006/table">
            <a:tbl>
              <a:tblPr firstRow="1" bandRow="1">
                <a:tableStyleId>{5C22544A-7EE6-4342-B048-85BDC9FD1C3A}</a:tableStyleId>
              </a:tblPr>
              <a:tblGrid>
                <a:gridCol w="1452564">
                  <a:extLst>
                    <a:ext uri="{9D8B030D-6E8A-4147-A177-3AD203B41FA5}">
                      <a16:colId xmlns:a16="http://schemas.microsoft.com/office/drawing/2014/main" val="20000"/>
                    </a:ext>
                  </a:extLst>
                </a:gridCol>
                <a:gridCol w="5476874">
                  <a:extLst>
                    <a:ext uri="{9D8B030D-6E8A-4147-A177-3AD203B41FA5}">
                      <a16:colId xmlns:a16="http://schemas.microsoft.com/office/drawing/2014/main" val="20001"/>
                    </a:ext>
                  </a:extLst>
                </a:gridCol>
              </a:tblGrid>
              <a:tr h="466140">
                <a:tc>
                  <a:txBody>
                    <a:bodyPr/>
                    <a:lstStyle/>
                    <a:p>
                      <a:r>
                        <a:rPr lang="en-GB" sz="1200" b="0">
                          <a:solidFill>
                            <a:schemeClr val="accent1"/>
                          </a:solidFill>
                        </a:rPr>
                        <a:t>Element</a:t>
                      </a:r>
                    </a:p>
                  </a:txBody>
                  <a:tcPr marL="91320" marR="91320" marT="90000" marB="90000"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200" b="0">
                          <a:solidFill>
                            <a:schemeClr val="accent1"/>
                          </a:solidFill>
                        </a:rPr>
                        <a:t>Description</a:t>
                      </a:r>
                    </a:p>
                  </a:txBody>
                  <a:tcPr marL="91320" marR="91320" marT="90000" marB="90000"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66140">
                <a:tc>
                  <a:txBody>
                    <a:bodyPr/>
                    <a:lstStyle/>
                    <a:p>
                      <a:r>
                        <a:rPr lang="en-GB" sz="1000">
                          <a:solidFill>
                            <a:schemeClr val="tx1"/>
                          </a:solidFill>
                        </a:rPr>
                        <a:t>SCC or CC</a:t>
                      </a:r>
                    </a:p>
                  </a:txBody>
                  <a:tcPr marL="91320" marR="91320" marT="90000" marB="9000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Century; server prefixes</a:t>
                      </a:r>
                      <a:r>
                        <a:rPr lang="en-GB" sz="1000" baseline="0">
                          <a:solidFill>
                            <a:schemeClr val="tx1"/>
                          </a:solidFill>
                        </a:rPr>
                        <a:t> B.C. date with -</a:t>
                      </a:r>
                      <a:endParaRPr lang="en-GB" sz="1000">
                        <a:solidFill>
                          <a:schemeClr val="tx1"/>
                        </a:solidFill>
                      </a:endParaRPr>
                    </a:p>
                  </a:txBody>
                  <a:tcPr marL="91320" marR="91320" marT="90000" marB="9000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66140">
                <a:tc>
                  <a:txBody>
                    <a:bodyPr/>
                    <a:lstStyle/>
                    <a:p>
                      <a:r>
                        <a:rPr lang="en-GB" sz="1000">
                          <a:solidFill>
                            <a:schemeClr val="tx1"/>
                          </a:solidFill>
                        </a:rPr>
                        <a:t>Years</a:t>
                      </a:r>
                      <a:r>
                        <a:rPr lang="en-GB" sz="1000" baseline="0">
                          <a:solidFill>
                            <a:schemeClr val="tx1"/>
                          </a:solidFill>
                        </a:rPr>
                        <a:t> in dates YYYY or SYYY</a:t>
                      </a:r>
                      <a:endParaRPr lang="en-GB" sz="1000">
                        <a:solidFill>
                          <a:schemeClr val="tx1"/>
                        </a:solidFill>
                      </a:endParaRPr>
                    </a:p>
                  </a:txBody>
                  <a:tcPr marL="91320" marR="91320" marT="90000" marB="9000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Year; server</a:t>
                      </a:r>
                      <a:r>
                        <a:rPr lang="en-GB" sz="1000" baseline="0">
                          <a:solidFill>
                            <a:schemeClr val="tx1"/>
                          </a:solidFill>
                        </a:rPr>
                        <a:t> prefixes B.C. date with -</a:t>
                      </a:r>
                      <a:endParaRPr lang="en-GB" sz="1000">
                        <a:solidFill>
                          <a:schemeClr val="tx1"/>
                        </a:solidFill>
                      </a:endParaRPr>
                    </a:p>
                  </a:txBody>
                  <a:tcPr marL="91320" marR="91320" marT="90000" marB="9000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661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solidFill>
                        </a:rPr>
                        <a:t>YYY</a:t>
                      </a:r>
                      <a:r>
                        <a:rPr lang="en-GB" sz="1000" baseline="0">
                          <a:solidFill>
                            <a:schemeClr val="tx1"/>
                          </a:solidFill>
                        </a:rPr>
                        <a:t> or YY or Y</a:t>
                      </a:r>
                      <a:endParaRPr lang="en-GB" sz="1000">
                        <a:solidFill>
                          <a:schemeClr val="tx1"/>
                        </a:solidFill>
                      </a:endParaRPr>
                    </a:p>
                  </a:txBody>
                  <a:tcPr marL="91320" marR="91320" marT="90000" marB="9000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Last</a:t>
                      </a:r>
                      <a:r>
                        <a:rPr lang="en-GB" sz="1000" baseline="0">
                          <a:solidFill>
                            <a:schemeClr val="tx1"/>
                          </a:solidFill>
                        </a:rPr>
                        <a:t> three, two or one digits of the year</a:t>
                      </a:r>
                      <a:endParaRPr lang="en-GB" sz="1000">
                        <a:solidFill>
                          <a:schemeClr val="tx1"/>
                        </a:solidFill>
                      </a:endParaRPr>
                    </a:p>
                  </a:txBody>
                  <a:tcPr marL="91320" marR="91320" marT="90000" marB="9000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61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solidFill>
                        </a:rPr>
                        <a:t>SYEAR or YEAR</a:t>
                      </a:r>
                    </a:p>
                  </a:txBody>
                  <a:tcPr marL="91320" marR="91320" marT="90000" marB="9000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Year spelled out; server prefixes B.C. date with -</a:t>
                      </a:r>
                    </a:p>
                  </a:txBody>
                  <a:tcPr marL="91320" marR="91320" marT="90000" marB="9000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661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solidFill>
                        </a:rPr>
                        <a:t>BC or AD</a:t>
                      </a:r>
                    </a:p>
                  </a:txBody>
                  <a:tcPr marL="91320" marR="91320" marT="90000" marB="9000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B.C./A.D.</a:t>
                      </a:r>
                      <a:r>
                        <a:rPr lang="en-GB" sz="1000" baseline="0">
                          <a:solidFill>
                            <a:schemeClr val="tx1"/>
                          </a:solidFill>
                        </a:rPr>
                        <a:t> indicator</a:t>
                      </a:r>
                      <a:endParaRPr lang="en-GB" sz="1000">
                        <a:solidFill>
                          <a:schemeClr val="tx1"/>
                        </a:solidFill>
                      </a:endParaRPr>
                    </a:p>
                  </a:txBody>
                  <a:tcPr marL="91320" marR="91320" marT="90000" marB="9000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661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solidFill>
                        </a:rPr>
                        <a:t>Q</a:t>
                      </a:r>
                    </a:p>
                  </a:txBody>
                  <a:tcPr marL="91320" marR="91320" marT="90000" marB="9000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Quarter of year</a:t>
                      </a:r>
                    </a:p>
                  </a:txBody>
                  <a:tcPr marL="91320" marR="91320" marT="90000" marB="9000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661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solidFill>
                        </a:rPr>
                        <a:t>MM</a:t>
                      </a:r>
                    </a:p>
                  </a:txBody>
                  <a:tcPr marL="91320" marR="91320" marT="90000" marB="9000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Month: two-digit value</a:t>
                      </a:r>
                    </a:p>
                  </a:txBody>
                  <a:tcPr marL="91320" marR="91320" marT="90000" marB="9000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66140">
                <a:tc>
                  <a:txBody>
                    <a:bodyPr/>
                    <a:lstStyle/>
                    <a:p>
                      <a:r>
                        <a:rPr lang="en-GB" sz="1000">
                          <a:solidFill>
                            <a:schemeClr val="tx1"/>
                          </a:solidFill>
                        </a:rPr>
                        <a:t>WW or W</a:t>
                      </a:r>
                    </a:p>
                  </a:txBody>
                  <a:tcPr marL="91320" marR="91320" marT="90000" marB="90000"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Week of</a:t>
                      </a:r>
                      <a:r>
                        <a:rPr lang="en-GB" sz="1000" baseline="0">
                          <a:solidFill>
                            <a:schemeClr val="tx1"/>
                          </a:solidFill>
                        </a:rPr>
                        <a:t> year or Month</a:t>
                      </a:r>
                      <a:endParaRPr lang="en-GB" sz="1000">
                        <a:solidFill>
                          <a:schemeClr val="tx1"/>
                        </a:solidFill>
                      </a:endParaRPr>
                    </a:p>
                  </a:txBody>
                  <a:tcPr marL="91320" marR="91320" marT="90000" marB="90000"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466140">
                <a:tc>
                  <a:txBody>
                    <a:bodyPr/>
                    <a:lstStyle/>
                    <a:p>
                      <a:r>
                        <a:rPr lang="en-GB" sz="1000">
                          <a:solidFill>
                            <a:schemeClr val="tx1"/>
                          </a:solidFill>
                        </a:rPr>
                        <a:t>J</a:t>
                      </a:r>
                    </a:p>
                  </a:txBody>
                  <a:tcPr marL="91320" marR="91320" marT="90000" marB="90000"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Julian</a:t>
                      </a:r>
                      <a:r>
                        <a:rPr lang="en-GB" sz="1000" baseline="0">
                          <a:solidFill>
                            <a:schemeClr val="tx1"/>
                          </a:solidFill>
                        </a:rPr>
                        <a:t> day</a:t>
                      </a:r>
                      <a:endParaRPr lang="en-GB" sz="1000">
                        <a:solidFill>
                          <a:schemeClr val="tx1"/>
                        </a:solidFill>
                      </a:endParaRPr>
                    </a:p>
                  </a:txBody>
                  <a:tcPr marL="91320" marR="91320" marT="90000" marB="90000"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466140">
                <a:tc>
                  <a:txBody>
                    <a:bodyPr/>
                    <a:lstStyle/>
                    <a:p>
                      <a:r>
                        <a:rPr lang="en-GB" sz="1000">
                          <a:solidFill>
                            <a:schemeClr val="tx1"/>
                          </a:solidFill>
                        </a:rPr>
                        <a:t>DY</a:t>
                      </a:r>
                    </a:p>
                  </a:txBody>
                  <a:tcPr marL="91320" marR="91320" marT="90000" marB="90000" anchor="ct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Name of day; three-letter</a:t>
                      </a:r>
                      <a:r>
                        <a:rPr lang="en-GB" sz="1000" baseline="0">
                          <a:solidFill>
                            <a:schemeClr val="tx1"/>
                          </a:solidFill>
                        </a:rPr>
                        <a:t> abbreviation</a:t>
                      </a:r>
                      <a:endParaRPr lang="en-GB" sz="1000">
                        <a:solidFill>
                          <a:schemeClr val="tx1"/>
                        </a:solidFill>
                      </a:endParaRPr>
                    </a:p>
                  </a:txBody>
                  <a:tcPr marL="91320" marR="91320" marT="90000" marB="90000" anchor="ct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078964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Date Functions</a:t>
            </a:r>
          </a:p>
        </p:txBody>
      </p:sp>
      <p:sp>
        <p:nvSpPr>
          <p:cNvPr id="3" name="Content Placeholder 2"/>
          <p:cNvSpPr>
            <a:spLocks noGrp="1"/>
          </p:cNvSpPr>
          <p:nvPr>
            <p:ph sz="half" idx="1"/>
          </p:nvPr>
        </p:nvSpPr>
        <p:spPr>
          <a:xfrm>
            <a:off x="376238" y="1000126"/>
            <a:ext cx="8101012" cy="1504949"/>
          </a:xfrm>
        </p:spPr>
        <p:txBody>
          <a:bodyPr/>
          <a:lstStyle/>
          <a:p>
            <a:pPr marL="171450" indent="-171450">
              <a:buFont typeface="Wingdings" panose="05000000000000000000" pitchFamily="2" charset="2"/>
              <a:buChar char="Ø"/>
              <a:defRPr/>
            </a:pPr>
            <a:r>
              <a:rPr lang="en-US"/>
              <a:t>MONTHS_BETWEEN</a:t>
            </a:r>
          </a:p>
          <a:p>
            <a:pPr marL="171450" indent="-171450">
              <a:buFont typeface="Wingdings" panose="05000000000000000000" pitchFamily="2" charset="2"/>
              <a:buChar char="Ø"/>
              <a:defRPr/>
            </a:pPr>
            <a:r>
              <a:rPr lang="en-US"/>
              <a:t>ADD_MONTHS</a:t>
            </a:r>
          </a:p>
          <a:p>
            <a:pPr marL="171450" indent="-171450">
              <a:buFont typeface="Wingdings" panose="05000000000000000000" pitchFamily="2" charset="2"/>
              <a:buChar char="Ø"/>
              <a:defRPr/>
            </a:pPr>
            <a:r>
              <a:rPr lang="en-US"/>
              <a:t>NEXT_DAY</a:t>
            </a:r>
          </a:p>
          <a:p>
            <a:pPr marL="171450" indent="-171450">
              <a:buFont typeface="Wingdings" panose="05000000000000000000" pitchFamily="2" charset="2"/>
              <a:buChar char="Ø"/>
              <a:defRPr/>
            </a:pPr>
            <a:r>
              <a:rPr lang="en-US"/>
              <a:t>LAST_DAY</a:t>
            </a:r>
          </a:p>
          <a:p>
            <a:pPr marL="171450" indent="-171450">
              <a:buFont typeface="Wingdings" panose="05000000000000000000" pitchFamily="2" charset="2"/>
              <a:buChar char="Ø"/>
              <a:defRPr/>
            </a:pPr>
            <a:r>
              <a:rPr lang="en-US"/>
              <a:t>ROUND</a:t>
            </a:r>
          </a:p>
          <a:p>
            <a:pPr marL="0" indent="0">
              <a:buFont typeface="Wingdings" panose="05000000000000000000" pitchFamily="2" charset="2"/>
              <a:buNone/>
              <a:defRPr/>
            </a:pPr>
            <a:endParaRPr lang="en-US"/>
          </a:p>
        </p:txBody>
      </p:sp>
      <p:sp>
        <p:nvSpPr>
          <p:cNvPr id="4" name="Content Placeholder 3"/>
          <p:cNvSpPr>
            <a:spLocks noGrp="1"/>
          </p:cNvSpPr>
          <p:nvPr>
            <p:ph sz="half" idx="2"/>
          </p:nvPr>
        </p:nvSpPr>
        <p:spPr/>
        <p:txBody>
          <a:bodyPr/>
          <a:lstStyle/>
          <a:p>
            <a:pPr marL="0" indent="0">
              <a:buFont typeface="Wingdings" panose="05000000000000000000" pitchFamily="2" charset="2"/>
              <a:buNone/>
              <a:defRPr/>
            </a:pPr>
            <a:endParaRPr lang="en-US" sz="1600"/>
          </a:p>
          <a:p>
            <a:pPr>
              <a:defRPr/>
            </a:pPr>
            <a:endParaRPr lang="en-US" sz="1600"/>
          </a:p>
        </p:txBody>
      </p:sp>
      <p:sp>
        <p:nvSpPr>
          <p:cNvPr id="5" name="Rectangle 4"/>
          <p:cNvSpPr>
            <a:spLocks noChangeArrowheads="1"/>
          </p:cNvSpPr>
          <p:nvPr/>
        </p:nvSpPr>
        <p:spPr bwMode="auto">
          <a:xfrm>
            <a:off x="376237" y="2533953"/>
            <a:ext cx="7920037" cy="364202"/>
          </a:xfrm>
          <a:prstGeom prst="rect">
            <a:avLst/>
          </a:prstGeom>
          <a:solidFill>
            <a:schemeClr val="accent3"/>
          </a:solidFill>
          <a:ln w="12700" algn="ctr">
            <a:noFill/>
            <a:miter lim="800000"/>
            <a:headEnd/>
            <a:tailEnd/>
          </a:ln>
        </p:spPr>
        <p:txBody>
          <a:bodyPr wrap="square" lIns="88900" tIns="88900" rIns="88900" bIns="88900" anchor="ctr">
            <a:spAutoFit/>
          </a:bodyPr>
          <a:lstStyle/>
          <a:p>
            <a:pPr defTabSz="1019175"/>
            <a:r>
              <a:rPr lang="en-US" sz="1200">
                <a:solidFill>
                  <a:schemeClr val="bg1"/>
                </a:solidFill>
              </a:rPr>
              <a:t>MONTHS_BETWEEN</a:t>
            </a:r>
          </a:p>
        </p:txBody>
      </p:sp>
      <p:sp>
        <p:nvSpPr>
          <p:cNvPr id="6" name="Content Placeholder 2"/>
          <p:cNvSpPr txBox="1">
            <a:spLocks/>
          </p:cNvSpPr>
          <p:nvPr/>
        </p:nvSpPr>
        <p:spPr>
          <a:xfrm>
            <a:off x="376238" y="3025774"/>
            <a:ext cx="8101012" cy="80327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defRPr/>
            </a:pPr>
            <a:r>
              <a:rPr lang="en-US" sz="2000"/>
              <a:t>The Oracle/PLSQL MONTHS_BETWEEN function returns the number of months between date1 and date2.</a:t>
            </a:r>
          </a:p>
          <a:p>
            <a:pPr>
              <a:buFont typeface="Wingdings" panose="05000000000000000000" pitchFamily="2" charset="2"/>
              <a:buNone/>
              <a:defRPr/>
            </a:pPr>
            <a:endParaRPr lang="en-US"/>
          </a:p>
        </p:txBody>
      </p:sp>
      <p:sp>
        <p:nvSpPr>
          <p:cNvPr id="7" name="Rectangle 6"/>
          <p:cNvSpPr/>
          <p:nvPr/>
        </p:nvSpPr>
        <p:spPr>
          <a:xfrm>
            <a:off x="376237" y="3881733"/>
            <a:ext cx="8359379" cy="923330"/>
          </a:xfrm>
          <a:prstGeom prst="rect">
            <a:avLst/>
          </a:prstGeom>
        </p:spPr>
        <p:txBody>
          <a:bodyPr wrap="square">
            <a:spAutoFit/>
          </a:bodyPr>
          <a:lstStyle/>
          <a:p>
            <a:pPr>
              <a:defRPr/>
            </a:pPr>
            <a:r>
              <a:rPr lang="en-US" altLang="en-US">
                <a:latin typeface="Courier"/>
              </a:rPr>
              <a:t>SELECT MONTHS_BETWEEN (TO_DATE ('2003/07/01', '</a:t>
            </a:r>
            <a:r>
              <a:rPr lang="en-US" altLang="en-US" err="1">
                <a:latin typeface="Courier"/>
              </a:rPr>
              <a:t>yyyy</a:t>
            </a:r>
            <a:r>
              <a:rPr lang="en-US" altLang="en-US">
                <a:latin typeface="Courier"/>
              </a:rPr>
              <a:t>/mm/</a:t>
            </a:r>
            <a:r>
              <a:rPr lang="en-US" altLang="en-US" err="1">
                <a:latin typeface="Courier"/>
              </a:rPr>
              <a:t>dd</a:t>
            </a:r>
            <a:r>
              <a:rPr lang="en-US" altLang="en-US">
                <a:latin typeface="Courier"/>
              </a:rPr>
              <a:t>'), TO_DATE ('2003/03/14', '</a:t>
            </a:r>
            <a:r>
              <a:rPr lang="en-US" altLang="en-US" err="1">
                <a:latin typeface="Courier"/>
              </a:rPr>
              <a:t>yyyy</a:t>
            </a:r>
            <a:r>
              <a:rPr lang="en-US" altLang="en-US">
                <a:latin typeface="Courier"/>
              </a:rPr>
              <a:t>/mm/</a:t>
            </a:r>
            <a:r>
              <a:rPr lang="en-US" altLang="en-US" err="1">
                <a:latin typeface="Courier"/>
              </a:rPr>
              <a:t>dd</a:t>
            </a:r>
            <a:r>
              <a:rPr lang="en-US" altLang="en-US">
                <a:latin typeface="Courier"/>
              </a:rPr>
              <a:t>') ) FROM DUAL</a:t>
            </a:r>
            <a:r>
              <a:rPr lang="en-US">
                <a:latin typeface="Courier"/>
              </a:rPr>
              <a:t>;</a:t>
            </a:r>
          </a:p>
        </p:txBody>
      </p:sp>
      <p:pic>
        <p:nvPicPr>
          <p:cNvPr id="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3154" y="4986489"/>
            <a:ext cx="6747179" cy="131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7014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1"/>
            <a:ext cx="9144000" cy="495300"/>
          </a:xfrm>
        </p:spPr>
        <p:txBody>
          <a:bodyPr/>
          <a:lstStyle/>
          <a:p>
            <a:pPr>
              <a:defRPr/>
            </a:pPr>
            <a:br>
              <a:rPr lang="en-US" sz="4000"/>
            </a:br>
            <a:br>
              <a:rPr lang="en-US" sz="4000"/>
            </a:br>
            <a:r>
              <a:rPr lang="en-US" sz="4000"/>
              <a:t> </a:t>
            </a:r>
            <a:endParaRPr lang="en-US"/>
          </a:p>
        </p:txBody>
      </p:sp>
      <p:sp>
        <p:nvSpPr>
          <p:cNvPr id="3" name="Content Placeholder 2"/>
          <p:cNvSpPr>
            <a:spLocks noGrp="1"/>
          </p:cNvSpPr>
          <p:nvPr>
            <p:ph sz="half" idx="1"/>
          </p:nvPr>
        </p:nvSpPr>
        <p:spPr>
          <a:xfrm>
            <a:off x="195263" y="1204912"/>
            <a:ext cx="8420100" cy="1738314"/>
          </a:xfrm>
        </p:spPr>
        <p:txBody>
          <a:bodyPr/>
          <a:lstStyle/>
          <a:p>
            <a:pPr marL="171450" indent="-171450">
              <a:buFont typeface="Wingdings" panose="05000000000000000000" pitchFamily="2" charset="2"/>
              <a:buChar char="Ø"/>
              <a:defRPr/>
            </a:pPr>
            <a:r>
              <a:rPr lang="en-US"/>
              <a:t>ADD_MONTHS: Adds the specified number of months to a date</a:t>
            </a:r>
          </a:p>
          <a:p>
            <a:pPr marL="171450" indent="-171450">
              <a:buFont typeface="Wingdings" panose="05000000000000000000" pitchFamily="2" charset="2"/>
              <a:buChar char="Ø"/>
              <a:defRPr/>
            </a:pPr>
            <a:endParaRPr lang="en-US"/>
          </a:p>
          <a:p>
            <a:pPr marL="171450" indent="-171450">
              <a:buFont typeface="Wingdings" panose="05000000000000000000" pitchFamily="2" charset="2"/>
              <a:buChar char="Ø"/>
              <a:defRPr/>
            </a:pPr>
            <a:r>
              <a:rPr lang="en-US"/>
              <a:t>LAST_DAY: Returns the date of the last day of the month for a given date</a:t>
            </a:r>
          </a:p>
          <a:p>
            <a:pPr marL="171450" indent="-171450">
              <a:buFont typeface="Wingdings" panose="05000000000000000000" pitchFamily="2" charset="2"/>
              <a:buChar char="Ø"/>
              <a:defRPr/>
            </a:pPr>
            <a:endParaRPr lang="en-US"/>
          </a:p>
          <a:p>
            <a:pPr marL="171450" indent="-171450">
              <a:buFont typeface="Wingdings" panose="05000000000000000000" pitchFamily="2" charset="2"/>
              <a:buChar char="Ø"/>
              <a:defRPr/>
            </a:pPr>
            <a:r>
              <a:rPr lang="en-US"/>
              <a:t>NEXT_DATE: Returns the date of the first day after the specified date which falls on the specified day of the week. </a:t>
            </a:r>
          </a:p>
          <a:p>
            <a:pPr marL="0" indent="0">
              <a:buFont typeface="Wingdings" panose="05000000000000000000" pitchFamily="2" charset="2"/>
              <a:buNone/>
              <a:defRPr/>
            </a:pPr>
            <a:endParaRPr lang="en-US"/>
          </a:p>
        </p:txBody>
      </p:sp>
      <p:sp>
        <p:nvSpPr>
          <p:cNvPr id="35844" name="Content Placeholder 3"/>
          <p:cNvSpPr>
            <a:spLocks noGrp="1"/>
          </p:cNvSpPr>
          <p:nvPr>
            <p:ph sz="half" idx="2"/>
          </p:nvPr>
        </p:nvSpPr>
        <p:spPr>
          <a:xfrm>
            <a:off x="638174" y="3319463"/>
            <a:ext cx="7258051" cy="1176337"/>
          </a:xfrm>
        </p:spPr>
        <p:txBody>
          <a:bodyPr/>
          <a:lstStyle/>
          <a:p>
            <a:r>
              <a:rPr lang="en-US" altLang="en-US" sz="1800">
                <a:latin typeface="Courier"/>
              </a:rPr>
              <a:t>ADD_MONTHS ('12-JAN-1995', 3) ==&gt; 12-APR-1995</a:t>
            </a:r>
          </a:p>
          <a:p>
            <a:r>
              <a:rPr lang="en-US" altLang="en-US" sz="1800">
                <a:latin typeface="Courier"/>
              </a:rPr>
              <a:t>LAST_DAY ('12-JAN-99') ==&gt; 31-JAN-1999</a:t>
            </a:r>
          </a:p>
          <a:p>
            <a:r>
              <a:rPr lang="en-US" altLang="en-US" sz="1800">
                <a:latin typeface="Courier"/>
              </a:rPr>
              <a:t>NEXT_DAY ('01-JAN-1997', 'MONDAY') ==&gt; 06-JAN-1997</a:t>
            </a:r>
          </a:p>
        </p:txBody>
      </p:sp>
      <p:sp>
        <p:nvSpPr>
          <p:cNvPr id="6" name="Title 1"/>
          <p:cNvSpPr txBox="1">
            <a:spLocks/>
          </p:cNvSpPr>
          <p:nvPr/>
        </p:nvSpPr>
        <p:spPr bwMode="gray">
          <a:xfrm>
            <a:off x="223838" y="219456"/>
            <a:ext cx="8391525" cy="527049"/>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pPr>
              <a:defRPr/>
            </a:pPr>
            <a:r>
              <a:rPr lang="en-US" sz="3000">
                <a:solidFill>
                  <a:srgbClr val="81BC00"/>
                </a:solidFill>
                <a:latin typeface="Arial"/>
              </a:rPr>
              <a:t>ADD_MONTHS, LAST_DAY, NEXT_DATE</a:t>
            </a:r>
          </a:p>
        </p:txBody>
      </p:sp>
    </p:spTree>
    <p:extLst>
      <p:ext uri="{BB962C8B-B14F-4D97-AF65-F5344CB8AC3E}">
        <p14:creationId xmlns:p14="http://schemas.microsoft.com/office/powerpoint/2010/main" val="160877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Practice Exercise</a:t>
            </a:r>
          </a:p>
        </p:txBody>
      </p:sp>
      <p:sp>
        <p:nvSpPr>
          <p:cNvPr id="3" name="Content Placeholder 2"/>
          <p:cNvSpPr>
            <a:spLocks noGrp="1"/>
          </p:cNvSpPr>
          <p:nvPr>
            <p:ph idx="1"/>
          </p:nvPr>
        </p:nvSpPr>
        <p:spPr>
          <a:xfrm>
            <a:off x="376237" y="1112838"/>
            <a:ext cx="8391525" cy="5249861"/>
          </a:xfrm>
        </p:spPr>
        <p:txBody>
          <a:bodyPr/>
          <a:lstStyle/>
          <a:p>
            <a:pPr marL="400050" indent="-400050">
              <a:buFont typeface="+mj-lt"/>
              <a:buAutoNum type="romanUcPeriod"/>
              <a:defRPr/>
            </a:pPr>
            <a:r>
              <a:rPr lang="en-US"/>
              <a:t>For each employee, display employee Id, last name, Salary, and the salary increased by 15% and expressed as a whole number. Label the column as New Salary. Add one more column that subtracts the old salary from New Salary and label the column as increase</a:t>
            </a:r>
          </a:p>
          <a:p>
            <a:pPr marL="400050" indent="-400050">
              <a:buFont typeface="+mj-lt"/>
              <a:buAutoNum type="romanUcPeriod"/>
              <a:defRPr/>
            </a:pPr>
            <a:r>
              <a:rPr lang="en-US"/>
              <a:t>Write a query that displays the employees’ last names with first letter capitalized and all other letters lowercase and the length of the names, for all employees whose name start with J, A or M. Sort the results by employees’ last names</a:t>
            </a:r>
          </a:p>
          <a:p>
            <a:pPr lvl="7">
              <a:defRPr/>
            </a:pPr>
            <a:r>
              <a:rPr lang="en-US"/>
              <a:t>Name	Length</a:t>
            </a:r>
          </a:p>
          <a:p>
            <a:pPr lvl="7">
              <a:defRPr/>
            </a:pPr>
            <a:r>
              <a:rPr lang="en-US"/>
              <a:t>Abel		4</a:t>
            </a:r>
          </a:p>
          <a:p>
            <a:pPr lvl="7">
              <a:defRPr/>
            </a:pPr>
            <a:r>
              <a:rPr lang="en-US"/>
              <a:t>Matos	5</a:t>
            </a:r>
          </a:p>
          <a:p>
            <a:pPr lvl="7">
              <a:defRPr/>
            </a:pPr>
            <a:r>
              <a:rPr lang="en-US" err="1"/>
              <a:t>Mourgos</a:t>
            </a:r>
            <a:r>
              <a:rPr lang="en-US"/>
              <a:t>	7</a:t>
            </a:r>
          </a:p>
          <a:p>
            <a:pPr>
              <a:defRPr/>
            </a:pPr>
            <a:endParaRPr lang="en-US"/>
          </a:p>
          <a:p>
            <a:pPr marL="400050" indent="-400050">
              <a:buFont typeface="+mj-lt"/>
              <a:buAutoNum type="romanUcPeriod" startAt="3"/>
              <a:defRPr/>
            </a:pPr>
            <a:r>
              <a:rPr lang="en-US"/>
              <a:t>For each employee, display the last name and calculate the number of months worked between today and the date the employee was hired. Label the column MONTHS_WORKED. Order your results by the number of months worked. Round the number of months up to the closest whole number</a:t>
            </a:r>
          </a:p>
          <a:p>
            <a:pPr marL="400050" indent="-400050">
              <a:buFont typeface="+mj-lt"/>
              <a:buAutoNum type="romanUcPeriod" startAt="3"/>
              <a:defRPr/>
            </a:pPr>
            <a:endParaRPr lang="en-US"/>
          </a:p>
          <a:p>
            <a:pPr marL="400050" indent="-400050">
              <a:buFont typeface="+mj-lt"/>
              <a:buAutoNum type="romanUcPeriod" startAt="3"/>
              <a:defRPr/>
            </a:pPr>
            <a:r>
              <a:rPr lang="en-US"/>
              <a:t>Write a query that produces the following for each employee</a:t>
            </a:r>
          </a:p>
          <a:p>
            <a:pPr>
              <a:defRPr/>
            </a:pPr>
            <a:r>
              <a:rPr lang="en-US"/>
              <a:t>employee &lt;last name&gt; earns &lt;salary&gt; monthly but wants &lt;3 times salary&gt;.  Label the column, “Dream Salaries”</a:t>
            </a:r>
          </a:p>
          <a:p>
            <a:pPr>
              <a:defRPr/>
            </a:pPr>
            <a:endParaRPr lang="en-US"/>
          </a:p>
          <a:p>
            <a:pPr>
              <a:defRPr/>
            </a:pPr>
            <a:endParaRPr lang="en-US"/>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1" y="5672136"/>
            <a:ext cx="52387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327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Practice Exercise </a:t>
            </a:r>
            <a:r>
              <a:rPr lang="en-US" sz="3000" err="1">
                <a:solidFill>
                  <a:srgbClr val="81BC00"/>
                </a:solidFill>
                <a:latin typeface="Arial"/>
              </a:rPr>
              <a:t>contd</a:t>
            </a:r>
            <a:r>
              <a:rPr lang="en-US" sz="3000">
                <a:solidFill>
                  <a:srgbClr val="81BC00"/>
                </a:solidFill>
                <a:latin typeface="Arial"/>
              </a:rPr>
              <a:t> … </a:t>
            </a:r>
          </a:p>
        </p:txBody>
      </p:sp>
      <p:sp>
        <p:nvSpPr>
          <p:cNvPr id="3" name="Content Placeholder 2"/>
          <p:cNvSpPr>
            <a:spLocks noGrp="1"/>
          </p:cNvSpPr>
          <p:nvPr>
            <p:ph idx="1"/>
          </p:nvPr>
        </p:nvSpPr>
        <p:spPr>
          <a:xfrm>
            <a:off x="214312" y="1210470"/>
            <a:ext cx="8391525" cy="4716462"/>
          </a:xfrm>
        </p:spPr>
        <p:txBody>
          <a:bodyPr/>
          <a:lstStyle/>
          <a:p>
            <a:pPr marL="400050" indent="-400050">
              <a:buFont typeface="+mj-lt"/>
              <a:buAutoNum type="romanUcPeriod" startAt="5"/>
              <a:defRPr/>
            </a:pPr>
            <a:r>
              <a:rPr lang="en-US"/>
              <a:t>Display each employee’s last name, hire date, and salary review date, which is the first Monday after six months of service. Label the column, REVIEW. Format the dates to appear similar to “Monday, the Thirty-First of July, 2000”</a:t>
            </a:r>
          </a:p>
          <a:p>
            <a:pPr marL="400050" indent="-400050">
              <a:buFont typeface="+mj-lt"/>
              <a:buAutoNum type="romanUcPeriod" startAt="5"/>
              <a:defRPr/>
            </a:pPr>
            <a:endParaRPr lang="en-US"/>
          </a:p>
          <a:p>
            <a:pPr marL="400050" indent="-400050">
              <a:buFont typeface="+mj-lt"/>
              <a:buAutoNum type="romanUcPeriod" startAt="5"/>
              <a:defRPr/>
            </a:pPr>
            <a:r>
              <a:rPr lang="en-US"/>
              <a:t>Display last name, hire date, and day of week on which employee started. Label the column “DAY”. Order the results by the day of the week starting with Monday</a:t>
            </a:r>
          </a:p>
          <a:p>
            <a:pPr marL="400050" indent="-400050">
              <a:buFont typeface="+mj-lt"/>
              <a:buAutoNum type="romanUcPeriod" startAt="5"/>
              <a:defRPr/>
            </a:pPr>
            <a:endParaRPr lang="en-US"/>
          </a:p>
          <a:p>
            <a:pPr marL="400050" indent="-400050">
              <a:buFont typeface="+mj-lt"/>
              <a:buAutoNum type="romanUcPeriod" startAt="5"/>
              <a:defRPr/>
            </a:pPr>
            <a:r>
              <a:rPr lang="en-US"/>
              <a:t>Create a query that displays the employees’ last names and commission percentages. If an employee does not earn commission, put “No Commission.” Label the column COMM</a:t>
            </a:r>
          </a:p>
          <a:p>
            <a:pPr marL="400050" indent="-400050">
              <a:buFont typeface="+mj-lt"/>
              <a:buAutoNum type="romanUcPeriod" startAt="5"/>
              <a:defRPr/>
            </a:pPr>
            <a:endParaRPr lang="en-US"/>
          </a:p>
          <a:p>
            <a:pPr marL="400050" indent="-400050">
              <a:buFont typeface="+mj-lt"/>
              <a:buAutoNum type="romanUcPeriod" startAt="5"/>
              <a:defRPr/>
            </a:pPr>
            <a:r>
              <a:rPr lang="en-US"/>
              <a:t>Create a query that displays the employees’ last names and indicates the amounts of their annual salaries with asterisks. Each asterisk signifies a thousand dollars. Sort the data in descending order of salary. Label the column EMPLOYEES_AND_THEIR_SALARIES</a:t>
            </a:r>
          </a:p>
          <a:p>
            <a:pPr marL="0" indent="0">
              <a:buFont typeface="Wingdings" panose="05000000000000000000" pitchFamily="2" charset="2"/>
              <a:buNone/>
              <a:defRPr/>
            </a:pPr>
            <a:endParaRPr lang="en-US" sz="1400"/>
          </a:p>
          <a:p>
            <a:pPr>
              <a:defRPr/>
            </a:pPr>
            <a:endParaRPr lang="en-US" sz="1400"/>
          </a:p>
        </p:txBody>
      </p:sp>
      <p:pic>
        <p:nvPicPr>
          <p:cNvPr id="3891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25" y="4533900"/>
            <a:ext cx="805814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188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Practice Exercise </a:t>
            </a:r>
            <a:r>
              <a:rPr lang="en-US" sz="3000" err="1">
                <a:solidFill>
                  <a:srgbClr val="81BC00"/>
                </a:solidFill>
                <a:latin typeface="Arial"/>
              </a:rPr>
              <a:t>contd</a:t>
            </a:r>
            <a:r>
              <a:rPr lang="en-US" sz="3000">
                <a:solidFill>
                  <a:srgbClr val="81BC00"/>
                </a:solidFill>
                <a:latin typeface="Arial"/>
              </a:rPr>
              <a:t> …</a:t>
            </a:r>
          </a:p>
        </p:txBody>
      </p:sp>
      <p:sp>
        <p:nvSpPr>
          <p:cNvPr id="39939" name="Content Placeholder 2"/>
          <p:cNvSpPr>
            <a:spLocks noGrp="1"/>
          </p:cNvSpPr>
          <p:nvPr>
            <p:ph idx="1"/>
          </p:nvPr>
        </p:nvSpPr>
        <p:spPr>
          <a:xfrm>
            <a:off x="223837" y="1217614"/>
            <a:ext cx="8543926" cy="3554411"/>
          </a:xfrm>
        </p:spPr>
        <p:txBody>
          <a:bodyPr/>
          <a:lstStyle/>
          <a:p>
            <a:pPr marL="400050" indent="-400050">
              <a:buFont typeface="+mj-lt"/>
              <a:buAutoNum type="romanUcPeriod" startAt="9"/>
              <a:defRPr/>
            </a:pPr>
            <a:r>
              <a:rPr lang="en-US" altLang="en-US"/>
              <a:t>Using the decode function, write a query that displays the grade of all employees based on the value of the column, JOB_ID, as per below</a:t>
            </a:r>
          </a:p>
          <a:p>
            <a:pPr>
              <a:defRPr/>
            </a:pPr>
            <a:r>
              <a:rPr lang="en-US" altLang="en-US"/>
              <a:t>JOB			GRADE</a:t>
            </a:r>
          </a:p>
          <a:p>
            <a:pPr>
              <a:defRPr/>
            </a:pPr>
            <a:r>
              <a:rPr lang="en-US" altLang="en-US"/>
              <a:t>AD_PRES			A</a:t>
            </a:r>
          </a:p>
          <a:p>
            <a:pPr>
              <a:defRPr/>
            </a:pPr>
            <a:r>
              <a:rPr lang="en-US" altLang="en-US"/>
              <a:t>ST_MAN			B</a:t>
            </a:r>
          </a:p>
          <a:p>
            <a:pPr>
              <a:defRPr/>
            </a:pPr>
            <a:r>
              <a:rPr lang="en-US" altLang="en-US"/>
              <a:t>IT_PROG			C</a:t>
            </a:r>
          </a:p>
          <a:p>
            <a:pPr>
              <a:defRPr/>
            </a:pPr>
            <a:r>
              <a:rPr lang="en-US" altLang="en-US"/>
              <a:t>SA_REP			D</a:t>
            </a:r>
          </a:p>
          <a:p>
            <a:pPr>
              <a:defRPr/>
            </a:pPr>
            <a:r>
              <a:rPr lang="en-US" altLang="en-US"/>
              <a:t>ST_CLERK			E</a:t>
            </a:r>
          </a:p>
          <a:p>
            <a:pPr>
              <a:defRPr/>
            </a:pPr>
            <a:r>
              <a:rPr lang="en-US" altLang="en-US"/>
              <a:t>None of the above		0</a:t>
            </a:r>
          </a:p>
          <a:p>
            <a:pPr marL="400050" indent="-400050">
              <a:buFont typeface="+mj-lt"/>
              <a:buAutoNum type="romanUcPeriod" startAt="9"/>
              <a:defRPr/>
            </a:pPr>
            <a:endParaRPr lang="en-US" altLang="en-US"/>
          </a:p>
          <a:p>
            <a:pPr marL="285750" indent="-285750">
              <a:buFont typeface="+mj-lt"/>
              <a:buAutoNum type="romanUcPeriod" startAt="10"/>
              <a:defRPr/>
            </a:pPr>
            <a:r>
              <a:rPr lang="en-US" altLang="en-US"/>
              <a:t>Rewrite the preceding SQL with case statement</a:t>
            </a:r>
          </a:p>
          <a:p>
            <a:pPr marL="285750" indent="-285750">
              <a:buFont typeface="+mj-lt"/>
              <a:buAutoNum type="romanUcPeriod" startAt="9"/>
            </a:pPr>
            <a:endParaRPr lang="en-US" altLang="en-US"/>
          </a:p>
        </p:txBody>
      </p:sp>
    </p:spTree>
    <p:extLst>
      <p:ext uri="{BB962C8B-B14F-4D97-AF65-F5344CB8AC3E}">
        <p14:creationId xmlns:p14="http://schemas.microsoft.com/office/powerpoint/2010/main" val="203730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3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sz="4000"/>
              <a:t>Joining Multiple Tables</a:t>
            </a:r>
            <a:endParaRPr lang="en-US" noProof="0"/>
          </a:p>
        </p:txBody>
      </p:sp>
    </p:spTree>
    <p:extLst>
      <p:ext uri="{BB962C8B-B14F-4D97-AF65-F5344CB8AC3E}">
        <p14:creationId xmlns:p14="http://schemas.microsoft.com/office/powerpoint/2010/main" val="28688468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228600" y="219456"/>
            <a:ext cx="8239125" cy="695325"/>
          </a:xfrm>
        </p:spPr>
        <p:txBody>
          <a:bodyPr/>
          <a:lstStyle/>
          <a:p>
            <a:pPr>
              <a:defRPr/>
            </a:pPr>
            <a:r>
              <a:rPr lang="en-US" altLang="en-US" sz="3000">
                <a:solidFill>
                  <a:srgbClr val="81BC00"/>
                </a:solidFill>
                <a:latin typeface="Arial"/>
              </a:rPr>
              <a:t>SQL Join Expression Styles</a:t>
            </a:r>
          </a:p>
        </p:txBody>
      </p:sp>
      <p:pic>
        <p:nvPicPr>
          <p:cNvPr id="50180" name="Picture 11" descr="Tbl07-01"/>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t="2932" b="2932"/>
          <a:stretch/>
        </p:blipFill>
        <p:spPr>
          <a:xfrm>
            <a:off x="645263" y="1148538"/>
            <a:ext cx="76200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9416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1"/>
          <p:cNvSpPr>
            <a:spLocks noChangeArrowheads="1"/>
          </p:cNvSpPr>
          <p:nvPr/>
        </p:nvSpPr>
        <p:spPr bwMode="auto">
          <a:xfrm>
            <a:off x="758310" y="2717800"/>
            <a:ext cx="685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a:cs typeface="+mn-cs"/>
              </a:rPr>
              <a:t>select * from employees where MANAGER_ID=100;</a:t>
            </a:r>
          </a:p>
        </p:txBody>
      </p:sp>
      <p:pic>
        <p:nvPicPr>
          <p:cNvPr id="1024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8257" y="3606800"/>
            <a:ext cx="726281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2"/>
          <p:cNvSpPr txBox="1">
            <a:spLocks/>
          </p:cNvSpPr>
          <p:nvPr/>
        </p:nvSpPr>
        <p:spPr bwMode="gray">
          <a:xfrm>
            <a:off x="228600" y="219232"/>
            <a:ext cx="8686800" cy="461665"/>
          </a:xfrm>
          <a:prstGeom prst="rect">
            <a:avLst/>
          </a:prstGeom>
        </p:spPr>
        <p:txBody>
          <a:bodyPr vert="horz" wrap="square" lIns="0" tIns="0" rIns="0" bIns="0" rtlCol="0" anchor="b" anchorCtr="0">
            <a:spAutoFit/>
          </a:bodyPr>
          <a:lstStyle>
            <a:lvl1pPr algn="l" defTabSz="914400" rtl="0" eaLnBrk="1" latinLnBrk="0" hangingPunct="1">
              <a:spcBef>
                <a:spcPct val="0"/>
              </a:spcBef>
              <a:buNone/>
              <a:defRPr sz="3000" kern="1200">
                <a:solidFill>
                  <a:schemeClr val="accent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a:ln>
                  <a:noFill/>
                </a:ln>
                <a:solidFill>
                  <a:srgbClr val="81BC00"/>
                </a:solidFill>
                <a:effectLst/>
                <a:uLnTx/>
                <a:uFillTx/>
                <a:latin typeface="Arial"/>
                <a:ea typeface="+mj-ea"/>
                <a:cs typeface="+mj-cs"/>
              </a:rPr>
              <a:t>Limiting Rows Selected</a:t>
            </a:r>
          </a:p>
        </p:txBody>
      </p:sp>
      <p:sp>
        <p:nvSpPr>
          <p:cNvPr id="13" name="Rectangle 12"/>
          <p:cNvSpPr>
            <a:spLocks noChangeArrowheads="1"/>
          </p:cNvSpPr>
          <p:nvPr/>
        </p:nvSpPr>
        <p:spPr bwMode="auto">
          <a:xfrm>
            <a:off x="648257" y="1149122"/>
            <a:ext cx="7078106" cy="1079728"/>
          </a:xfrm>
          <a:prstGeom prst="rect">
            <a:avLst/>
          </a:prstGeom>
          <a:solidFill>
            <a:schemeClr val="accent1"/>
          </a:solidFill>
          <a:ln w="12700" algn="ctr">
            <a:noFill/>
            <a:miter lim="800000"/>
            <a:headEnd type="none" w="sm" len="sm"/>
            <a:tailEnd/>
          </a:ln>
        </p:spPr>
        <p:txBody>
          <a:bodyPr wrap="square" lIns="88900" tIns="88900" rIns="88900" bIns="88900" anchor="ctr">
            <a:noAutofit/>
          </a:bodyPr>
          <a:lstStyle/>
          <a:p>
            <a:r>
              <a:rPr lang="en-US" altLang="en-US" sz="1000" b="1"/>
              <a:t>SELECT 	[ DISTINCT ] { * | </a:t>
            </a:r>
            <a:r>
              <a:rPr lang="en-US" altLang="en-US" sz="1000" b="1" i="1"/>
              <a:t>column </a:t>
            </a:r>
            <a:r>
              <a:rPr lang="en-US" altLang="en-US" sz="1000" b="1"/>
              <a:t>[</a:t>
            </a:r>
            <a:r>
              <a:rPr lang="en-US" altLang="en-US" sz="1000" b="1" i="1"/>
              <a:t>alias</a:t>
            </a:r>
            <a:r>
              <a:rPr lang="en-US" altLang="en-US" sz="1000" b="1"/>
              <a:t>], … }</a:t>
            </a:r>
          </a:p>
          <a:p>
            <a:r>
              <a:rPr lang="en-US" altLang="en-US" sz="1000" b="1"/>
              <a:t>FROM		</a:t>
            </a:r>
            <a:r>
              <a:rPr lang="en-US" altLang="en-US" sz="1000" b="1" i="1"/>
              <a:t>table</a:t>
            </a:r>
          </a:p>
          <a:p>
            <a:r>
              <a:rPr lang="en-US" altLang="en-US" sz="1000" b="1"/>
              <a:t>[ WHERE	</a:t>
            </a:r>
            <a:r>
              <a:rPr lang="en-US" altLang="en-US" sz="1000" b="1" i="1"/>
              <a:t>condition (s) </a:t>
            </a:r>
            <a:r>
              <a:rPr lang="en-US" altLang="en-US" sz="1000" b="1"/>
              <a:t>]</a:t>
            </a:r>
            <a:r>
              <a:rPr lang="en-US" altLang="en-US" sz="1000" b="1" i="1"/>
              <a:t> </a:t>
            </a:r>
            <a:r>
              <a:rPr lang="en-US" altLang="en-US" sz="1000" b="1"/>
              <a:t>;</a:t>
            </a:r>
            <a:r>
              <a:rPr lang="en-US" altLang="en-US" sz="1000"/>
              <a:t>	</a:t>
            </a:r>
          </a:p>
        </p:txBody>
      </p:sp>
    </p:spTree>
    <p:extLst>
      <p:ext uri="{BB962C8B-B14F-4D97-AF65-F5344CB8AC3E}">
        <p14:creationId xmlns:p14="http://schemas.microsoft.com/office/powerpoint/2010/main" val="3867039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9144000" cy="787400"/>
          </a:xfrm>
        </p:spPr>
        <p:txBody>
          <a:bodyPr/>
          <a:lstStyle/>
          <a:p>
            <a:pPr>
              <a:defRPr/>
            </a:pPr>
            <a:r>
              <a:rPr lang="en-US" sz="3000">
                <a:solidFill>
                  <a:srgbClr val="81BC00"/>
                </a:solidFill>
                <a:latin typeface="Arial"/>
              </a:rPr>
              <a:t>Inner Join</a:t>
            </a:r>
            <a:br>
              <a:rPr lang="en-US" sz="3000">
                <a:solidFill>
                  <a:srgbClr val="81BC00"/>
                </a:solidFill>
                <a:latin typeface="Arial"/>
              </a:rPr>
            </a:br>
            <a:endParaRPr lang="en-US" sz="3000">
              <a:solidFill>
                <a:srgbClr val="81BC00"/>
              </a:solidFill>
              <a:latin typeface="Arial"/>
            </a:endParaRPr>
          </a:p>
        </p:txBody>
      </p:sp>
      <p:sp>
        <p:nvSpPr>
          <p:cNvPr id="52228" name="Rectangle 6"/>
          <p:cNvSpPr>
            <a:spLocks noChangeArrowheads="1"/>
          </p:cNvSpPr>
          <p:nvPr/>
        </p:nvSpPr>
        <p:spPr bwMode="auto">
          <a:xfrm>
            <a:off x="619125" y="1211997"/>
            <a:ext cx="70866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New" panose="02070309020205020404" pitchFamily="49" charset="0"/>
              </a:rPr>
              <a:t>SELECT A.EMPLOYEE_ID,A.DEPARTMENT_ID,FIRST_NAME,LAST_NAME from </a:t>
            </a:r>
          </a:p>
          <a:p>
            <a:r>
              <a:rPr lang="en-US" altLang="en-US">
                <a:latin typeface="Courier New" panose="02070309020205020404" pitchFamily="49" charset="0"/>
              </a:rPr>
              <a:t>	EMPLOYEES A </a:t>
            </a:r>
          </a:p>
          <a:p>
            <a:r>
              <a:rPr lang="en-US" altLang="en-US">
                <a:latin typeface="Courier New" panose="02070309020205020404" pitchFamily="49" charset="0"/>
              </a:rPr>
              <a:t>INNER JOIN</a:t>
            </a:r>
          </a:p>
          <a:p>
            <a:r>
              <a:rPr lang="en-US" altLang="en-US">
                <a:latin typeface="Courier New" panose="02070309020205020404" pitchFamily="49" charset="0"/>
              </a:rPr>
              <a:t>DEPARTMENTS B</a:t>
            </a:r>
          </a:p>
          <a:p>
            <a:r>
              <a:rPr lang="en-US" altLang="en-US">
                <a:latin typeface="Courier New" panose="02070309020205020404" pitchFamily="49" charset="0"/>
              </a:rPr>
              <a:t>ON A.DEPARTMENT_ID = B.DEPARTMENT_ID;</a:t>
            </a:r>
          </a:p>
        </p:txBody>
      </p:sp>
      <p:pic>
        <p:nvPicPr>
          <p:cNvPr id="52229"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3518772"/>
            <a:ext cx="4443412"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657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639175" cy="800100"/>
          </a:xfrm>
        </p:spPr>
        <p:txBody>
          <a:bodyPr/>
          <a:lstStyle/>
          <a:p>
            <a:pPr>
              <a:defRPr/>
            </a:pPr>
            <a:r>
              <a:rPr lang="en-US" sz="3000">
                <a:solidFill>
                  <a:srgbClr val="81BC00"/>
                </a:solidFill>
                <a:latin typeface="Arial"/>
              </a:rPr>
              <a:t>Outer Join</a:t>
            </a:r>
          </a:p>
        </p:txBody>
      </p:sp>
      <p:sp>
        <p:nvSpPr>
          <p:cNvPr id="53252" name="Rectangle 5"/>
          <p:cNvSpPr>
            <a:spLocks noChangeArrowheads="1"/>
          </p:cNvSpPr>
          <p:nvPr/>
        </p:nvSpPr>
        <p:spPr bwMode="auto">
          <a:xfrm>
            <a:off x="457200" y="1000126"/>
            <a:ext cx="784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New" panose="02070309020205020404" pitchFamily="49" charset="0"/>
              </a:rPr>
              <a:t>SELECT A.EMPLOYEE_ID,B.DEPARTMENT_ID,FIRST_NAME,LAST_NAME from EMPLOYEES A </a:t>
            </a:r>
          </a:p>
          <a:p>
            <a:r>
              <a:rPr lang="en-US" altLang="en-US">
                <a:latin typeface="Courier New" panose="02070309020205020404" pitchFamily="49" charset="0"/>
              </a:rPr>
              <a:t>LEFT OUTER JOIN</a:t>
            </a:r>
          </a:p>
          <a:p>
            <a:r>
              <a:rPr lang="en-US" altLang="en-US">
                <a:latin typeface="Courier New" panose="02070309020205020404" pitchFamily="49" charset="0"/>
              </a:rPr>
              <a:t>DEPARTMENTS B</a:t>
            </a:r>
          </a:p>
          <a:p>
            <a:r>
              <a:rPr lang="en-US" altLang="en-US">
                <a:latin typeface="Courier New" panose="02070309020205020404" pitchFamily="49" charset="0"/>
              </a:rPr>
              <a:t>ON A.DEPARTMENT_ID = B.DEPARTMENT_ID;</a:t>
            </a:r>
          </a:p>
        </p:txBody>
      </p:sp>
      <p:pic>
        <p:nvPicPr>
          <p:cNvPr id="5325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2754452"/>
            <a:ext cx="3838575"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451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a:xfrm>
            <a:off x="228600" y="219456"/>
            <a:ext cx="8420100" cy="876300"/>
          </a:xfrm>
        </p:spPr>
        <p:txBody>
          <a:bodyPr/>
          <a:lstStyle/>
          <a:p>
            <a:pPr>
              <a:defRPr/>
            </a:pPr>
            <a:r>
              <a:rPr lang="en-US" altLang="en-US" sz="3000">
                <a:solidFill>
                  <a:srgbClr val="81BC00"/>
                </a:solidFill>
                <a:latin typeface="Arial"/>
              </a:rPr>
              <a:t>Additional JOIN clauses</a:t>
            </a:r>
          </a:p>
        </p:txBody>
      </p:sp>
      <p:sp>
        <p:nvSpPr>
          <p:cNvPr id="54276" name="Rectangle 10"/>
          <p:cNvSpPr>
            <a:spLocks noGrp="1" noChangeArrowheads="1"/>
          </p:cNvSpPr>
          <p:nvPr>
            <p:ph sz="half" idx="2"/>
          </p:nvPr>
        </p:nvSpPr>
        <p:spPr>
          <a:xfrm>
            <a:off x="276225" y="1095376"/>
            <a:ext cx="8172450" cy="4524375"/>
          </a:xfrm>
        </p:spPr>
        <p:txBody>
          <a:bodyPr/>
          <a:lstStyle/>
          <a:p>
            <a:pPr marL="457200" indent="-457200" eaLnBrk="1" hangingPunct="1">
              <a:buFont typeface="Wingdings" panose="05000000000000000000" pitchFamily="2" charset="2"/>
              <a:buChar char="Ø"/>
            </a:pPr>
            <a:r>
              <a:rPr lang="en-US" altLang="en-US" sz="2000"/>
              <a:t>JOIN USING – return only the rows with matching vales in the column indicated in the USING clause</a:t>
            </a:r>
          </a:p>
          <a:p>
            <a:pPr marL="457200" lvl="1" indent="-457200" eaLnBrk="1" hangingPunct="1">
              <a:buFont typeface="+mj-lt"/>
              <a:buAutoNum type="alphaLcPeriod"/>
            </a:pPr>
            <a:endParaRPr lang="en-US" altLang="en-US"/>
          </a:p>
          <a:p>
            <a:pPr marL="457200" lvl="1" indent="-457200" eaLnBrk="1" hangingPunct="1">
              <a:buFont typeface="+mj-lt"/>
              <a:buAutoNum type="alphaLcPeriod"/>
            </a:pPr>
            <a:r>
              <a:rPr lang="en-US" altLang="en-US"/>
              <a:t>This column must exist in both tables</a:t>
            </a:r>
          </a:p>
          <a:p>
            <a:pPr marL="457200" lvl="1" indent="-457200" eaLnBrk="1" hangingPunct="1">
              <a:buFont typeface="+mj-lt"/>
              <a:buAutoNum type="alphaLcPeriod"/>
            </a:pPr>
            <a:r>
              <a:rPr lang="en-US" altLang="en-US"/>
              <a:t>SELECT column-list FROM table1 JOIN table2 USING (common-column)</a:t>
            </a:r>
          </a:p>
          <a:p>
            <a:pPr marL="457200" lvl="1" indent="-457200" eaLnBrk="1" hangingPunct="1">
              <a:buFont typeface="+mj-lt"/>
              <a:buAutoNum type="alphaLcPeriod"/>
            </a:pPr>
            <a:endParaRPr lang="en-US" altLang="en-US" sz="2000"/>
          </a:p>
          <a:p>
            <a:pPr marL="457200" indent="-457200" eaLnBrk="1" hangingPunct="1">
              <a:buFont typeface="Wingdings" panose="05000000000000000000" pitchFamily="2" charset="2"/>
              <a:buChar char="Ø"/>
            </a:pPr>
            <a:r>
              <a:rPr lang="en-US" altLang="en-US" sz="2000"/>
              <a:t>JOIN ON – when the tables have no common attribute name but the columns have the same attribute type </a:t>
            </a:r>
          </a:p>
          <a:p>
            <a:pPr marL="457200" indent="-457200" eaLnBrk="1" hangingPunct="1">
              <a:buFont typeface="Wingdings" panose="05000000000000000000" pitchFamily="2" charset="2"/>
              <a:buChar char="Ø"/>
            </a:pPr>
            <a:endParaRPr lang="en-US" altLang="en-US" sz="2000"/>
          </a:p>
          <a:p>
            <a:pPr marL="457200" lvl="1" indent="-400050" eaLnBrk="1" hangingPunct="1">
              <a:buFont typeface="Wingdings" panose="05000000000000000000" pitchFamily="2" charset="2"/>
              <a:buChar char="Ø"/>
            </a:pPr>
            <a:r>
              <a:rPr lang="en-US" altLang="en-US" sz="2000"/>
              <a:t>SELECT column-list FROM table1 JOIN table2 ON join-condition</a:t>
            </a:r>
          </a:p>
        </p:txBody>
      </p:sp>
    </p:spTree>
    <p:extLst>
      <p:ext uri="{BB962C8B-B14F-4D97-AF65-F5344CB8AC3E}">
        <p14:creationId xmlns:p14="http://schemas.microsoft.com/office/powerpoint/2010/main" val="3575595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05800" cy="647700"/>
          </a:xfrm>
        </p:spPr>
        <p:txBody>
          <a:bodyPr/>
          <a:lstStyle/>
          <a:p>
            <a:pPr>
              <a:defRPr/>
            </a:pPr>
            <a:r>
              <a:rPr lang="en-US" sz="3000">
                <a:solidFill>
                  <a:srgbClr val="81BC00"/>
                </a:solidFill>
                <a:latin typeface="Arial"/>
              </a:rPr>
              <a:t>Practice Exercise</a:t>
            </a:r>
          </a:p>
        </p:txBody>
      </p:sp>
      <p:sp>
        <p:nvSpPr>
          <p:cNvPr id="56323" name="Text Placeholder 2"/>
          <p:cNvSpPr>
            <a:spLocks noGrp="1"/>
          </p:cNvSpPr>
          <p:nvPr>
            <p:ph type="body" sz="half" idx="1"/>
          </p:nvPr>
        </p:nvSpPr>
        <p:spPr>
          <a:xfrm>
            <a:off x="228600" y="942976"/>
            <a:ext cx="8477251" cy="4419600"/>
          </a:xfrm>
        </p:spPr>
        <p:txBody>
          <a:bodyPr/>
          <a:lstStyle/>
          <a:p>
            <a:pPr marL="400050" indent="-400050">
              <a:buFont typeface="+mj-lt"/>
              <a:buAutoNum type="romanUcPeriod"/>
            </a:pPr>
            <a:r>
              <a:rPr lang="en-US" altLang="en-US"/>
              <a:t>Write a query to display last name, department number, and department name for all employees</a:t>
            </a:r>
          </a:p>
          <a:p>
            <a:pPr marL="400050" indent="-400050">
              <a:buFont typeface="+mj-lt"/>
              <a:buAutoNum type="romanUcPeriod"/>
            </a:pPr>
            <a:r>
              <a:rPr lang="en-US" altLang="en-US"/>
              <a:t>Create a unique listing of all jobs that are in department 80. Include Location of department 80 in the output</a:t>
            </a:r>
          </a:p>
          <a:p>
            <a:pPr marL="400050" indent="-400050">
              <a:buFont typeface="+mj-lt"/>
              <a:buAutoNum type="romanUcPeriod"/>
            </a:pPr>
            <a:r>
              <a:rPr lang="en-US" altLang="en-US"/>
              <a:t>Write a query to display the employee last name, department name, Location Id, and City of all employees who earn a commission</a:t>
            </a:r>
          </a:p>
          <a:p>
            <a:pPr marL="400050" indent="-400050">
              <a:buFont typeface="+mj-lt"/>
              <a:buAutoNum type="romanUcPeriod"/>
            </a:pPr>
            <a:r>
              <a:rPr lang="en-US" altLang="en-US"/>
              <a:t>Write a query to display the last name, job, department number, and department name for all employees, who work in Toronto</a:t>
            </a:r>
          </a:p>
          <a:p>
            <a:pPr marL="400050" indent="-400050">
              <a:buFont typeface="+mj-lt"/>
              <a:buAutoNum type="romanUcPeriod"/>
            </a:pPr>
            <a:r>
              <a:rPr lang="en-US" altLang="en-US"/>
              <a:t>Display employee last name, employee number along with their manager’s last name and manager number</a:t>
            </a:r>
          </a:p>
          <a:p>
            <a:pPr marL="400050" indent="-400050">
              <a:buFont typeface="+mj-lt"/>
              <a:buAutoNum type="romanUcPeriod"/>
            </a:pPr>
            <a:r>
              <a:rPr lang="en-US" altLang="en-US"/>
              <a:t>Display employee last names, department numbers and all employees who work in the same department as a given employee (Colleague)</a:t>
            </a:r>
          </a:p>
          <a:p>
            <a:pPr marL="400050" indent="-400050">
              <a:buFont typeface="+mj-lt"/>
              <a:buAutoNum type="romanUcPeriod"/>
            </a:pPr>
            <a:r>
              <a:rPr lang="en-US" altLang="en-US"/>
              <a:t>Query to display name, job, department name, salary and salary grade for all employees</a:t>
            </a:r>
          </a:p>
          <a:p>
            <a:pPr marL="400050" indent="-400050">
              <a:buFont typeface="+mj-lt"/>
              <a:buAutoNum type="romanUcPeriod"/>
            </a:pPr>
            <a:r>
              <a:rPr lang="en-US" altLang="en-US"/>
              <a:t>Query to display name and hire date of any employee, hired after employee Davies</a:t>
            </a:r>
          </a:p>
          <a:p>
            <a:pPr marL="400050" indent="-400050">
              <a:buFont typeface="+mj-lt"/>
              <a:buAutoNum type="romanUcPeriod"/>
            </a:pPr>
            <a:r>
              <a:rPr lang="en-US" altLang="en-US"/>
              <a:t>Display names and hire dates for all employees, who were hired before their managers, along with the manager’s name and hire dates</a:t>
            </a:r>
          </a:p>
        </p:txBody>
      </p:sp>
    </p:spTree>
    <p:extLst>
      <p:ext uri="{BB962C8B-B14F-4D97-AF65-F5344CB8AC3E}">
        <p14:creationId xmlns:p14="http://schemas.microsoft.com/office/powerpoint/2010/main" val="183703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3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sz="4000"/>
              <a:t>Aggregation</a:t>
            </a:r>
            <a:endParaRPr lang="en-US" noProof="0"/>
          </a:p>
        </p:txBody>
      </p:sp>
    </p:spTree>
    <p:extLst>
      <p:ext uri="{BB962C8B-B14F-4D97-AF65-F5344CB8AC3E}">
        <p14:creationId xmlns:p14="http://schemas.microsoft.com/office/powerpoint/2010/main" val="426208936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Placeholder 5"/>
          <p:cNvSpPr>
            <a:spLocks noGrp="1"/>
          </p:cNvSpPr>
          <p:nvPr>
            <p:ph type="body" sz="half" idx="1"/>
          </p:nvPr>
        </p:nvSpPr>
        <p:spPr>
          <a:xfrm>
            <a:off x="369888" y="3590925"/>
            <a:ext cx="7867650" cy="2352675"/>
          </a:xfrm>
        </p:spPr>
        <p:txBody>
          <a:bodyPr/>
          <a:lstStyle/>
          <a:p>
            <a:pPr marL="171450" indent="-171450">
              <a:buFont typeface="Wingdings" panose="05000000000000000000" pitchFamily="2" charset="2"/>
              <a:buChar char="Ø"/>
            </a:pPr>
            <a:r>
              <a:rPr lang="en-US" altLang="en-US"/>
              <a:t>AVG – Evaluates average of an expression over a set of rows</a:t>
            </a:r>
          </a:p>
          <a:p>
            <a:pPr marL="171450" indent="-171450">
              <a:buFont typeface="Wingdings" panose="05000000000000000000" pitchFamily="2" charset="2"/>
              <a:buChar char="Ø"/>
            </a:pPr>
            <a:r>
              <a:rPr lang="en-US" altLang="en-US"/>
              <a:t>COUNT – Returns the Count of an expression</a:t>
            </a:r>
          </a:p>
          <a:p>
            <a:pPr marL="171450" indent="-171450">
              <a:buFont typeface="Wingdings" panose="05000000000000000000" pitchFamily="2" charset="2"/>
              <a:buChar char="Ø"/>
            </a:pPr>
            <a:r>
              <a:rPr lang="en-US" altLang="en-US"/>
              <a:t>MAX – Evaluates maximum of an expression over a set of rows</a:t>
            </a:r>
          </a:p>
          <a:p>
            <a:pPr marL="171450" indent="-171450">
              <a:buFont typeface="Wingdings" panose="05000000000000000000" pitchFamily="2" charset="2"/>
              <a:buChar char="Ø"/>
            </a:pPr>
            <a:r>
              <a:rPr lang="en-US" altLang="en-US"/>
              <a:t>MIN – Evaluates minimum of an expression over a set of rows</a:t>
            </a:r>
          </a:p>
          <a:p>
            <a:pPr marL="171450" indent="-171450">
              <a:buFont typeface="Wingdings" panose="05000000000000000000" pitchFamily="2" charset="2"/>
              <a:buChar char="Ø"/>
            </a:pPr>
            <a:r>
              <a:rPr lang="en-US" altLang="en-US"/>
              <a:t>STDDEV – Returns Standard Deviation of expression. It is the square root of the variance</a:t>
            </a:r>
          </a:p>
          <a:p>
            <a:pPr marL="171450" indent="-171450">
              <a:buFont typeface="Wingdings" panose="05000000000000000000" pitchFamily="2" charset="2"/>
              <a:buChar char="Ø"/>
            </a:pPr>
            <a:r>
              <a:rPr lang="en-US" altLang="en-US"/>
              <a:t>SUM – Sum of an expression over a set of rows</a:t>
            </a:r>
          </a:p>
          <a:p>
            <a:pPr marL="171450" indent="-171450">
              <a:buFont typeface="Wingdings" panose="05000000000000000000" pitchFamily="2" charset="2"/>
              <a:buChar char="Ø"/>
            </a:pPr>
            <a:r>
              <a:rPr lang="en-US" altLang="en-US"/>
              <a:t>VARIANCE – Square of STDDEV</a:t>
            </a:r>
          </a:p>
        </p:txBody>
      </p:sp>
      <p:sp>
        <p:nvSpPr>
          <p:cNvPr id="74756" name="Rectangle 1"/>
          <p:cNvSpPr>
            <a:spLocks noChangeArrowheads="1"/>
          </p:cNvSpPr>
          <p:nvPr/>
        </p:nvSpPr>
        <p:spPr bwMode="auto">
          <a:xfrm>
            <a:off x="228600" y="219456"/>
            <a:ext cx="7620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spcBef>
                <a:spcPct val="0"/>
              </a:spcBef>
              <a:defRPr/>
            </a:pPr>
            <a:r>
              <a:rPr lang="en-US" altLang="en-US" sz="3000">
                <a:solidFill>
                  <a:srgbClr val="81BC00"/>
                </a:solidFill>
                <a:latin typeface="Arial"/>
                <a:ea typeface="+mj-ea"/>
                <a:cs typeface="+mj-cs"/>
              </a:rPr>
              <a:t>Group Functions</a:t>
            </a:r>
          </a:p>
        </p:txBody>
      </p:sp>
      <p:sp>
        <p:nvSpPr>
          <p:cNvPr id="4" name="Rectangle 9"/>
          <p:cNvSpPr>
            <a:spLocks noChangeArrowheads="1"/>
          </p:cNvSpPr>
          <p:nvPr/>
        </p:nvSpPr>
        <p:spPr bwMode="auto">
          <a:xfrm>
            <a:off x="369888" y="1216193"/>
            <a:ext cx="839311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2000">
                <a:latin typeface="+mn-lt"/>
                <a:cs typeface="+mn-cs"/>
              </a:rPr>
              <a:t>Group functions operate on sets of rows to give one result per group. These sets may be the whole table or the table split into groups. All group functions ignore null values. You can optionally include DISTINCT to make the function consider non-duplicate values. You can group by multiple columns as well.</a:t>
            </a:r>
            <a:endParaRPr lang="en-US" altLang="en-US" sz="1600"/>
          </a:p>
        </p:txBody>
      </p:sp>
    </p:spTree>
    <p:extLst>
      <p:ext uri="{BB962C8B-B14F-4D97-AF65-F5344CB8AC3E}">
        <p14:creationId xmlns:p14="http://schemas.microsoft.com/office/powerpoint/2010/main" val="389717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Placeholder 5"/>
          <p:cNvSpPr>
            <a:spLocks noGrp="1"/>
          </p:cNvSpPr>
          <p:nvPr>
            <p:ph type="body" sz="half" idx="1"/>
          </p:nvPr>
        </p:nvSpPr>
        <p:spPr>
          <a:xfrm>
            <a:off x="95250" y="1085851"/>
            <a:ext cx="8420100" cy="1400174"/>
          </a:xfrm>
        </p:spPr>
        <p:txBody>
          <a:bodyPr/>
          <a:lstStyle/>
          <a:p>
            <a:pPr marL="342900" indent="-342900">
              <a:buFont typeface="Wingdings" panose="05000000000000000000" pitchFamily="2" charset="2"/>
              <a:buChar char="Ø"/>
            </a:pPr>
            <a:r>
              <a:rPr lang="en-US" altLang="en-US" sz="2000"/>
              <a:t>You can use AVG and SUM for numeric data</a:t>
            </a:r>
          </a:p>
          <a:p>
            <a:pPr marL="342900" indent="-342900">
              <a:buFont typeface="Wingdings" panose="05000000000000000000" pitchFamily="2" charset="2"/>
              <a:buChar char="Ø"/>
            </a:pPr>
            <a:r>
              <a:rPr lang="en-US" altLang="en-US" sz="2000"/>
              <a:t>You can use MIN, MAX, COUNT for any datatype</a:t>
            </a:r>
          </a:p>
        </p:txBody>
      </p:sp>
      <p:pic>
        <p:nvPicPr>
          <p:cNvPr id="7578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72087" y="2088505"/>
            <a:ext cx="4543263" cy="124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74" y="3488679"/>
            <a:ext cx="4926984" cy="111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2" name="Rectangle 3"/>
          <p:cNvSpPr>
            <a:spLocks noChangeArrowheads="1"/>
          </p:cNvSpPr>
          <p:nvPr/>
        </p:nvSpPr>
        <p:spPr bwMode="auto">
          <a:xfrm>
            <a:off x="228600" y="219456"/>
            <a:ext cx="8420100" cy="58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1pPr>
            <a:lvl2pPr marL="742950" indent="-28575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2pPr>
            <a:lvl3pPr marL="11430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3pPr>
            <a:lvl4pPr marL="16002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4pPr>
            <a:lvl5pPr marL="20574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9pPr>
          </a:lstStyle>
          <a:p>
            <a:pPr marL="0" indent="0">
              <a:lnSpc>
                <a:spcPct val="107000"/>
              </a:lnSpc>
              <a:spcBef>
                <a:spcPct val="0"/>
              </a:spcBef>
              <a:spcAft>
                <a:spcPts val="800"/>
              </a:spcAft>
              <a:buSzPts val="800"/>
              <a:defRPr/>
            </a:pPr>
            <a:r>
              <a:rPr lang="en-US" altLang="en-US" sz="3000">
                <a:solidFill>
                  <a:srgbClr val="81BC00"/>
                </a:solidFill>
                <a:latin typeface="Arial"/>
                <a:ea typeface="+mj-ea"/>
                <a:cs typeface="+mj-cs"/>
              </a:rPr>
              <a:t>AVG, SUM, MIN, MAX, COUNT</a:t>
            </a:r>
          </a:p>
        </p:txBody>
      </p:sp>
      <p:sp>
        <p:nvSpPr>
          <p:cNvPr id="6" name="Rectangle 2"/>
          <p:cNvSpPr>
            <a:spLocks noChangeArrowheads="1"/>
          </p:cNvSpPr>
          <p:nvPr/>
        </p:nvSpPr>
        <p:spPr bwMode="auto">
          <a:xfrm>
            <a:off x="295274" y="2090538"/>
            <a:ext cx="3657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New" panose="02070309020205020404" pitchFamily="49" charset="0"/>
              </a:rPr>
              <a:t>SELECT AVG(salary), SUM(salary)</a:t>
            </a:r>
          </a:p>
          <a:p>
            <a:r>
              <a:rPr lang="en-US" altLang="en-US">
                <a:latin typeface="Courier New" panose="02070309020205020404" pitchFamily="49" charset="0"/>
              </a:rPr>
              <a:t>FROM employees;</a:t>
            </a:r>
          </a:p>
        </p:txBody>
      </p:sp>
      <p:sp>
        <p:nvSpPr>
          <p:cNvPr id="7" name="Rectangle 2"/>
          <p:cNvSpPr>
            <a:spLocks noChangeArrowheads="1"/>
          </p:cNvSpPr>
          <p:nvPr/>
        </p:nvSpPr>
        <p:spPr bwMode="auto">
          <a:xfrm>
            <a:off x="295275" y="3470821"/>
            <a:ext cx="328612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New" panose="02070309020205020404" pitchFamily="49" charset="0"/>
              </a:rPr>
              <a:t>SELECT min(salary), max(salary)</a:t>
            </a:r>
          </a:p>
          <a:p>
            <a:r>
              <a:rPr lang="en-US" altLang="en-US">
                <a:latin typeface="Courier New" panose="02070309020205020404" pitchFamily="49" charset="0"/>
              </a:rPr>
              <a:t>FROM employees;</a:t>
            </a:r>
          </a:p>
        </p:txBody>
      </p:sp>
      <p:pic>
        <p:nvPicPr>
          <p:cNvPr id="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52874" y="4764532"/>
            <a:ext cx="2686050" cy="101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ChangeArrowheads="1"/>
          </p:cNvSpPr>
          <p:nvPr/>
        </p:nvSpPr>
        <p:spPr bwMode="auto">
          <a:xfrm>
            <a:off x="371475" y="4826171"/>
            <a:ext cx="32861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defRPr/>
            </a:pPr>
            <a:r>
              <a:rPr lang="en-US">
                <a:latin typeface="Courier New" panose="02070309020205020404" pitchFamily="49" charset="0"/>
              </a:rPr>
              <a:t>SELECT COUNT(*)</a:t>
            </a:r>
          </a:p>
          <a:p>
            <a:pPr>
              <a:defRPr/>
            </a:pPr>
            <a:r>
              <a:rPr lang="en-US">
                <a:latin typeface="Courier New" panose="02070309020205020404" pitchFamily="49" charset="0"/>
              </a:rPr>
              <a:t>FROM employees</a:t>
            </a:r>
            <a:r>
              <a:rPr lang="en-US" altLang="en-US">
                <a:latin typeface="Courier New" panose="02070309020205020404" pitchFamily="49" charset="0"/>
              </a:rPr>
              <a:t>;</a:t>
            </a:r>
          </a:p>
        </p:txBody>
      </p:sp>
    </p:spTree>
    <p:extLst>
      <p:ext uri="{BB962C8B-B14F-4D97-AF65-F5344CB8AC3E}">
        <p14:creationId xmlns:p14="http://schemas.microsoft.com/office/powerpoint/2010/main" val="2574847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3"/>
          <p:cNvSpPr>
            <a:spLocks noChangeArrowheads="1"/>
          </p:cNvSpPr>
          <p:nvPr/>
        </p:nvSpPr>
        <p:spPr bwMode="auto">
          <a:xfrm>
            <a:off x="228600" y="219456"/>
            <a:ext cx="6781800" cy="55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1pPr>
            <a:lvl2pPr marL="742950" indent="-28575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2pPr>
            <a:lvl3pPr marL="11430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3pPr>
            <a:lvl4pPr marL="16002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4pPr>
            <a:lvl5pPr marL="20574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9pPr>
          </a:lstStyle>
          <a:p>
            <a:pPr marL="0" indent="0">
              <a:lnSpc>
                <a:spcPct val="107000"/>
              </a:lnSpc>
              <a:spcBef>
                <a:spcPct val="0"/>
              </a:spcBef>
              <a:spcAft>
                <a:spcPts val="800"/>
              </a:spcAft>
              <a:buSzPts val="800"/>
              <a:defRPr/>
            </a:pPr>
            <a:r>
              <a:rPr lang="en-US" altLang="en-US" sz="3000">
                <a:solidFill>
                  <a:srgbClr val="81BC00"/>
                </a:solidFill>
                <a:latin typeface="Arial"/>
                <a:ea typeface="+mj-ea"/>
                <a:cs typeface="+mj-cs"/>
              </a:rPr>
              <a:t>Group By Clause</a:t>
            </a:r>
          </a:p>
        </p:txBody>
      </p:sp>
      <p:sp>
        <p:nvSpPr>
          <p:cNvPr id="4" name="Rectangle 3"/>
          <p:cNvSpPr>
            <a:spLocks noChangeArrowheads="1"/>
          </p:cNvSpPr>
          <p:nvPr/>
        </p:nvSpPr>
        <p:spPr bwMode="auto">
          <a:xfrm>
            <a:off x="190500" y="3798223"/>
            <a:ext cx="8420100" cy="364202"/>
          </a:xfrm>
          <a:prstGeom prst="rect">
            <a:avLst/>
          </a:prstGeom>
          <a:solidFill>
            <a:schemeClr val="accent3"/>
          </a:solidFill>
          <a:ln w="12700" algn="ctr">
            <a:noFill/>
            <a:miter lim="800000"/>
            <a:headEnd/>
            <a:tailEnd/>
          </a:ln>
        </p:spPr>
        <p:txBody>
          <a:bodyPr wrap="square" lIns="88900" tIns="88900" rIns="88900" bIns="88900" anchor="ctr">
            <a:spAutoFit/>
          </a:bodyPr>
          <a:lstStyle/>
          <a:p>
            <a:pPr defTabSz="1019175"/>
            <a:r>
              <a:rPr lang="en-US" sz="1200">
                <a:solidFill>
                  <a:schemeClr val="bg1"/>
                </a:solidFill>
              </a:rPr>
              <a:t>Order of evaluation of the clauses:</a:t>
            </a:r>
          </a:p>
        </p:txBody>
      </p:sp>
      <p:sp>
        <p:nvSpPr>
          <p:cNvPr id="5" name="Rectangle 3"/>
          <p:cNvSpPr txBox="1">
            <a:spLocks noChangeArrowheads="1"/>
          </p:cNvSpPr>
          <p:nvPr/>
        </p:nvSpPr>
        <p:spPr>
          <a:xfrm>
            <a:off x="395288" y="4319721"/>
            <a:ext cx="4005262" cy="126205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171450" indent="-171450">
              <a:buFont typeface="Wingdings" panose="05000000000000000000" pitchFamily="2" charset="2"/>
              <a:buChar char="Ø"/>
            </a:pPr>
            <a:r>
              <a:rPr lang="en-US" altLang="en-US"/>
              <a:t>WHERE Clause</a:t>
            </a:r>
          </a:p>
          <a:p>
            <a:pPr marL="171450" indent="-171450">
              <a:buFont typeface="Wingdings" panose="05000000000000000000" pitchFamily="2" charset="2"/>
              <a:buChar char="Ø"/>
            </a:pPr>
            <a:r>
              <a:rPr lang="en-US" altLang="en-US"/>
              <a:t>Group By Clause</a:t>
            </a:r>
          </a:p>
          <a:p>
            <a:pPr marL="171450" indent="-171450">
              <a:buFont typeface="Wingdings" panose="05000000000000000000" pitchFamily="2" charset="2"/>
              <a:buChar char="Ø"/>
            </a:pPr>
            <a:r>
              <a:rPr lang="en-US" altLang="en-US"/>
              <a:t>Having Clause</a:t>
            </a:r>
          </a:p>
          <a:p>
            <a:endParaRPr lang="en-US" altLang="en-US"/>
          </a:p>
        </p:txBody>
      </p:sp>
      <p:sp>
        <p:nvSpPr>
          <p:cNvPr id="7" name="Rectangle 6"/>
          <p:cNvSpPr>
            <a:spLocks noChangeArrowheads="1"/>
          </p:cNvSpPr>
          <p:nvPr/>
        </p:nvSpPr>
        <p:spPr bwMode="auto">
          <a:xfrm>
            <a:off x="305357" y="1530807"/>
            <a:ext cx="7078106" cy="1635483"/>
          </a:xfrm>
          <a:prstGeom prst="rect">
            <a:avLst/>
          </a:prstGeom>
          <a:solidFill>
            <a:schemeClr val="accent1"/>
          </a:solidFill>
          <a:ln w="12700" algn="ctr">
            <a:noFill/>
            <a:miter lim="800000"/>
            <a:headEnd type="none" w="sm" len="sm"/>
            <a:tailEnd/>
          </a:ln>
        </p:spPr>
        <p:txBody>
          <a:bodyPr wrap="square" lIns="88900" tIns="88900" rIns="88900" bIns="88900" anchor="ctr">
            <a:noAutofit/>
          </a:bodyPr>
          <a:lstStyle/>
          <a:p>
            <a:pPr>
              <a:defRPr/>
            </a:pPr>
            <a:r>
              <a:rPr lang="en-US" sz="1000" b="1"/>
              <a:t>SELECT column, </a:t>
            </a:r>
            <a:r>
              <a:rPr lang="en-US" sz="1000" b="1" err="1"/>
              <a:t>group_function</a:t>
            </a:r>
            <a:r>
              <a:rPr lang="en-US" sz="1000" b="1"/>
              <a:t> (column)</a:t>
            </a:r>
          </a:p>
          <a:p>
            <a:pPr>
              <a:defRPr/>
            </a:pPr>
            <a:r>
              <a:rPr lang="en-US" sz="1000" b="1"/>
              <a:t>FROM table</a:t>
            </a:r>
          </a:p>
          <a:p>
            <a:pPr>
              <a:defRPr/>
            </a:pPr>
            <a:r>
              <a:rPr lang="en-US" sz="1000" b="1"/>
              <a:t>[WHERE condition]</a:t>
            </a:r>
          </a:p>
          <a:p>
            <a:pPr>
              <a:defRPr/>
            </a:pPr>
            <a:r>
              <a:rPr lang="en-US" sz="1000" b="1"/>
              <a:t>[GROUP BY </a:t>
            </a:r>
            <a:r>
              <a:rPr lang="en-US" sz="1000" b="1" err="1"/>
              <a:t>group_by_expression</a:t>
            </a:r>
            <a:r>
              <a:rPr lang="en-US" sz="1000" b="1"/>
              <a:t>]</a:t>
            </a:r>
          </a:p>
          <a:p>
            <a:pPr>
              <a:defRPr/>
            </a:pPr>
            <a:r>
              <a:rPr lang="en-US" sz="1000" b="1"/>
              <a:t>[ HAVING </a:t>
            </a:r>
            <a:r>
              <a:rPr lang="en-US" sz="1000" b="1" err="1"/>
              <a:t>group_condition</a:t>
            </a:r>
            <a:r>
              <a:rPr lang="en-US" sz="1000" b="1"/>
              <a:t> ]</a:t>
            </a:r>
          </a:p>
          <a:p>
            <a:pPr>
              <a:defRPr/>
            </a:pPr>
            <a:r>
              <a:rPr lang="en-US" sz="1000" b="1"/>
              <a:t>[ORDER BY column] ;</a:t>
            </a:r>
          </a:p>
        </p:txBody>
      </p:sp>
    </p:spTree>
    <p:extLst>
      <p:ext uri="{BB962C8B-B14F-4D97-AF65-F5344CB8AC3E}">
        <p14:creationId xmlns:p14="http://schemas.microsoft.com/office/powerpoint/2010/main" val="1564941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488" y="2324100"/>
            <a:ext cx="6480098"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Rectangle 6"/>
          <p:cNvSpPr>
            <a:spLocks noChangeArrowheads="1"/>
          </p:cNvSpPr>
          <p:nvPr/>
        </p:nvSpPr>
        <p:spPr bwMode="auto">
          <a:xfrm>
            <a:off x="228600" y="219456"/>
            <a:ext cx="8745538" cy="58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1pPr>
            <a:lvl2pPr marL="742950" indent="-28575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2pPr>
            <a:lvl3pPr marL="11430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3pPr>
            <a:lvl4pPr marL="16002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4pPr>
            <a:lvl5pPr marL="20574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9pPr>
          </a:lstStyle>
          <a:p>
            <a:pPr marL="0" indent="0">
              <a:lnSpc>
                <a:spcPct val="107000"/>
              </a:lnSpc>
              <a:spcBef>
                <a:spcPct val="0"/>
              </a:spcBef>
              <a:spcAft>
                <a:spcPts val="800"/>
              </a:spcAft>
              <a:buSzPts val="800"/>
              <a:defRPr/>
            </a:pPr>
            <a:r>
              <a:rPr lang="en-US" altLang="en-US" sz="3000">
                <a:solidFill>
                  <a:srgbClr val="81BC00"/>
                </a:solidFill>
                <a:latin typeface="Arial"/>
                <a:ea typeface="+mj-ea"/>
                <a:cs typeface="+mj-cs"/>
              </a:rPr>
              <a:t>Grouping Data</a:t>
            </a:r>
          </a:p>
        </p:txBody>
      </p:sp>
      <p:sp>
        <p:nvSpPr>
          <p:cNvPr id="7" name="Rectangle 2"/>
          <p:cNvSpPr>
            <a:spLocks noChangeArrowheads="1"/>
          </p:cNvSpPr>
          <p:nvPr/>
        </p:nvSpPr>
        <p:spPr bwMode="auto">
          <a:xfrm>
            <a:off x="438148" y="1090413"/>
            <a:ext cx="72675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defRPr/>
            </a:pPr>
            <a:r>
              <a:rPr lang="en-US">
                <a:latin typeface="Courier New" panose="02070309020205020404" pitchFamily="49" charset="0"/>
              </a:rPr>
              <a:t>SELECT DEPARTMENT_ID, AVG(salary)FROM EMPLOYEES GROUP BY DEPARTMENT_ID</a:t>
            </a:r>
            <a:r>
              <a:rPr lang="en-US" altLang="en-US">
                <a:latin typeface="Courier New" panose="02070309020205020404" pitchFamily="49" charset="0"/>
              </a:rPr>
              <a:t>;</a:t>
            </a:r>
          </a:p>
        </p:txBody>
      </p:sp>
    </p:spTree>
    <p:extLst>
      <p:ext uri="{BB962C8B-B14F-4D97-AF65-F5344CB8AC3E}">
        <p14:creationId xmlns:p14="http://schemas.microsoft.com/office/powerpoint/2010/main" val="620658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2733675"/>
            <a:ext cx="3590925" cy="356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Rectangle 4"/>
          <p:cNvSpPr>
            <a:spLocks noChangeArrowheads="1"/>
          </p:cNvSpPr>
          <p:nvPr/>
        </p:nvSpPr>
        <p:spPr bwMode="auto">
          <a:xfrm>
            <a:off x="228600" y="219456"/>
            <a:ext cx="7400925" cy="58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1pPr>
            <a:lvl2pPr marL="742950" indent="-28575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2pPr>
            <a:lvl3pPr marL="11430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3pPr>
            <a:lvl4pPr marL="16002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4pPr>
            <a:lvl5pPr marL="20574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9pPr>
          </a:lstStyle>
          <a:p>
            <a:pPr marL="0" indent="0">
              <a:lnSpc>
                <a:spcPct val="107000"/>
              </a:lnSpc>
              <a:spcBef>
                <a:spcPct val="0"/>
              </a:spcBef>
              <a:spcAft>
                <a:spcPts val="800"/>
              </a:spcAft>
              <a:buSzPts val="800"/>
              <a:defRPr/>
            </a:pPr>
            <a:r>
              <a:rPr lang="en-US" altLang="en-US" sz="3000">
                <a:solidFill>
                  <a:srgbClr val="81BC00"/>
                </a:solidFill>
                <a:latin typeface="Arial"/>
                <a:ea typeface="+mj-ea"/>
                <a:cs typeface="+mj-cs"/>
              </a:rPr>
              <a:t>Restricting Groups using HAVING Clause </a:t>
            </a:r>
          </a:p>
        </p:txBody>
      </p:sp>
      <p:sp>
        <p:nvSpPr>
          <p:cNvPr id="5" name="Rectangle 2"/>
          <p:cNvSpPr>
            <a:spLocks noChangeArrowheads="1"/>
          </p:cNvSpPr>
          <p:nvPr/>
        </p:nvSpPr>
        <p:spPr bwMode="auto">
          <a:xfrm>
            <a:off x="419098" y="1223056"/>
            <a:ext cx="787717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New" panose="02070309020205020404" pitchFamily="49" charset="0"/>
              </a:rPr>
              <a:t>SELECT DEPARTMENT_ID, sum(salary)FROM EMPLOYEES</a:t>
            </a:r>
          </a:p>
          <a:p>
            <a:r>
              <a:rPr lang="en-US" altLang="en-US">
                <a:latin typeface="Courier New" panose="02070309020205020404" pitchFamily="49" charset="0"/>
              </a:rPr>
              <a:t>GROUP BY DEPARTMENT_ID </a:t>
            </a:r>
          </a:p>
          <a:p>
            <a:r>
              <a:rPr lang="en-US" altLang="en-US">
                <a:latin typeface="Courier New" panose="02070309020205020404" pitchFamily="49" charset="0"/>
              </a:rPr>
              <a:t>having sum(salary)&gt;3500;</a:t>
            </a:r>
          </a:p>
        </p:txBody>
      </p:sp>
    </p:spTree>
    <p:extLst>
      <p:ext uri="{BB962C8B-B14F-4D97-AF65-F5344CB8AC3E}">
        <p14:creationId xmlns:p14="http://schemas.microsoft.com/office/powerpoint/2010/main" val="127967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219456"/>
            <a:ext cx="8391525" cy="692150"/>
          </a:xfrm>
        </p:spPr>
        <p:txBody>
          <a:bodyPr/>
          <a:lstStyle/>
          <a:p>
            <a:r>
              <a:rPr lang="en-US" altLang="en-US" sz="3000">
                <a:solidFill>
                  <a:srgbClr val="81BC00"/>
                </a:solidFill>
                <a:latin typeface="Arial"/>
              </a:rPr>
              <a:t>Restricting data</a:t>
            </a:r>
          </a:p>
        </p:txBody>
      </p:sp>
      <p:sp>
        <p:nvSpPr>
          <p:cNvPr id="11268" name="Rectangle 3"/>
          <p:cNvSpPr>
            <a:spLocks noGrp="1" noChangeArrowheads="1"/>
          </p:cNvSpPr>
          <p:nvPr>
            <p:ph idx="1"/>
          </p:nvPr>
        </p:nvSpPr>
        <p:spPr>
          <a:xfrm>
            <a:off x="376238" y="1665289"/>
            <a:ext cx="4005262" cy="1262056"/>
          </a:xfrm>
        </p:spPr>
        <p:txBody>
          <a:bodyPr/>
          <a:lstStyle/>
          <a:p>
            <a:pPr marL="171450" indent="-171450">
              <a:buFont typeface="Wingdings" panose="05000000000000000000" pitchFamily="2" charset="2"/>
              <a:buChar char="Ø"/>
            </a:pPr>
            <a:r>
              <a:rPr lang="en-US" altLang="en-US"/>
              <a:t>Values in columns</a:t>
            </a:r>
          </a:p>
          <a:p>
            <a:pPr marL="171450" indent="-171450">
              <a:buFont typeface="Wingdings" panose="05000000000000000000" pitchFamily="2" charset="2"/>
              <a:buChar char="Ø"/>
            </a:pPr>
            <a:r>
              <a:rPr lang="en-US" altLang="en-US"/>
              <a:t>Literal values</a:t>
            </a:r>
          </a:p>
          <a:p>
            <a:pPr marL="171450" indent="-171450">
              <a:buFont typeface="Wingdings" panose="05000000000000000000" pitchFamily="2" charset="2"/>
              <a:buChar char="Ø"/>
            </a:pPr>
            <a:r>
              <a:rPr lang="en-US" altLang="en-US"/>
              <a:t>Arithmetic expressions, or</a:t>
            </a:r>
          </a:p>
          <a:p>
            <a:pPr marL="171450" indent="-171450">
              <a:buFont typeface="Wingdings" panose="05000000000000000000" pitchFamily="2" charset="2"/>
              <a:buChar char="Ø"/>
            </a:pPr>
            <a:r>
              <a:rPr lang="en-US" altLang="en-US"/>
              <a:t>Functions</a:t>
            </a:r>
          </a:p>
          <a:p>
            <a:pPr>
              <a:buFontTx/>
              <a:buNone/>
            </a:pPr>
            <a:endParaRPr lang="en-US" altLang="en-US"/>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3249610"/>
            <a:ext cx="393382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376237" y="3571875"/>
            <a:ext cx="4014788" cy="248761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171450" indent="-171450">
              <a:buFont typeface="Wingdings" panose="05000000000000000000" pitchFamily="2" charset="2"/>
              <a:buChar char="Ø"/>
              <a:defRPr/>
            </a:pPr>
            <a:r>
              <a:rPr lang="en-US" altLang="en-US"/>
              <a:t>Enclosed in single quotation marks</a:t>
            </a:r>
          </a:p>
          <a:p>
            <a:pPr marL="171450" indent="-171450">
              <a:buFont typeface="Wingdings" panose="05000000000000000000" pitchFamily="2" charset="2"/>
              <a:buChar char="Ø"/>
              <a:defRPr/>
            </a:pPr>
            <a:r>
              <a:rPr lang="en-US" altLang="en-US"/>
              <a:t>Character values</a:t>
            </a:r>
            <a:r>
              <a:rPr lang="en-US" altLang="en-US">
                <a:sym typeface="Wingdings" panose="05000000000000000000" pitchFamily="2" charset="2"/>
              </a:rPr>
              <a:t> are case sensitive</a:t>
            </a:r>
          </a:p>
          <a:p>
            <a:pPr marL="171450" indent="-171450">
              <a:buFont typeface="Wingdings" panose="05000000000000000000" pitchFamily="2" charset="2"/>
              <a:buChar char="Ø"/>
              <a:defRPr/>
            </a:pPr>
            <a:r>
              <a:rPr lang="en-US" altLang="en-US">
                <a:sym typeface="Wingdings" panose="05000000000000000000" pitchFamily="2" charset="2"/>
              </a:rPr>
              <a:t>Date values are format sensitive</a:t>
            </a:r>
          </a:p>
          <a:p>
            <a:pPr marL="171450" indent="-171450">
              <a:buFont typeface="Wingdings" panose="05000000000000000000" pitchFamily="2" charset="2"/>
              <a:buChar char="Ø"/>
              <a:defRPr/>
            </a:pPr>
            <a:r>
              <a:rPr lang="en-US" altLang="en-US">
                <a:sym typeface="Wingdings" panose="05000000000000000000" pitchFamily="2" charset="2"/>
              </a:rPr>
              <a:t>Default  data format is – DD-MON-RR</a:t>
            </a:r>
          </a:p>
        </p:txBody>
      </p:sp>
      <p:sp>
        <p:nvSpPr>
          <p:cNvPr id="7" name="Rectangle 4"/>
          <p:cNvSpPr>
            <a:spLocks noChangeArrowheads="1"/>
          </p:cNvSpPr>
          <p:nvPr/>
        </p:nvSpPr>
        <p:spPr bwMode="auto">
          <a:xfrm>
            <a:off x="266699" y="3066730"/>
            <a:ext cx="4114800" cy="365760"/>
          </a:xfrm>
          <a:prstGeom prst="rect">
            <a:avLst/>
          </a:prstGeom>
          <a:solidFill>
            <a:schemeClr val="accent3"/>
          </a:solidFill>
          <a:ln w="12700" algn="ctr">
            <a:noFill/>
            <a:miter lim="800000"/>
            <a:headEnd/>
            <a:tailEnd/>
          </a:ln>
        </p:spPr>
        <p:txBody>
          <a:bodyPr lIns="88900" tIns="88900" rIns="88900" bIns="88900" anchor="ctr">
            <a:spAutoFit/>
          </a:bodyPr>
          <a:lstStyle/>
          <a:p>
            <a:pPr defTabSz="1019175"/>
            <a:r>
              <a:rPr lang="en-US" sz="1200">
                <a:solidFill>
                  <a:schemeClr val="bg1"/>
                </a:solidFill>
              </a:rPr>
              <a:t>Character Strings and Dates</a:t>
            </a:r>
          </a:p>
        </p:txBody>
      </p:sp>
      <p:sp>
        <p:nvSpPr>
          <p:cNvPr id="8" name="Rectangle 4"/>
          <p:cNvSpPr>
            <a:spLocks noChangeArrowheads="1"/>
          </p:cNvSpPr>
          <p:nvPr/>
        </p:nvSpPr>
        <p:spPr bwMode="auto">
          <a:xfrm>
            <a:off x="276225" y="1137605"/>
            <a:ext cx="4114800" cy="365760"/>
          </a:xfrm>
          <a:prstGeom prst="rect">
            <a:avLst/>
          </a:prstGeom>
          <a:solidFill>
            <a:schemeClr val="accent3"/>
          </a:solidFill>
          <a:ln w="12700" algn="ctr">
            <a:noFill/>
            <a:miter lim="800000"/>
            <a:headEnd/>
            <a:tailEnd/>
          </a:ln>
        </p:spPr>
        <p:txBody>
          <a:bodyPr lIns="88900" tIns="88900" rIns="88900" bIns="88900" anchor="ctr">
            <a:spAutoFit/>
          </a:bodyPr>
          <a:lstStyle/>
          <a:p>
            <a:pPr defTabSz="1019175"/>
            <a:r>
              <a:rPr lang="en-US" sz="1200">
                <a:solidFill>
                  <a:schemeClr val="bg1"/>
                </a:solidFill>
              </a:rPr>
              <a:t>Where clause can compare</a:t>
            </a:r>
          </a:p>
        </p:txBody>
      </p:sp>
      <p:sp>
        <p:nvSpPr>
          <p:cNvPr id="2" name="Rectangle 1"/>
          <p:cNvSpPr/>
          <p:nvPr/>
        </p:nvSpPr>
        <p:spPr>
          <a:xfrm>
            <a:off x="4381499" y="1859061"/>
            <a:ext cx="4572000" cy="923330"/>
          </a:xfrm>
          <a:prstGeom prst="rect">
            <a:avLst/>
          </a:prstGeom>
        </p:spPr>
        <p:txBody>
          <a:bodyPr>
            <a:spAutoFit/>
          </a:bodyPr>
          <a:lstStyle/>
          <a:p>
            <a:pPr marL="471487" lvl="1" indent="0">
              <a:buFont typeface="Wingdings" panose="05000000000000000000" pitchFamily="2" charset="2"/>
              <a:buNone/>
              <a:defRPr/>
            </a:pPr>
            <a:r>
              <a:rPr lang="en-US" altLang="en-US">
                <a:latin typeface="Courier"/>
                <a:sym typeface="Wingdings" panose="05000000000000000000" pitchFamily="2" charset="2"/>
              </a:rPr>
              <a:t>SELECT TO_CHAR(HIRE_DATE,'YYYY.MM.DD') FROM EMPLOYEES;</a:t>
            </a:r>
          </a:p>
        </p:txBody>
      </p:sp>
    </p:spTree>
    <p:extLst>
      <p:ext uri="{BB962C8B-B14F-4D97-AF65-F5344CB8AC3E}">
        <p14:creationId xmlns:p14="http://schemas.microsoft.com/office/powerpoint/2010/main" val="777972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Placeholder 5"/>
          <p:cNvSpPr>
            <a:spLocks noGrp="1"/>
          </p:cNvSpPr>
          <p:nvPr>
            <p:ph type="body" sz="half" idx="1"/>
          </p:nvPr>
        </p:nvSpPr>
        <p:spPr>
          <a:xfrm>
            <a:off x="365128" y="1009090"/>
            <a:ext cx="8123237" cy="524828"/>
          </a:xfrm>
        </p:spPr>
        <p:txBody>
          <a:bodyPr/>
          <a:lstStyle/>
          <a:p>
            <a:pPr marL="0" indent="0">
              <a:buFont typeface="Wingdings" panose="05000000000000000000" pitchFamily="2" charset="2"/>
              <a:buNone/>
            </a:pPr>
            <a:r>
              <a:rPr lang="en-US" altLang="en-US" sz="2000"/>
              <a:t>The NVL function forces group functions to include null values</a:t>
            </a:r>
          </a:p>
        </p:txBody>
      </p:sp>
      <p:pic>
        <p:nvPicPr>
          <p:cNvPr id="7987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399" y="2943224"/>
            <a:ext cx="4314825" cy="3497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Rectangle 2"/>
          <p:cNvSpPr>
            <a:spLocks noChangeArrowheads="1"/>
          </p:cNvSpPr>
          <p:nvPr/>
        </p:nvSpPr>
        <p:spPr bwMode="auto">
          <a:xfrm>
            <a:off x="228600" y="219456"/>
            <a:ext cx="8245475" cy="55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nSpc>
                <a:spcPct val="107000"/>
              </a:lnSpc>
              <a:spcBef>
                <a:spcPct val="0"/>
              </a:spcBef>
              <a:spcAft>
                <a:spcPts val="800"/>
              </a:spcAft>
              <a:buSzPts val="800"/>
              <a:tabLst>
                <a:tab pos="628650" algn="l"/>
                <a:tab pos="685800" algn="l"/>
                <a:tab pos="914400" algn="l"/>
              </a:tabLst>
              <a:defRPr/>
            </a:pPr>
            <a:r>
              <a:rPr lang="en-US" altLang="en-US" sz="3000">
                <a:solidFill>
                  <a:srgbClr val="81BC00"/>
                </a:solidFill>
                <a:latin typeface="Arial"/>
                <a:ea typeface="+mj-ea"/>
                <a:cs typeface="+mj-cs"/>
              </a:rPr>
              <a:t>Using the NVL Function with Group Functions</a:t>
            </a:r>
          </a:p>
        </p:txBody>
      </p:sp>
      <p:sp>
        <p:nvSpPr>
          <p:cNvPr id="5" name="Rectangle 2"/>
          <p:cNvSpPr>
            <a:spLocks noChangeArrowheads="1"/>
          </p:cNvSpPr>
          <p:nvPr/>
        </p:nvSpPr>
        <p:spPr bwMode="auto">
          <a:xfrm>
            <a:off x="611188" y="1799272"/>
            <a:ext cx="787717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New" panose="02070309020205020404" pitchFamily="49" charset="0"/>
              </a:rPr>
              <a:t>SELECT NVL(DEPARTMENT_ID,0),sum(salary) FROM employees</a:t>
            </a:r>
          </a:p>
          <a:p>
            <a:r>
              <a:rPr lang="en-US" altLang="en-US">
                <a:latin typeface="Courier New" panose="02070309020205020404" pitchFamily="49" charset="0"/>
              </a:rPr>
              <a:t>GROUP BY DEPARTMENT_ID </a:t>
            </a:r>
          </a:p>
          <a:p>
            <a:r>
              <a:rPr lang="en-US" altLang="en-US">
                <a:latin typeface="Courier New" panose="02070309020205020404" pitchFamily="49" charset="0"/>
              </a:rPr>
              <a:t>having sum(salary)&gt;3500;</a:t>
            </a:r>
          </a:p>
        </p:txBody>
      </p:sp>
    </p:spTree>
    <p:extLst>
      <p:ext uri="{BB962C8B-B14F-4D97-AF65-F5344CB8AC3E}">
        <p14:creationId xmlns:p14="http://schemas.microsoft.com/office/powerpoint/2010/main" val="678286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810625" cy="542925"/>
          </a:xfrm>
        </p:spPr>
        <p:txBody>
          <a:bodyPr/>
          <a:lstStyle/>
          <a:p>
            <a:pPr>
              <a:defRPr/>
            </a:pPr>
            <a:r>
              <a:rPr lang="en-US" sz="3000">
                <a:solidFill>
                  <a:srgbClr val="81BC00"/>
                </a:solidFill>
                <a:latin typeface="Arial"/>
              </a:rPr>
              <a:t>Practice Exercise</a:t>
            </a:r>
          </a:p>
        </p:txBody>
      </p:sp>
      <p:sp>
        <p:nvSpPr>
          <p:cNvPr id="80899" name="Text Placeholder 2"/>
          <p:cNvSpPr>
            <a:spLocks noGrp="1"/>
          </p:cNvSpPr>
          <p:nvPr>
            <p:ph type="body" sz="half" idx="1"/>
          </p:nvPr>
        </p:nvSpPr>
        <p:spPr>
          <a:xfrm>
            <a:off x="95250" y="969962"/>
            <a:ext cx="8367713" cy="4724400"/>
          </a:xfrm>
        </p:spPr>
        <p:txBody>
          <a:bodyPr/>
          <a:lstStyle/>
          <a:p>
            <a:pPr marL="400050" indent="-400050">
              <a:buFont typeface="+mj-lt"/>
              <a:buAutoNum type="romanUcPeriod"/>
            </a:pPr>
            <a:r>
              <a:rPr lang="en-US" altLang="en-US"/>
              <a:t>Display highest, lowest, sum and average salary for all employees</a:t>
            </a:r>
          </a:p>
          <a:p>
            <a:pPr marL="400050" indent="-400050">
              <a:buFont typeface="+mj-lt"/>
              <a:buAutoNum type="romanUcPeriod"/>
            </a:pPr>
            <a:r>
              <a:rPr lang="en-US" altLang="en-US"/>
              <a:t>Display minimum, maximum, sum and average salary for each job type</a:t>
            </a:r>
          </a:p>
          <a:p>
            <a:pPr marL="400050" indent="-400050">
              <a:buFont typeface="+mj-lt"/>
              <a:buAutoNum type="romanUcPeriod"/>
            </a:pPr>
            <a:r>
              <a:rPr lang="en-US" altLang="en-US"/>
              <a:t>Write a query to display the number of people with the same job</a:t>
            </a:r>
          </a:p>
          <a:p>
            <a:pPr marL="400050" indent="-400050">
              <a:buFont typeface="+mj-lt"/>
              <a:buAutoNum type="romanUcPeriod"/>
            </a:pPr>
            <a:r>
              <a:rPr lang="en-US" altLang="en-US"/>
              <a:t>Determine the number of managers without listing them. Label the column “Number of Managers”</a:t>
            </a:r>
          </a:p>
          <a:p>
            <a:pPr marL="400050" indent="-400050">
              <a:buFont typeface="+mj-lt"/>
              <a:buAutoNum type="romanUcPeriod"/>
            </a:pPr>
            <a:r>
              <a:rPr lang="en-US" altLang="en-US"/>
              <a:t>Write a query to display difference between highest and lowest salaries</a:t>
            </a:r>
          </a:p>
          <a:p>
            <a:pPr marL="400050" indent="-400050">
              <a:buFont typeface="+mj-lt"/>
              <a:buAutoNum type="romanUcPeriod"/>
            </a:pPr>
            <a:r>
              <a:rPr lang="en-US" altLang="en-US"/>
              <a:t>Display Manager Number and the salary of the lowest paid employee for that manager. Exclude anyone whose manager is not known. Exclude any groups, where the minimum salary is less than $6,000. Sort the output in descending order of salary</a:t>
            </a:r>
          </a:p>
          <a:p>
            <a:pPr marL="400050" indent="-400050">
              <a:buFont typeface="+mj-lt"/>
              <a:buAutoNum type="romanUcPeriod"/>
            </a:pPr>
            <a:r>
              <a:rPr lang="en-US" altLang="en-US"/>
              <a:t>Query to display each department’s name, location, number of employees and average salary for all employees in that department. Round the salary to two decimal places</a:t>
            </a:r>
          </a:p>
          <a:p>
            <a:pPr marL="400050" indent="-400050">
              <a:buFont typeface="+mj-lt"/>
              <a:buAutoNum type="romanUcPeriod"/>
            </a:pPr>
            <a:r>
              <a:rPr lang="en-US" altLang="en-US"/>
              <a:t>Create a query that will display the total number of employees and of that total, the number of employees hired in 1995, 1996, 1997, 1998</a:t>
            </a:r>
          </a:p>
          <a:p>
            <a:pPr marL="400050" indent="-400050">
              <a:buFont typeface="+mj-lt"/>
              <a:buAutoNum type="romanUcPeriod"/>
            </a:pPr>
            <a:endParaRPr lang="en-US" altLang="en-US" sz="1400"/>
          </a:p>
          <a:p>
            <a:pPr marL="400050" indent="-400050">
              <a:buFont typeface="+mj-lt"/>
              <a:buAutoNum type="romanUcPeriod"/>
            </a:pPr>
            <a:endParaRPr lang="en-US" altLang="en-US" sz="1400"/>
          </a:p>
          <a:p>
            <a:pPr marL="400050" indent="-400050">
              <a:buFont typeface="+mj-lt"/>
              <a:buAutoNum type="romanUcPeriod"/>
            </a:pPr>
            <a:r>
              <a:rPr lang="en-US"/>
              <a:t>Display Job, Total salary for that job and total salary for that job against department 20, 50, 90</a:t>
            </a:r>
          </a:p>
          <a:p>
            <a:pPr marL="0" indent="0">
              <a:buNone/>
            </a:pPr>
            <a:endParaRPr lang="en-US" altLang="en-US" sz="1400"/>
          </a:p>
          <a:p>
            <a:endParaRPr lang="en-US" altLang="en-US"/>
          </a:p>
          <a:p>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550" y="4256087"/>
            <a:ext cx="86963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791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sz="4000"/>
              <a:t>Analytical Functions</a:t>
            </a:r>
            <a:endParaRPr lang="en-US" noProof="0"/>
          </a:p>
        </p:txBody>
      </p:sp>
    </p:spTree>
    <p:extLst>
      <p:ext uri="{BB962C8B-B14F-4D97-AF65-F5344CB8AC3E}">
        <p14:creationId xmlns:p14="http://schemas.microsoft.com/office/powerpoint/2010/main" val="90297369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9144000" cy="625475"/>
          </a:xfrm>
        </p:spPr>
        <p:txBody>
          <a:bodyPr/>
          <a:lstStyle/>
          <a:p>
            <a:pPr>
              <a:defRPr/>
            </a:pPr>
            <a:r>
              <a:rPr lang="en-US" sz="3000">
                <a:solidFill>
                  <a:srgbClr val="81BC00"/>
                </a:solidFill>
                <a:latin typeface="Arial"/>
              </a:rPr>
              <a:t>Analytical Functions</a:t>
            </a:r>
            <a:br>
              <a:rPr lang="en-US" sz="3000">
                <a:solidFill>
                  <a:srgbClr val="81BC00"/>
                </a:solidFill>
                <a:latin typeface="Arial"/>
              </a:rPr>
            </a:br>
            <a:endParaRPr lang="en-US" sz="3000">
              <a:solidFill>
                <a:srgbClr val="81BC00"/>
              </a:solidFill>
              <a:latin typeface="Arial"/>
            </a:endParaRPr>
          </a:p>
        </p:txBody>
      </p:sp>
      <p:sp>
        <p:nvSpPr>
          <p:cNvPr id="89091" name="Content Placeholder 6"/>
          <p:cNvSpPr>
            <a:spLocks noGrp="1"/>
          </p:cNvSpPr>
          <p:nvPr>
            <p:ph sz="half" idx="1"/>
          </p:nvPr>
        </p:nvSpPr>
        <p:spPr>
          <a:xfrm>
            <a:off x="266700" y="3619501"/>
            <a:ext cx="8153400" cy="1962150"/>
          </a:xfrm>
        </p:spPr>
        <p:txBody>
          <a:bodyPr/>
          <a:lstStyle/>
          <a:p>
            <a:pPr marL="171450" indent="-171450">
              <a:buFont typeface="Wingdings" panose="05000000000000000000" pitchFamily="2" charset="2"/>
              <a:buChar char="Ø"/>
            </a:pPr>
            <a:r>
              <a:rPr lang="en-US" altLang="en-US"/>
              <a:t>ROW_NUMBER – Assigns a unique number to each row to which it is applied</a:t>
            </a:r>
          </a:p>
          <a:p>
            <a:pPr marL="171450" indent="-171450">
              <a:buFont typeface="Wingdings" panose="05000000000000000000" pitchFamily="2" charset="2"/>
              <a:buChar char="Ø"/>
            </a:pPr>
            <a:r>
              <a:rPr lang="en-US" altLang="en-US"/>
              <a:t>RANK – Calculates the rank of a hypothetical row identified by the arguments of the function w.r.t to a given sort specification</a:t>
            </a:r>
          </a:p>
          <a:p>
            <a:pPr marL="171450" indent="-171450">
              <a:buFont typeface="Wingdings" panose="05000000000000000000" pitchFamily="2" charset="2"/>
              <a:buChar char="Ø"/>
            </a:pPr>
            <a:r>
              <a:rPr lang="en-US" altLang="en-US"/>
              <a:t>DENSE_RANK – Similar to rank, but does not skip ranks in case of tie</a:t>
            </a:r>
          </a:p>
          <a:p>
            <a:pPr marL="171450" indent="-171450">
              <a:buFont typeface="Wingdings" panose="05000000000000000000" pitchFamily="2" charset="2"/>
              <a:buChar char="Ø"/>
            </a:pPr>
            <a:r>
              <a:rPr lang="en-US" altLang="en-US"/>
              <a:t>FIRST and LAST – Used to return first or last value from an ordered sequence</a:t>
            </a:r>
          </a:p>
          <a:p>
            <a:pPr marL="171450" indent="-171450">
              <a:buFont typeface="Wingdings" panose="05000000000000000000" pitchFamily="2" charset="2"/>
              <a:buChar char="Ø"/>
            </a:pPr>
            <a:r>
              <a:rPr lang="en-US" altLang="en-US"/>
              <a:t>LAG and LEAD – Read from Previous or next row</a:t>
            </a:r>
          </a:p>
          <a:p>
            <a:pPr marL="171450" indent="-171450">
              <a:buFont typeface="Wingdings" panose="05000000000000000000" pitchFamily="2" charset="2"/>
              <a:buChar char="Ø"/>
            </a:pPr>
            <a:r>
              <a:rPr lang="en-US" altLang="en-US"/>
              <a:t>LISTAGG – Used for string aggregation</a:t>
            </a:r>
          </a:p>
        </p:txBody>
      </p:sp>
      <p:sp>
        <p:nvSpPr>
          <p:cNvPr id="4" name="Rectangle 9"/>
          <p:cNvSpPr>
            <a:spLocks noChangeArrowheads="1"/>
          </p:cNvSpPr>
          <p:nvPr/>
        </p:nvSpPr>
        <p:spPr bwMode="auto">
          <a:xfrm>
            <a:off x="146844" y="1187618"/>
            <a:ext cx="83931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2000">
                <a:latin typeface="+mn-lt"/>
                <a:cs typeface="+mn-cs"/>
              </a:rPr>
              <a:t>Difference between Aggregate and Analytical Function is although analytical function give aggregated result, they do not group by the result set. Analytical functions are computed after all JOINS, WHERE clause, GROUP BY and HAVING clause. They can appear only in the select list and in the main ORDER BY clause of the query.</a:t>
            </a:r>
            <a:endParaRPr lang="en-US" altLang="en-US" sz="1600"/>
          </a:p>
        </p:txBody>
      </p:sp>
    </p:spTree>
    <p:extLst>
      <p:ext uri="{BB962C8B-B14F-4D97-AF65-F5344CB8AC3E}">
        <p14:creationId xmlns:p14="http://schemas.microsoft.com/office/powerpoint/2010/main" val="1510776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ROW_NUMBER</a:t>
            </a:r>
          </a:p>
        </p:txBody>
      </p:sp>
      <p:sp>
        <p:nvSpPr>
          <p:cNvPr id="4" name="Content Placeholder 3"/>
          <p:cNvSpPr>
            <a:spLocks noGrp="1"/>
          </p:cNvSpPr>
          <p:nvPr>
            <p:ph sz="half" idx="1"/>
          </p:nvPr>
        </p:nvSpPr>
        <p:spPr>
          <a:xfrm>
            <a:off x="234950" y="914400"/>
            <a:ext cx="8442325" cy="1495425"/>
          </a:xfrm>
        </p:spPr>
        <p:txBody>
          <a:bodyPr/>
          <a:lstStyle/>
          <a:p>
            <a:pPr>
              <a:defRPr/>
            </a:pPr>
            <a:r>
              <a:rPr lang="en-US" altLang="en-US" sz="2000"/>
              <a:t>ROW_NUMBER assigns a unique number to each row to which it is applied (either each row in the partition or each row returned by the query), in the ordered sequence of rows specified in the order by clause, beginning with 1</a:t>
            </a:r>
          </a:p>
          <a:p>
            <a:pPr>
              <a:defRPr/>
            </a:pPr>
            <a:endParaRPr lang="en-US" altLang="en-US" sz="1800"/>
          </a:p>
          <a:p>
            <a:pPr>
              <a:defRPr/>
            </a:pPr>
            <a:endParaRPr lang="en-US" altLang="en-US" sz="1800"/>
          </a:p>
        </p:txBody>
      </p:sp>
      <p:sp>
        <p:nvSpPr>
          <p:cNvPr id="6" name="Rectangle 2"/>
          <p:cNvSpPr>
            <a:spLocks noChangeArrowheads="1"/>
          </p:cNvSpPr>
          <p:nvPr/>
        </p:nvSpPr>
        <p:spPr bwMode="auto">
          <a:xfrm>
            <a:off x="230981" y="2513388"/>
            <a:ext cx="868203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defRPr/>
            </a:pPr>
            <a:r>
              <a:rPr lang="en-US">
                <a:latin typeface="Courier"/>
                <a:cs typeface="+mn-cs"/>
              </a:rPr>
              <a:t>SELECT </a:t>
            </a:r>
            <a:r>
              <a:rPr lang="en-US" err="1">
                <a:latin typeface="Courier"/>
                <a:cs typeface="+mn-cs"/>
              </a:rPr>
              <a:t>department_id</a:t>
            </a:r>
            <a:r>
              <a:rPr lang="en-US">
                <a:latin typeface="Courier"/>
                <a:cs typeface="+mn-cs"/>
              </a:rPr>
              <a:t>, </a:t>
            </a:r>
            <a:r>
              <a:rPr lang="en-US" err="1">
                <a:latin typeface="Courier"/>
                <a:cs typeface="+mn-cs"/>
              </a:rPr>
              <a:t>first_name</a:t>
            </a:r>
            <a:r>
              <a:rPr lang="en-US">
                <a:latin typeface="Courier"/>
                <a:cs typeface="+mn-cs"/>
              </a:rPr>
              <a:t>, </a:t>
            </a:r>
            <a:r>
              <a:rPr lang="en-US" err="1">
                <a:latin typeface="Courier"/>
                <a:cs typeface="+mn-cs"/>
              </a:rPr>
              <a:t>last_name</a:t>
            </a:r>
            <a:r>
              <a:rPr lang="en-US">
                <a:latin typeface="Courier"/>
                <a:cs typeface="+mn-cs"/>
              </a:rPr>
              <a:t>, salary</a:t>
            </a:r>
          </a:p>
          <a:p>
            <a:pPr>
              <a:defRPr/>
            </a:pPr>
            <a:r>
              <a:rPr lang="en-US">
                <a:latin typeface="Courier"/>
                <a:cs typeface="+mn-cs"/>
              </a:rPr>
              <a:t>FROM</a:t>
            </a:r>
          </a:p>
          <a:p>
            <a:pPr>
              <a:defRPr/>
            </a:pPr>
            <a:r>
              <a:rPr lang="en-US">
                <a:latin typeface="Courier"/>
                <a:cs typeface="+mn-cs"/>
              </a:rPr>
              <a:t>(</a:t>
            </a:r>
          </a:p>
          <a:p>
            <a:pPr>
              <a:defRPr/>
            </a:pPr>
            <a:r>
              <a:rPr lang="en-US">
                <a:latin typeface="Courier"/>
                <a:cs typeface="+mn-cs"/>
              </a:rPr>
              <a:t>  SELECT</a:t>
            </a:r>
          </a:p>
          <a:p>
            <a:pPr>
              <a:defRPr/>
            </a:pPr>
            <a:r>
              <a:rPr lang="en-US">
                <a:latin typeface="Courier"/>
                <a:cs typeface="+mn-cs"/>
              </a:rPr>
              <a:t>    </a:t>
            </a:r>
            <a:r>
              <a:rPr lang="en-US" err="1">
                <a:latin typeface="Courier"/>
                <a:cs typeface="+mn-cs"/>
              </a:rPr>
              <a:t>department_id</a:t>
            </a:r>
            <a:r>
              <a:rPr lang="en-US">
                <a:latin typeface="Courier"/>
                <a:cs typeface="+mn-cs"/>
              </a:rPr>
              <a:t>, </a:t>
            </a:r>
            <a:r>
              <a:rPr lang="en-US" err="1">
                <a:latin typeface="Courier"/>
                <a:cs typeface="+mn-cs"/>
              </a:rPr>
              <a:t>first_name</a:t>
            </a:r>
            <a:r>
              <a:rPr lang="en-US">
                <a:latin typeface="Courier"/>
                <a:cs typeface="+mn-cs"/>
              </a:rPr>
              <a:t>, </a:t>
            </a:r>
            <a:r>
              <a:rPr lang="en-US" err="1">
                <a:latin typeface="Courier"/>
                <a:cs typeface="+mn-cs"/>
              </a:rPr>
              <a:t>last_name</a:t>
            </a:r>
            <a:r>
              <a:rPr lang="en-US">
                <a:latin typeface="Courier"/>
                <a:cs typeface="+mn-cs"/>
              </a:rPr>
              <a:t>, salary,</a:t>
            </a:r>
          </a:p>
          <a:p>
            <a:pPr>
              <a:defRPr/>
            </a:pPr>
            <a:r>
              <a:rPr lang="en-US">
                <a:latin typeface="Courier"/>
                <a:cs typeface="+mn-cs"/>
              </a:rPr>
              <a:t>    ROW_NUMBER() OVER (PARTITION BY </a:t>
            </a:r>
            <a:r>
              <a:rPr lang="en-US" err="1">
                <a:latin typeface="Courier"/>
                <a:cs typeface="+mn-cs"/>
              </a:rPr>
              <a:t>department_id</a:t>
            </a:r>
            <a:r>
              <a:rPr lang="en-US">
                <a:latin typeface="Courier"/>
                <a:cs typeface="+mn-cs"/>
              </a:rPr>
              <a:t> ORDER BY salary </a:t>
            </a:r>
            <a:r>
              <a:rPr lang="en-US" err="1">
                <a:latin typeface="Courier"/>
                <a:cs typeface="+mn-cs"/>
              </a:rPr>
              <a:t>desc</a:t>
            </a:r>
            <a:r>
              <a:rPr lang="en-US">
                <a:latin typeface="Courier"/>
                <a:cs typeface="+mn-cs"/>
              </a:rPr>
              <a:t>) </a:t>
            </a:r>
            <a:r>
              <a:rPr lang="en-US" err="1">
                <a:latin typeface="Courier"/>
                <a:cs typeface="+mn-cs"/>
              </a:rPr>
              <a:t>rn</a:t>
            </a:r>
            <a:endParaRPr lang="en-US">
              <a:latin typeface="Courier"/>
              <a:cs typeface="+mn-cs"/>
            </a:endParaRPr>
          </a:p>
          <a:p>
            <a:pPr>
              <a:defRPr/>
            </a:pPr>
            <a:r>
              <a:rPr lang="en-US">
                <a:latin typeface="Courier"/>
                <a:cs typeface="+mn-cs"/>
              </a:rPr>
              <a:t>  FROM employees</a:t>
            </a:r>
          </a:p>
          <a:p>
            <a:pPr>
              <a:defRPr/>
            </a:pPr>
            <a:r>
              <a:rPr lang="en-US">
                <a:latin typeface="Courier"/>
                <a:cs typeface="+mn-cs"/>
              </a:rPr>
              <a:t>)</a:t>
            </a:r>
          </a:p>
          <a:p>
            <a:pPr>
              <a:defRPr/>
            </a:pPr>
            <a:r>
              <a:rPr lang="en-US">
                <a:latin typeface="Courier"/>
                <a:cs typeface="+mn-cs"/>
              </a:rPr>
              <a:t>WHERE </a:t>
            </a:r>
            <a:r>
              <a:rPr lang="en-US" err="1">
                <a:latin typeface="Courier"/>
                <a:cs typeface="+mn-cs"/>
              </a:rPr>
              <a:t>rn</a:t>
            </a:r>
            <a:r>
              <a:rPr lang="en-US">
                <a:latin typeface="Courier"/>
                <a:cs typeface="+mn-cs"/>
              </a:rPr>
              <a:t> &lt;= 3</a:t>
            </a:r>
            <a:r>
              <a:rPr lang="en-US" altLang="en-US">
                <a:latin typeface="Courier"/>
                <a:cs typeface="+mn-cs"/>
              </a:rPr>
              <a:t>;</a:t>
            </a:r>
          </a:p>
        </p:txBody>
      </p:sp>
    </p:spTree>
    <p:extLst>
      <p:ext uri="{BB962C8B-B14F-4D97-AF65-F5344CB8AC3E}">
        <p14:creationId xmlns:p14="http://schemas.microsoft.com/office/powerpoint/2010/main" val="5334934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ROW_NUMBER vs RANK vs DENSE_RANK</a:t>
            </a:r>
          </a:p>
        </p:txBody>
      </p:sp>
      <p:sp>
        <p:nvSpPr>
          <p:cNvPr id="91139" name="Content Placeholder 2"/>
          <p:cNvSpPr>
            <a:spLocks noGrp="1"/>
          </p:cNvSpPr>
          <p:nvPr>
            <p:ph sz="half" idx="1"/>
          </p:nvPr>
        </p:nvSpPr>
        <p:spPr>
          <a:xfrm>
            <a:off x="504824" y="1038226"/>
            <a:ext cx="7629525" cy="3362325"/>
          </a:xfrm>
        </p:spPr>
        <p:txBody>
          <a:bodyPr/>
          <a:lstStyle/>
          <a:p>
            <a:pPr indent="0">
              <a:buFont typeface="Wingdings" panose="05000000000000000000" pitchFamily="2" charset="2"/>
              <a:buNone/>
              <a:defRPr/>
            </a:pPr>
            <a:r>
              <a:rPr lang="en-US" altLang="en-US" sz="1800">
                <a:latin typeface="Courier"/>
              </a:rPr>
              <a:t>SELECT</a:t>
            </a:r>
          </a:p>
          <a:p>
            <a:pPr indent="0">
              <a:buFont typeface="Wingdings" panose="05000000000000000000" pitchFamily="2" charset="2"/>
              <a:buNone/>
              <a:defRPr/>
            </a:pPr>
            <a:r>
              <a:rPr lang="en-US" altLang="en-US" sz="1800">
                <a:latin typeface="Courier"/>
              </a:rPr>
              <a:t> </a:t>
            </a:r>
            <a:r>
              <a:rPr lang="en-US" altLang="en-US" sz="1800" err="1">
                <a:latin typeface="Courier"/>
              </a:rPr>
              <a:t>department_id</a:t>
            </a:r>
            <a:r>
              <a:rPr lang="en-US" altLang="en-US" sz="1800">
                <a:latin typeface="Courier"/>
              </a:rPr>
              <a:t>, </a:t>
            </a:r>
            <a:r>
              <a:rPr lang="en-US" altLang="en-US" sz="1800" err="1">
                <a:latin typeface="Courier"/>
              </a:rPr>
              <a:t>first_name</a:t>
            </a:r>
            <a:r>
              <a:rPr lang="en-US" altLang="en-US" sz="1800">
                <a:latin typeface="Courier"/>
              </a:rPr>
              <a:t>, </a:t>
            </a:r>
            <a:r>
              <a:rPr lang="en-US" altLang="en-US" sz="1800" err="1">
                <a:latin typeface="Courier"/>
              </a:rPr>
              <a:t>last_name</a:t>
            </a:r>
            <a:r>
              <a:rPr lang="en-US" altLang="en-US" sz="1800">
                <a:latin typeface="Courier"/>
              </a:rPr>
              <a:t>, salary,</a:t>
            </a:r>
          </a:p>
          <a:p>
            <a:pPr indent="0">
              <a:buFont typeface="Wingdings" panose="05000000000000000000" pitchFamily="2" charset="2"/>
              <a:buNone/>
              <a:defRPr/>
            </a:pPr>
            <a:r>
              <a:rPr lang="en-US" altLang="en-US" sz="1800">
                <a:latin typeface="Courier"/>
              </a:rPr>
              <a:t>    ROW_NUMBER() OVER (PARTITION BY DEPARTMENT_ID ORDER BY salary </a:t>
            </a:r>
            <a:r>
              <a:rPr lang="en-US" altLang="en-US" sz="1800" err="1">
                <a:latin typeface="Courier"/>
              </a:rPr>
              <a:t>desc</a:t>
            </a:r>
            <a:r>
              <a:rPr lang="en-US" altLang="en-US" sz="1800">
                <a:latin typeface="Courier"/>
              </a:rPr>
              <a:t>) </a:t>
            </a:r>
            <a:r>
              <a:rPr lang="en-US" altLang="en-US" sz="1800" err="1">
                <a:latin typeface="Courier"/>
              </a:rPr>
              <a:t>rn</a:t>
            </a:r>
            <a:r>
              <a:rPr lang="en-US" altLang="en-US" sz="1800">
                <a:latin typeface="Courier"/>
              </a:rPr>
              <a:t>,</a:t>
            </a:r>
          </a:p>
          <a:p>
            <a:pPr indent="0">
              <a:buFont typeface="Wingdings" panose="05000000000000000000" pitchFamily="2" charset="2"/>
              <a:buNone/>
              <a:defRPr/>
            </a:pPr>
            <a:r>
              <a:rPr lang="en-US" altLang="en-US" sz="1800">
                <a:latin typeface="Courier"/>
              </a:rPr>
              <a:t>    rank() over (PARTITION BY DEPARTMENT_ID order by salary </a:t>
            </a:r>
            <a:r>
              <a:rPr lang="en-US" altLang="en-US" sz="1800" err="1">
                <a:latin typeface="Courier"/>
              </a:rPr>
              <a:t>desc</a:t>
            </a:r>
            <a:r>
              <a:rPr lang="en-US" altLang="en-US" sz="1800">
                <a:latin typeface="Courier"/>
              </a:rPr>
              <a:t>) </a:t>
            </a:r>
            <a:r>
              <a:rPr lang="en-US" altLang="en-US" sz="1800" err="1">
                <a:latin typeface="Courier"/>
              </a:rPr>
              <a:t>rnk</a:t>
            </a:r>
            <a:r>
              <a:rPr lang="en-US" altLang="en-US" sz="1800">
                <a:latin typeface="Courier"/>
              </a:rPr>
              <a:t>,</a:t>
            </a:r>
          </a:p>
          <a:p>
            <a:pPr indent="0">
              <a:buFont typeface="Wingdings" panose="05000000000000000000" pitchFamily="2" charset="2"/>
              <a:buNone/>
              <a:defRPr/>
            </a:pPr>
            <a:r>
              <a:rPr lang="en-US" altLang="en-US" sz="1800">
                <a:latin typeface="Courier"/>
              </a:rPr>
              <a:t>    </a:t>
            </a:r>
            <a:r>
              <a:rPr lang="en-US" altLang="en-US" sz="1800" err="1">
                <a:latin typeface="Courier"/>
              </a:rPr>
              <a:t>dense_rank</a:t>
            </a:r>
            <a:r>
              <a:rPr lang="en-US" altLang="en-US" sz="1800">
                <a:latin typeface="Courier"/>
              </a:rPr>
              <a:t>() over ( PARTITION BY DEPARTMENT_ID order by salary </a:t>
            </a:r>
            <a:r>
              <a:rPr lang="en-US" altLang="en-US" sz="1800" err="1">
                <a:latin typeface="Courier"/>
              </a:rPr>
              <a:t>desc</a:t>
            </a:r>
            <a:r>
              <a:rPr lang="en-US" altLang="en-US" sz="1800">
                <a:latin typeface="Courier"/>
              </a:rPr>
              <a:t>) </a:t>
            </a:r>
            <a:r>
              <a:rPr lang="en-US" altLang="en-US" sz="1800" err="1">
                <a:latin typeface="Courier"/>
              </a:rPr>
              <a:t>dense_rnk</a:t>
            </a:r>
            <a:endParaRPr lang="en-US" altLang="en-US" sz="1800">
              <a:latin typeface="Courier"/>
            </a:endParaRPr>
          </a:p>
          <a:p>
            <a:pPr indent="0">
              <a:buFont typeface="Wingdings" panose="05000000000000000000" pitchFamily="2" charset="2"/>
              <a:buNone/>
              <a:defRPr/>
            </a:pPr>
            <a:r>
              <a:rPr lang="en-US" altLang="en-US" sz="1800">
                <a:latin typeface="Courier"/>
              </a:rPr>
              <a:t>  FROM employees;</a:t>
            </a:r>
          </a:p>
        </p:txBody>
      </p:sp>
      <p:pic>
        <p:nvPicPr>
          <p:cNvPr id="91140"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6238" y="4619625"/>
            <a:ext cx="8552979" cy="1362075"/>
          </a:xfrm>
        </p:spPr>
      </p:pic>
    </p:spTree>
    <p:extLst>
      <p:ext uri="{BB962C8B-B14F-4D97-AF65-F5344CB8AC3E}">
        <p14:creationId xmlns:p14="http://schemas.microsoft.com/office/powerpoint/2010/main" val="20864535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Example Contd.. </a:t>
            </a:r>
          </a:p>
        </p:txBody>
      </p:sp>
      <p:sp>
        <p:nvSpPr>
          <p:cNvPr id="3" name="Content Placeholder 2"/>
          <p:cNvSpPr>
            <a:spLocks noGrp="1"/>
          </p:cNvSpPr>
          <p:nvPr>
            <p:ph sz="half" idx="1"/>
          </p:nvPr>
        </p:nvSpPr>
        <p:spPr>
          <a:xfrm>
            <a:off x="400049" y="1028702"/>
            <a:ext cx="8191500" cy="2314574"/>
          </a:xfrm>
        </p:spPr>
        <p:txBody>
          <a:bodyPr/>
          <a:lstStyle/>
          <a:p>
            <a:pPr>
              <a:defRPr/>
            </a:pPr>
            <a:r>
              <a:rPr lang="en-US" sz="1800"/>
              <a:t> </a:t>
            </a:r>
            <a:r>
              <a:rPr lang="en-US" sz="1800">
                <a:latin typeface="Courier"/>
              </a:rPr>
              <a:t>SELECT</a:t>
            </a:r>
          </a:p>
          <a:p>
            <a:pPr>
              <a:defRPr/>
            </a:pPr>
            <a:r>
              <a:rPr lang="en-US" sz="1800">
                <a:latin typeface="Courier"/>
              </a:rPr>
              <a:t> </a:t>
            </a:r>
            <a:r>
              <a:rPr lang="en-US" sz="1800" err="1">
                <a:latin typeface="Courier"/>
              </a:rPr>
              <a:t>department_id</a:t>
            </a:r>
            <a:r>
              <a:rPr lang="en-US" sz="1800">
                <a:latin typeface="Courier"/>
              </a:rPr>
              <a:t>, </a:t>
            </a:r>
            <a:r>
              <a:rPr lang="en-US" sz="1800" err="1">
                <a:latin typeface="Courier"/>
              </a:rPr>
              <a:t>first_name</a:t>
            </a:r>
            <a:r>
              <a:rPr lang="en-US" sz="1800">
                <a:latin typeface="Courier"/>
              </a:rPr>
              <a:t>, </a:t>
            </a:r>
            <a:r>
              <a:rPr lang="en-US" sz="1800" err="1">
                <a:latin typeface="Courier"/>
              </a:rPr>
              <a:t>last_name</a:t>
            </a:r>
            <a:r>
              <a:rPr lang="en-US" sz="1800">
                <a:latin typeface="Courier"/>
              </a:rPr>
              <a:t>, salary,</a:t>
            </a:r>
          </a:p>
          <a:p>
            <a:pPr>
              <a:defRPr/>
            </a:pPr>
            <a:r>
              <a:rPr lang="en-US" sz="1800">
                <a:latin typeface="Courier"/>
              </a:rPr>
              <a:t>    ROW_NUMBER() OVER (ORDER BY salary </a:t>
            </a:r>
            <a:r>
              <a:rPr lang="en-US" sz="1800" err="1">
                <a:latin typeface="Courier"/>
              </a:rPr>
              <a:t>desc</a:t>
            </a:r>
            <a:r>
              <a:rPr lang="en-US" sz="1800">
                <a:latin typeface="Courier"/>
              </a:rPr>
              <a:t>) </a:t>
            </a:r>
            <a:r>
              <a:rPr lang="en-US" sz="1800" err="1">
                <a:latin typeface="Courier"/>
              </a:rPr>
              <a:t>rn</a:t>
            </a:r>
            <a:r>
              <a:rPr lang="en-US" sz="1800">
                <a:latin typeface="Courier"/>
              </a:rPr>
              <a:t>,</a:t>
            </a:r>
          </a:p>
          <a:p>
            <a:pPr>
              <a:defRPr/>
            </a:pPr>
            <a:r>
              <a:rPr lang="en-US" sz="1800">
                <a:latin typeface="Courier"/>
              </a:rPr>
              <a:t>    rank() over ( order by salary </a:t>
            </a:r>
            <a:r>
              <a:rPr lang="en-US" sz="1800" err="1">
                <a:latin typeface="Courier"/>
              </a:rPr>
              <a:t>desc</a:t>
            </a:r>
            <a:r>
              <a:rPr lang="en-US" sz="1800">
                <a:latin typeface="Courier"/>
              </a:rPr>
              <a:t>) </a:t>
            </a:r>
            <a:r>
              <a:rPr lang="en-US" sz="1800" err="1">
                <a:latin typeface="Courier"/>
              </a:rPr>
              <a:t>rnk</a:t>
            </a:r>
            <a:r>
              <a:rPr lang="en-US" sz="1800">
                <a:latin typeface="Courier"/>
              </a:rPr>
              <a:t>,</a:t>
            </a:r>
          </a:p>
          <a:p>
            <a:pPr>
              <a:defRPr/>
            </a:pPr>
            <a:r>
              <a:rPr lang="en-US" sz="1800">
                <a:latin typeface="Courier"/>
              </a:rPr>
              <a:t>    </a:t>
            </a:r>
            <a:r>
              <a:rPr lang="en-US" sz="1800" err="1">
                <a:latin typeface="Courier"/>
              </a:rPr>
              <a:t>dense_rank</a:t>
            </a:r>
            <a:r>
              <a:rPr lang="en-US" sz="1800">
                <a:latin typeface="Courier"/>
              </a:rPr>
              <a:t>() over (  order by salary </a:t>
            </a:r>
            <a:r>
              <a:rPr lang="en-US" sz="1800" err="1">
                <a:latin typeface="Courier"/>
              </a:rPr>
              <a:t>desc</a:t>
            </a:r>
            <a:r>
              <a:rPr lang="en-US" sz="1800">
                <a:latin typeface="Courier"/>
              </a:rPr>
              <a:t>) </a:t>
            </a:r>
            <a:r>
              <a:rPr lang="en-US" sz="1800" err="1">
                <a:latin typeface="Courier"/>
              </a:rPr>
              <a:t>dense_rnk</a:t>
            </a:r>
            <a:endParaRPr lang="en-US" sz="1800">
              <a:latin typeface="Courier"/>
            </a:endParaRPr>
          </a:p>
          <a:p>
            <a:pPr>
              <a:defRPr/>
            </a:pPr>
            <a:r>
              <a:rPr lang="en-US" sz="1800">
                <a:latin typeface="Courier"/>
              </a:rPr>
              <a:t>  FROM employees;</a:t>
            </a:r>
          </a:p>
        </p:txBody>
      </p:sp>
      <p:pic>
        <p:nvPicPr>
          <p:cNvPr id="92164"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00174" y="3343276"/>
            <a:ext cx="5882905" cy="2847975"/>
          </a:xfrm>
        </p:spPr>
      </p:pic>
    </p:spTree>
    <p:extLst>
      <p:ext uri="{BB962C8B-B14F-4D97-AF65-F5344CB8AC3E}">
        <p14:creationId xmlns:p14="http://schemas.microsoft.com/office/powerpoint/2010/main" val="42663188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br>
              <a:rPr lang="en-US" altLang="en-US" sz="4000">
                <a:solidFill>
                  <a:srgbClr val="000000"/>
                </a:solidFill>
                <a:effectLst/>
                <a:latin typeface="Helvetica Neue"/>
              </a:rPr>
            </a:br>
            <a:br>
              <a:rPr lang="en-US" altLang="en-US" sz="4000">
                <a:solidFill>
                  <a:srgbClr val="000000"/>
                </a:solidFill>
                <a:effectLst/>
                <a:latin typeface="Helvetica Neue"/>
              </a:rPr>
            </a:br>
            <a:br>
              <a:rPr lang="en-US" altLang="en-US" sz="4000">
                <a:solidFill>
                  <a:srgbClr val="000000"/>
                </a:solidFill>
                <a:effectLst/>
                <a:latin typeface="Helvetica Neue"/>
              </a:rPr>
            </a:br>
            <a:br>
              <a:rPr lang="en-US" altLang="en-US" sz="4000">
                <a:solidFill>
                  <a:srgbClr val="000000"/>
                </a:solidFill>
                <a:effectLst/>
                <a:latin typeface="Helvetica Neue"/>
              </a:rPr>
            </a:br>
            <a:br>
              <a:rPr lang="en-US" altLang="en-US" sz="4000">
                <a:solidFill>
                  <a:srgbClr val="000000"/>
                </a:solidFill>
                <a:effectLst/>
                <a:latin typeface="Helvetica Neue"/>
              </a:rPr>
            </a:br>
            <a:endParaRPr lang="en-US"/>
          </a:p>
        </p:txBody>
      </p:sp>
      <p:sp>
        <p:nvSpPr>
          <p:cNvPr id="93188" name="Content Placeholder 8"/>
          <p:cNvSpPr>
            <a:spLocks noGrp="1"/>
          </p:cNvSpPr>
          <p:nvPr>
            <p:ph sz="half" idx="1"/>
          </p:nvPr>
        </p:nvSpPr>
        <p:spPr>
          <a:xfrm>
            <a:off x="261935" y="1009652"/>
            <a:ext cx="8620127" cy="676274"/>
          </a:xfrm>
        </p:spPr>
        <p:txBody>
          <a:bodyPr/>
          <a:lstStyle/>
          <a:p>
            <a:pPr marL="0" indent="0">
              <a:spcBef>
                <a:spcPct val="0"/>
              </a:spcBef>
              <a:buClrTx/>
              <a:buFont typeface="Wingdings" panose="05000000000000000000" pitchFamily="2" charset="2"/>
              <a:buNone/>
            </a:pPr>
            <a:r>
              <a:rPr lang="en-US" altLang="en-US" sz="2000"/>
              <a:t>The FIRST_VALUE analytic function is similar to the FIRST analytic function, allowing you to return the first result from an ordered set</a:t>
            </a:r>
          </a:p>
        </p:txBody>
      </p:sp>
      <p:pic>
        <p:nvPicPr>
          <p:cNvPr id="93189"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3195" y="3717251"/>
            <a:ext cx="4162426" cy="301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gray">
          <a:xfrm>
            <a:off x="228600" y="219456"/>
            <a:ext cx="8391525" cy="692150"/>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pPr>
              <a:defRPr/>
            </a:pPr>
            <a:r>
              <a:rPr lang="en-US" sz="3000">
                <a:solidFill>
                  <a:srgbClr val="81BC00"/>
                </a:solidFill>
                <a:latin typeface="Arial"/>
              </a:rPr>
              <a:t>FIRST_VALUE</a:t>
            </a:r>
          </a:p>
        </p:txBody>
      </p:sp>
      <p:sp>
        <p:nvSpPr>
          <p:cNvPr id="7" name="Rectangle 2"/>
          <p:cNvSpPr>
            <a:spLocks noChangeArrowheads="1"/>
          </p:cNvSpPr>
          <p:nvPr/>
        </p:nvSpPr>
        <p:spPr bwMode="auto">
          <a:xfrm>
            <a:off x="376237" y="1685926"/>
            <a:ext cx="868203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a:cs typeface="+mn-cs"/>
              </a:rPr>
              <a:t>SELECT </a:t>
            </a:r>
            <a:r>
              <a:rPr lang="en-US" altLang="en-US" err="1">
                <a:latin typeface="Courier"/>
                <a:cs typeface="+mn-cs"/>
              </a:rPr>
              <a:t>department_id</a:t>
            </a:r>
            <a:r>
              <a:rPr lang="en-US" altLang="en-US">
                <a:latin typeface="Courier"/>
                <a:cs typeface="+mn-cs"/>
              </a:rPr>
              <a:t>, </a:t>
            </a:r>
            <a:r>
              <a:rPr lang="en-US" altLang="en-US" err="1">
                <a:latin typeface="Courier"/>
                <a:cs typeface="+mn-cs"/>
              </a:rPr>
              <a:t>first_name</a:t>
            </a:r>
            <a:r>
              <a:rPr lang="en-US" altLang="en-US">
                <a:latin typeface="Courier"/>
                <a:cs typeface="+mn-cs"/>
              </a:rPr>
              <a:t>, </a:t>
            </a:r>
            <a:r>
              <a:rPr lang="en-US" altLang="en-US" err="1">
                <a:latin typeface="Courier"/>
                <a:cs typeface="+mn-cs"/>
              </a:rPr>
              <a:t>last_name</a:t>
            </a:r>
            <a:r>
              <a:rPr lang="en-US" altLang="en-US">
                <a:latin typeface="Courier"/>
                <a:cs typeface="+mn-cs"/>
              </a:rPr>
              <a:t>, </a:t>
            </a:r>
            <a:r>
              <a:rPr lang="en-US" altLang="en-US" err="1">
                <a:latin typeface="Courier"/>
                <a:cs typeface="+mn-cs"/>
              </a:rPr>
              <a:t>salary,FIRST_VALUE</a:t>
            </a:r>
            <a:r>
              <a:rPr lang="en-US" altLang="en-US">
                <a:latin typeface="Courier"/>
                <a:cs typeface="+mn-cs"/>
              </a:rPr>
              <a:t>(SALARY) OVER ( PARTITION BY DEPARTMENT_ID ORDER BY salary </a:t>
            </a:r>
            <a:r>
              <a:rPr lang="en-US" altLang="en-US" err="1">
                <a:latin typeface="Courier"/>
                <a:cs typeface="+mn-cs"/>
              </a:rPr>
              <a:t>desc</a:t>
            </a:r>
            <a:r>
              <a:rPr lang="en-US" altLang="en-US">
                <a:latin typeface="Courier"/>
                <a:cs typeface="+mn-cs"/>
              </a:rPr>
              <a:t>),ROW_NUMBER() OVER ( PARTITION BY DEPARTMENT_ID ORDER BY salary </a:t>
            </a:r>
            <a:r>
              <a:rPr lang="en-US" altLang="en-US" err="1">
                <a:latin typeface="Courier"/>
                <a:cs typeface="+mn-cs"/>
              </a:rPr>
              <a:t>desc</a:t>
            </a:r>
            <a:r>
              <a:rPr lang="en-US" altLang="en-US">
                <a:latin typeface="Courier"/>
                <a:cs typeface="+mn-cs"/>
              </a:rPr>
              <a:t>) </a:t>
            </a:r>
            <a:r>
              <a:rPr lang="en-US" altLang="en-US" err="1">
                <a:latin typeface="Courier"/>
                <a:cs typeface="+mn-cs"/>
              </a:rPr>
              <a:t>rn,rank</a:t>
            </a:r>
            <a:r>
              <a:rPr lang="en-US" altLang="en-US">
                <a:latin typeface="Courier"/>
                <a:cs typeface="+mn-cs"/>
              </a:rPr>
              <a:t>() over ( PARTITION BY DEPARTMENT_ID order by salary </a:t>
            </a:r>
            <a:r>
              <a:rPr lang="en-US" altLang="en-US" err="1">
                <a:latin typeface="Courier"/>
                <a:cs typeface="+mn-cs"/>
              </a:rPr>
              <a:t>desc</a:t>
            </a:r>
            <a:r>
              <a:rPr lang="en-US" altLang="en-US">
                <a:latin typeface="Courier"/>
                <a:cs typeface="+mn-cs"/>
              </a:rPr>
              <a:t>) </a:t>
            </a:r>
            <a:r>
              <a:rPr lang="en-US" altLang="en-US" err="1">
                <a:latin typeface="Courier"/>
                <a:cs typeface="+mn-cs"/>
              </a:rPr>
              <a:t>rnk,dense_rank</a:t>
            </a:r>
            <a:r>
              <a:rPr lang="en-US" altLang="en-US">
                <a:latin typeface="Courier"/>
                <a:cs typeface="+mn-cs"/>
              </a:rPr>
              <a:t>() over (  PARTITION BY DEPARTMENT_ID order by salary </a:t>
            </a:r>
            <a:r>
              <a:rPr lang="en-US" altLang="en-US" err="1">
                <a:latin typeface="Courier"/>
                <a:cs typeface="+mn-cs"/>
              </a:rPr>
              <a:t>desc</a:t>
            </a:r>
            <a:r>
              <a:rPr lang="en-US" altLang="en-US">
                <a:latin typeface="Courier"/>
                <a:cs typeface="+mn-cs"/>
              </a:rPr>
              <a:t>) </a:t>
            </a:r>
            <a:r>
              <a:rPr lang="en-US" altLang="en-US" err="1">
                <a:latin typeface="Courier"/>
                <a:cs typeface="+mn-cs"/>
              </a:rPr>
              <a:t>dense_rnk</a:t>
            </a:r>
            <a:r>
              <a:rPr lang="en-US" altLang="en-US">
                <a:latin typeface="Courier"/>
                <a:cs typeface="+mn-cs"/>
              </a:rPr>
              <a:t> FROM employees ;</a:t>
            </a:r>
          </a:p>
        </p:txBody>
      </p:sp>
    </p:spTree>
    <p:extLst>
      <p:ext uri="{BB962C8B-B14F-4D97-AF65-F5344CB8AC3E}">
        <p14:creationId xmlns:p14="http://schemas.microsoft.com/office/powerpoint/2010/main" val="3628532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LAST_VALUE</a:t>
            </a:r>
          </a:p>
        </p:txBody>
      </p:sp>
      <p:pic>
        <p:nvPicPr>
          <p:cNvPr id="94212"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209674" y="3609974"/>
            <a:ext cx="6649715" cy="2695576"/>
          </a:xfrm>
        </p:spPr>
      </p:pic>
      <p:sp>
        <p:nvSpPr>
          <p:cNvPr id="5" name="Rectangle 2"/>
          <p:cNvSpPr>
            <a:spLocks noChangeArrowheads="1"/>
          </p:cNvSpPr>
          <p:nvPr/>
        </p:nvSpPr>
        <p:spPr bwMode="auto">
          <a:xfrm>
            <a:off x="280988" y="1009651"/>
            <a:ext cx="868203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a:cs typeface="+mn-cs"/>
              </a:rPr>
              <a:t>SELECT DEPARTMENT_ID,FIRST_NAME,LAST_NAME, SALARY,LAST_VALUE(SALARY)OVER (PARTITION BY DEPARTMENT_ID ORDER BY SALARY DESC RANGE BETWEEN UNBOUNDED PRECEDING AND UNBOUNDED FOLLOWING) LAST_VALUE,ROW_NUMBER() OVER (PARTITION BY DEPARTMENT_ID ORDER BY salary </a:t>
            </a:r>
            <a:r>
              <a:rPr lang="en-US" altLang="en-US" err="1">
                <a:latin typeface="Courier"/>
                <a:cs typeface="+mn-cs"/>
              </a:rPr>
              <a:t>desc</a:t>
            </a:r>
            <a:r>
              <a:rPr lang="en-US" altLang="en-US">
                <a:latin typeface="Courier"/>
                <a:cs typeface="+mn-cs"/>
              </a:rPr>
              <a:t>) </a:t>
            </a:r>
            <a:r>
              <a:rPr lang="en-US" altLang="en-US" err="1">
                <a:latin typeface="Courier"/>
                <a:cs typeface="+mn-cs"/>
              </a:rPr>
              <a:t>rn</a:t>
            </a:r>
            <a:r>
              <a:rPr lang="en-US" altLang="en-US">
                <a:latin typeface="Courier"/>
                <a:cs typeface="+mn-cs"/>
              </a:rPr>
              <a:t>, RANK()over(PARTITION BY DEPARTMENT_ID order by salary </a:t>
            </a:r>
            <a:r>
              <a:rPr lang="en-US" altLang="en-US" err="1">
                <a:latin typeface="Courier"/>
                <a:cs typeface="+mn-cs"/>
              </a:rPr>
              <a:t>desc</a:t>
            </a:r>
            <a:r>
              <a:rPr lang="en-US" altLang="en-US">
                <a:latin typeface="Courier"/>
                <a:cs typeface="+mn-cs"/>
              </a:rPr>
              <a:t>) </a:t>
            </a:r>
            <a:r>
              <a:rPr lang="en-US" altLang="en-US" err="1">
                <a:latin typeface="Courier"/>
                <a:cs typeface="+mn-cs"/>
              </a:rPr>
              <a:t>rnk</a:t>
            </a:r>
            <a:r>
              <a:rPr lang="en-US" altLang="en-US">
                <a:latin typeface="Courier"/>
                <a:cs typeface="+mn-cs"/>
              </a:rPr>
              <a:t>, </a:t>
            </a:r>
            <a:r>
              <a:rPr lang="en-US" altLang="en-US" err="1">
                <a:latin typeface="Courier"/>
                <a:cs typeface="+mn-cs"/>
              </a:rPr>
              <a:t>DENSE_rank</a:t>
            </a:r>
            <a:r>
              <a:rPr lang="en-US" altLang="en-US">
                <a:latin typeface="Courier"/>
                <a:cs typeface="+mn-cs"/>
              </a:rPr>
              <a:t>() over (  PARTITION BY DEPARTMENT_ID order by salary </a:t>
            </a:r>
            <a:r>
              <a:rPr lang="en-US" altLang="en-US" err="1">
                <a:latin typeface="Courier"/>
                <a:cs typeface="+mn-cs"/>
              </a:rPr>
              <a:t>desc</a:t>
            </a:r>
            <a:r>
              <a:rPr lang="en-US" altLang="en-US">
                <a:latin typeface="Courier"/>
                <a:cs typeface="+mn-cs"/>
              </a:rPr>
              <a:t>) </a:t>
            </a:r>
            <a:r>
              <a:rPr lang="en-US" altLang="en-US" err="1">
                <a:latin typeface="Courier"/>
                <a:cs typeface="+mn-cs"/>
              </a:rPr>
              <a:t>dense_rnk</a:t>
            </a:r>
            <a:r>
              <a:rPr lang="en-US" altLang="en-US">
                <a:latin typeface="Courier"/>
                <a:cs typeface="+mn-cs"/>
              </a:rPr>
              <a:t> FROM employees;</a:t>
            </a:r>
          </a:p>
        </p:txBody>
      </p:sp>
    </p:spTree>
    <p:extLst>
      <p:ext uri="{BB962C8B-B14F-4D97-AF65-F5344CB8AC3E}">
        <p14:creationId xmlns:p14="http://schemas.microsoft.com/office/powerpoint/2010/main" val="19299442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810625" cy="542925"/>
          </a:xfrm>
        </p:spPr>
        <p:txBody>
          <a:bodyPr/>
          <a:lstStyle/>
          <a:p>
            <a:pPr>
              <a:defRPr/>
            </a:pPr>
            <a:r>
              <a:rPr lang="en-US" sz="3000">
                <a:solidFill>
                  <a:srgbClr val="81BC00"/>
                </a:solidFill>
                <a:latin typeface="Arial"/>
              </a:rPr>
              <a:t>Practice Exercise</a:t>
            </a:r>
          </a:p>
        </p:txBody>
      </p:sp>
      <p:sp>
        <p:nvSpPr>
          <p:cNvPr id="80899" name="Text Placeholder 2"/>
          <p:cNvSpPr>
            <a:spLocks noGrp="1"/>
          </p:cNvSpPr>
          <p:nvPr>
            <p:ph type="body" sz="half" idx="1"/>
          </p:nvPr>
        </p:nvSpPr>
        <p:spPr>
          <a:xfrm>
            <a:off x="95250" y="969962"/>
            <a:ext cx="8367713" cy="3554413"/>
          </a:xfrm>
        </p:spPr>
        <p:txBody>
          <a:bodyPr/>
          <a:lstStyle/>
          <a:p>
            <a:pPr marL="400050" indent="-400050">
              <a:buFont typeface="+mj-lt"/>
              <a:buAutoNum type="romanUcPeriod"/>
            </a:pPr>
            <a:r>
              <a:rPr lang="en-US" altLang="en-US"/>
              <a:t>For each employee, display Employee Id, Last Name and also the count of employees in the same department</a:t>
            </a:r>
          </a:p>
          <a:p>
            <a:pPr marL="400050" indent="-400050">
              <a:buFont typeface="+mj-lt"/>
              <a:buAutoNum type="romanUcPeriod"/>
            </a:pPr>
            <a:endParaRPr lang="en-US" altLang="en-US"/>
          </a:p>
          <a:p>
            <a:pPr marL="400050" indent="-400050">
              <a:buFont typeface="+mj-lt"/>
              <a:buAutoNum type="romanUcPeriod"/>
            </a:pPr>
            <a:r>
              <a:rPr lang="en-US" altLang="en-US"/>
              <a:t>Display LAST_NAME, DEPARTMENT_ID, SALARY and Previous Highest salary within that department. Order the results by Department Id and in descending order of salary</a:t>
            </a:r>
          </a:p>
          <a:p>
            <a:pPr marL="400050" indent="-400050">
              <a:buFont typeface="+mj-lt"/>
              <a:buAutoNum type="romanUcPeriod"/>
            </a:pPr>
            <a:endParaRPr lang="en-US" altLang="en-US"/>
          </a:p>
          <a:p>
            <a:pPr marL="400050" indent="-400050">
              <a:buFont typeface="+mj-lt"/>
              <a:buAutoNum type="romanUcPeriod"/>
            </a:pPr>
            <a:r>
              <a:rPr lang="en-US" altLang="en-US"/>
              <a:t>Display Employee’s Last Name, Salary and their rank in accordance to descending order of their salary. Ensure that no ranks are skipped</a:t>
            </a:r>
          </a:p>
          <a:p>
            <a:pPr marL="400050" indent="-400050">
              <a:buFont typeface="+mj-lt"/>
              <a:buAutoNum type="romanUcPeriod"/>
            </a:pPr>
            <a:endParaRPr lang="en-US" altLang="en-US"/>
          </a:p>
          <a:p>
            <a:pPr marL="400050" indent="-400050">
              <a:buFont typeface="+mj-lt"/>
              <a:buAutoNum type="romanUcPeriod"/>
            </a:pPr>
            <a:r>
              <a:rPr lang="en-US" altLang="en-US"/>
              <a:t>For all employees, display the DEPARTMENT_ID, LAST_NAME, SALARY along with LAST_NAME of the employee who earns lowest salary in that department</a:t>
            </a:r>
          </a:p>
          <a:p>
            <a:pPr marL="400050" indent="-400050">
              <a:buFont typeface="+mj-lt"/>
              <a:buAutoNum type="romanUcPeriod"/>
            </a:pPr>
            <a:endParaRPr lang="en-US" altLang="en-US" sz="1400"/>
          </a:p>
          <a:p>
            <a:endParaRPr lang="en-US" altLang="en-US"/>
          </a:p>
          <a:p>
            <a:endParaRPr lang="en-US" altLang="en-US"/>
          </a:p>
        </p:txBody>
      </p:sp>
    </p:spTree>
    <p:extLst>
      <p:ext uri="{BB962C8B-B14F-4D97-AF65-F5344CB8AC3E}">
        <p14:creationId xmlns:p14="http://schemas.microsoft.com/office/powerpoint/2010/main" val="12378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219456"/>
            <a:ext cx="8391525" cy="692150"/>
          </a:xfrm>
        </p:spPr>
        <p:txBody>
          <a:bodyPr/>
          <a:lstStyle/>
          <a:p>
            <a:pPr>
              <a:defRPr/>
            </a:pPr>
            <a:r>
              <a:rPr lang="en-US" altLang="en-US" sz="3000">
                <a:solidFill>
                  <a:srgbClr val="81BC00"/>
                </a:solidFill>
                <a:latin typeface="Arial"/>
              </a:rPr>
              <a:t>Comparison Operators	</a:t>
            </a:r>
          </a:p>
        </p:txBody>
      </p:sp>
      <p:sp>
        <p:nvSpPr>
          <p:cNvPr id="13316" name="Rectangle 3"/>
          <p:cNvSpPr>
            <a:spLocks noGrp="1" noChangeArrowheads="1"/>
          </p:cNvSpPr>
          <p:nvPr>
            <p:ph idx="1"/>
          </p:nvPr>
        </p:nvSpPr>
        <p:spPr>
          <a:xfrm>
            <a:off x="585385" y="3848101"/>
            <a:ext cx="2843616" cy="1685925"/>
          </a:xfrm>
        </p:spPr>
        <p:txBody>
          <a:bodyPr/>
          <a:lstStyle/>
          <a:p>
            <a:pPr marL="171450" indent="-171450">
              <a:buFont typeface="Wingdings" panose="05000000000000000000" pitchFamily="2" charset="2"/>
              <a:buChar char="v"/>
            </a:pPr>
            <a:r>
              <a:rPr lang="en-US" altLang="en-US">
                <a:latin typeface="Courier"/>
              </a:rPr>
              <a:t>=</a:t>
            </a:r>
          </a:p>
          <a:p>
            <a:pPr marL="171450" indent="-171450">
              <a:buFont typeface="Wingdings" panose="05000000000000000000" pitchFamily="2" charset="2"/>
              <a:buChar char="v"/>
            </a:pPr>
            <a:r>
              <a:rPr lang="en-US" altLang="en-US">
                <a:latin typeface="Courier"/>
              </a:rPr>
              <a:t>&gt;</a:t>
            </a:r>
          </a:p>
          <a:p>
            <a:pPr marL="171450" indent="-171450">
              <a:buFont typeface="Wingdings" panose="05000000000000000000" pitchFamily="2" charset="2"/>
              <a:buChar char="v"/>
            </a:pPr>
            <a:r>
              <a:rPr lang="en-US" altLang="en-US">
                <a:latin typeface="Courier"/>
              </a:rPr>
              <a:t>&gt;=</a:t>
            </a:r>
          </a:p>
          <a:p>
            <a:pPr marL="171450" indent="-171450">
              <a:buFont typeface="Wingdings" panose="05000000000000000000" pitchFamily="2" charset="2"/>
              <a:buChar char="v"/>
            </a:pPr>
            <a:r>
              <a:rPr lang="en-US" altLang="en-US">
                <a:latin typeface="Courier"/>
              </a:rPr>
              <a:t>&lt;</a:t>
            </a:r>
          </a:p>
          <a:p>
            <a:pPr marL="171450" indent="-171450">
              <a:buFont typeface="Wingdings" panose="05000000000000000000" pitchFamily="2" charset="2"/>
              <a:buChar char="v"/>
            </a:pPr>
            <a:r>
              <a:rPr lang="en-US" altLang="en-US">
                <a:latin typeface="Courier"/>
              </a:rPr>
              <a:t>&lt;=</a:t>
            </a:r>
          </a:p>
          <a:p>
            <a:pPr marL="171450" indent="-171450">
              <a:buFont typeface="Wingdings" panose="05000000000000000000" pitchFamily="2" charset="2"/>
              <a:buChar char="v"/>
            </a:pPr>
            <a:r>
              <a:rPr lang="en-US" altLang="en-US">
                <a:latin typeface="Courier"/>
              </a:rPr>
              <a:t>&lt;&gt; </a:t>
            </a:r>
          </a:p>
        </p:txBody>
      </p:sp>
      <p:sp>
        <p:nvSpPr>
          <p:cNvPr id="6" name="Rectangular Callout 5"/>
          <p:cNvSpPr/>
          <p:nvPr/>
        </p:nvSpPr>
        <p:spPr bwMode="gray">
          <a:xfrm>
            <a:off x="438465" y="1009651"/>
            <a:ext cx="3582031" cy="1857388"/>
          </a:xfrm>
          <a:prstGeom prst="wedgeRectCallout">
            <a:avLst>
              <a:gd name="adj1" fmla="val 70017"/>
              <a:gd name="adj2" fmla="val 3316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nchorCtr="0"/>
          <a:lstStyle/>
          <a:p>
            <a:r>
              <a:rPr lang="en-US" altLang="en-US"/>
              <a:t>Syntax</a:t>
            </a:r>
          </a:p>
          <a:p>
            <a:endParaRPr lang="en-US" altLang="en-US"/>
          </a:p>
          <a:p>
            <a:r>
              <a:rPr lang="en-US" altLang="en-US"/>
              <a:t>-- WHERE </a:t>
            </a:r>
            <a:r>
              <a:rPr lang="en-US" altLang="en-US" i="1"/>
              <a:t>expr  operator  value</a:t>
            </a:r>
            <a:endParaRPr lang="en-US" altLang="en-US"/>
          </a:p>
        </p:txBody>
      </p:sp>
      <p:sp>
        <p:nvSpPr>
          <p:cNvPr id="7" name="Rectangle 3"/>
          <p:cNvSpPr txBox="1">
            <a:spLocks noChangeArrowheads="1"/>
          </p:cNvSpPr>
          <p:nvPr/>
        </p:nvSpPr>
        <p:spPr>
          <a:xfrm>
            <a:off x="4957359" y="3867152"/>
            <a:ext cx="3948515" cy="242887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171450" indent="-171450">
              <a:buFont typeface="Wingdings" panose="05000000000000000000" pitchFamily="2" charset="2"/>
              <a:buChar char="v"/>
            </a:pPr>
            <a:r>
              <a:rPr lang="en-US" altLang="en-US"/>
              <a:t>BETWEEN … AND …  </a:t>
            </a:r>
            <a:r>
              <a:rPr lang="en-US" altLang="en-US">
                <a:sym typeface="Wingdings" panose="05000000000000000000" pitchFamily="2" charset="2"/>
              </a:rPr>
              <a:t></a:t>
            </a:r>
            <a:r>
              <a:rPr lang="en-US" altLang="en-US"/>
              <a:t> </a:t>
            </a:r>
            <a:r>
              <a:rPr lang="en-US" altLang="en-US">
                <a:sym typeface="Wingdings" panose="05000000000000000000" pitchFamily="2" charset="2"/>
              </a:rPr>
              <a:t>Between two values (inclusive)</a:t>
            </a:r>
          </a:p>
          <a:p>
            <a:pPr marL="171450" indent="-171450">
              <a:buFont typeface="Wingdings" panose="05000000000000000000" pitchFamily="2" charset="2"/>
              <a:buChar char="v"/>
            </a:pPr>
            <a:endParaRPr lang="en-US" altLang="en-US">
              <a:sym typeface="Wingdings" panose="05000000000000000000" pitchFamily="2" charset="2"/>
            </a:endParaRPr>
          </a:p>
          <a:p>
            <a:pPr marL="171450" indent="-171450">
              <a:buFont typeface="Wingdings" panose="05000000000000000000" pitchFamily="2" charset="2"/>
              <a:buChar char="v"/>
            </a:pPr>
            <a:r>
              <a:rPr lang="en-US" altLang="en-US">
                <a:sym typeface="Wingdings" panose="05000000000000000000" pitchFamily="2" charset="2"/>
              </a:rPr>
              <a:t>IN(</a:t>
            </a:r>
            <a:r>
              <a:rPr lang="en-US" altLang="en-US" i="1">
                <a:sym typeface="Wingdings" panose="05000000000000000000" pitchFamily="2" charset="2"/>
              </a:rPr>
              <a:t>list</a:t>
            </a:r>
            <a:r>
              <a:rPr lang="en-US" altLang="en-US">
                <a:sym typeface="Wingdings" panose="05000000000000000000" pitchFamily="2" charset="2"/>
              </a:rPr>
              <a:t>)  Matches any value in list of values</a:t>
            </a:r>
          </a:p>
          <a:p>
            <a:endParaRPr lang="en-US" altLang="en-US">
              <a:sym typeface="Wingdings" panose="05000000000000000000" pitchFamily="2" charset="2"/>
            </a:endParaRPr>
          </a:p>
          <a:p>
            <a:pPr marL="171450" indent="-171450">
              <a:buFont typeface="Wingdings" panose="05000000000000000000" pitchFamily="2" charset="2"/>
              <a:buChar char="v"/>
            </a:pPr>
            <a:r>
              <a:rPr lang="en-US" altLang="en-US">
                <a:sym typeface="Wingdings" panose="05000000000000000000" pitchFamily="2" charset="2"/>
              </a:rPr>
              <a:t>LIKE   Match a character pattern</a:t>
            </a:r>
          </a:p>
          <a:p>
            <a:endParaRPr lang="en-US" altLang="en-US">
              <a:sym typeface="Wingdings" panose="05000000000000000000" pitchFamily="2" charset="2"/>
            </a:endParaRPr>
          </a:p>
          <a:p>
            <a:pPr marL="171450" indent="-171450">
              <a:buFont typeface="Wingdings" panose="05000000000000000000" pitchFamily="2" charset="2"/>
              <a:buChar char="v"/>
            </a:pPr>
            <a:r>
              <a:rPr lang="en-US" altLang="en-US">
                <a:sym typeface="Wingdings" panose="05000000000000000000" pitchFamily="2" charset="2"/>
              </a:rPr>
              <a:t>IS NULL  Is a null value</a:t>
            </a:r>
          </a:p>
        </p:txBody>
      </p:sp>
      <p:sp>
        <p:nvSpPr>
          <p:cNvPr id="8" name="Rectangle 4"/>
          <p:cNvSpPr>
            <a:spLocks noChangeArrowheads="1"/>
          </p:cNvSpPr>
          <p:nvPr/>
        </p:nvSpPr>
        <p:spPr bwMode="auto">
          <a:xfrm>
            <a:off x="438465" y="3271205"/>
            <a:ext cx="4114800" cy="365760"/>
          </a:xfrm>
          <a:prstGeom prst="rect">
            <a:avLst/>
          </a:prstGeom>
          <a:solidFill>
            <a:schemeClr val="accent3"/>
          </a:solidFill>
          <a:ln w="12700" algn="ctr">
            <a:noFill/>
            <a:miter lim="800000"/>
            <a:headEnd/>
            <a:tailEnd/>
          </a:ln>
        </p:spPr>
        <p:txBody>
          <a:bodyPr lIns="88900" tIns="88900" rIns="88900" bIns="88900" anchor="ctr">
            <a:spAutoFit/>
          </a:bodyPr>
          <a:lstStyle/>
          <a:p>
            <a:pPr defTabSz="1019175"/>
            <a:r>
              <a:rPr lang="en-US" sz="1200">
                <a:solidFill>
                  <a:schemeClr val="bg1"/>
                </a:solidFill>
              </a:rPr>
              <a:t>General Comparison Operators</a:t>
            </a:r>
          </a:p>
        </p:txBody>
      </p:sp>
      <p:sp>
        <p:nvSpPr>
          <p:cNvPr id="9" name="Rectangle 4"/>
          <p:cNvSpPr>
            <a:spLocks noChangeArrowheads="1"/>
          </p:cNvSpPr>
          <p:nvPr/>
        </p:nvSpPr>
        <p:spPr bwMode="auto">
          <a:xfrm>
            <a:off x="4652963" y="3271205"/>
            <a:ext cx="4114800" cy="365760"/>
          </a:xfrm>
          <a:prstGeom prst="rect">
            <a:avLst/>
          </a:prstGeom>
          <a:solidFill>
            <a:schemeClr val="accent3"/>
          </a:solidFill>
          <a:ln w="12700" algn="ctr">
            <a:noFill/>
            <a:miter lim="800000"/>
            <a:headEnd/>
            <a:tailEnd/>
          </a:ln>
        </p:spPr>
        <p:txBody>
          <a:bodyPr lIns="88900" tIns="88900" rIns="88900" bIns="88900" anchor="ctr">
            <a:spAutoFit/>
          </a:bodyPr>
          <a:lstStyle/>
          <a:p>
            <a:pPr defTabSz="1019175"/>
            <a:r>
              <a:rPr lang="en-US" sz="1200">
                <a:solidFill>
                  <a:schemeClr val="bg1"/>
                </a:solidFill>
              </a:rPr>
              <a:t>Other comparison operators</a:t>
            </a:r>
          </a:p>
        </p:txBody>
      </p:sp>
    </p:spTree>
    <p:extLst>
      <p:ext uri="{BB962C8B-B14F-4D97-AF65-F5344CB8AC3E}">
        <p14:creationId xmlns:p14="http://schemas.microsoft.com/office/powerpoint/2010/main" val="1105125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sz="4000"/>
              <a:t>Subqueries</a:t>
            </a:r>
            <a:endParaRPr lang="en-US" noProof="0"/>
          </a:p>
        </p:txBody>
      </p:sp>
    </p:spTree>
    <p:extLst>
      <p:ext uri="{BB962C8B-B14F-4D97-AF65-F5344CB8AC3E}">
        <p14:creationId xmlns:p14="http://schemas.microsoft.com/office/powerpoint/2010/main" val="70161738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228600" y="219456"/>
            <a:ext cx="8591550" cy="768350"/>
          </a:xfrm>
        </p:spPr>
        <p:txBody>
          <a:bodyPr/>
          <a:lstStyle/>
          <a:p>
            <a:pPr>
              <a:defRPr/>
            </a:pPr>
            <a:r>
              <a:rPr lang="en-US" altLang="en-US" sz="3000">
                <a:solidFill>
                  <a:srgbClr val="81BC00"/>
                </a:solidFill>
                <a:latin typeface="Arial"/>
              </a:rPr>
              <a:t>Subquery Overview</a:t>
            </a:r>
          </a:p>
        </p:txBody>
      </p:sp>
      <p:sp>
        <p:nvSpPr>
          <p:cNvPr id="60420" name="Rectangle 10"/>
          <p:cNvSpPr>
            <a:spLocks noGrp="1" noChangeArrowheads="1"/>
          </p:cNvSpPr>
          <p:nvPr>
            <p:ph sz="half" idx="2"/>
          </p:nvPr>
        </p:nvSpPr>
        <p:spPr>
          <a:xfrm>
            <a:off x="390525" y="1646238"/>
            <a:ext cx="8124824" cy="1219200"/>
          </a:xfrm>
        </p:spPr>
        <p:txBody>
          <a:bodyPr/>
          <a:lstStyle/>
          <a:p>
            <a:pPr marL="171450" lvl="1" indent="-171450">
              <a:buFont typeface="Wingdings" panose="05000000000000000000" pitchFamily="2" charset="2"/>
              <a:buChar char="Ø"/>
            </a:pPr>
            <a:r>
              <a:rPr lang="en-US" altLang="en-US"/>
              <a:t>One single value (one column, one row)</a:t>
            </a:r>
          </a:p>
          <a:p>
            <a:pPr marL="171450" lvl="1" indent="-171450">
              <a:buFont typeface="Wingdings" panose="05000000000000000000" pitchFamily="2" charset="2"/>
              <a:buChar char="Ø"/>
            </a:pPr>
            <a:r>
              <a:rPr lang="en-US" altLang="en-US"/>
              <a:t>A list of values (one column, multiple rows)</a:t>
            </a:r>
          </a:p>
          <a:p>
            <a:pPr marL="171450" lvl="1" indent="-171450">
              <a:buFont typeface="Wingdings" panose="05000000000000000000" pitchFamily="2" charset="2"/>
              <a:buChar char="Ø"/>
            </a:pPr>
            <a:r>
              <a:rPr lang="en-US" altLang="en-US"/>
              <a:t>A virtual table (multicolumn, </a:t>
            </a:r>
            <a:r>
              <a:rPr lang="en-US" altLang="en-US" err="1"/>
              <a:t>multirow</a:t>
            </a:r>
            <a:r>
              <a:rPr lang="en-US" altLang="en-US"/>
              <a:t> set of values)</a:t>
            </a:r>
          </a:p>
          <a:p>
            <a:pPr marL="171450" lvl="1" indent="-171450">
              <a:buFont typeface="Wingdings" panose="05000000000000000000" pitchFamily="2" charset="2"/>
              <a:buChar char="Ø"/>
            </a:pPr>
            <a:r>
              <a:rPr lang="en-US" altLang="en-US"/>
              <a:t>NULL</a:t>
            </a:r>
          </a:p>
          <a:p>
            <a:pPr lvl="1" eaLnBrk="1" hangingPunct="1"/>
            <a:endParaRPr lang="en-US" altLang="en-US" sz="3000"/>
          </a:p>
        </p:txBody>
      </p:sp>
      <p:sp>
        <p:nvSpPr>
          <p:cNvPr id="4" name="Rectangle 4"/>
          <p:cNvSpPr>
            <a:spLocks noChangeArrowheads="1"/>
          </p:cNvSpPr>
          <p:nvPr/>
        </p:nvSpPr>
        <p:spPr bwMode="auto">
          <a:xfrm>
            <a:off x="276224" y="1141081"/>
            <a:ext cx="8239125" cy="364202"/>
          </a:xfrm>
          <a:prstGeom prst="rect">
            <a:avLst/>
          </a:prstGeom>
          <a:solidFill>
            <a:schemeClr val="accent3"/>
          </a:solidFill>
          <a:ln w="12700" algn="ctr">
            <a:noFill/>
            <a:miter lim="800000"/>
            <a:headEnd/>
            <a:tailEnd/>
          </a:ln>
        </p:spPr>
        <p:txBody>
          <a:bodyPr wrap="square" lIns="88900" tIns="88900" rIns="88900" bIns="88900" anchor="ctr">
            <a:spAutoFit/>
          </a:bodyPr>
          <a:lstStyle/>
          <a:p>
            <a:pPr defTabSz="1019175"/>
            <a:r>
              <a:rPr lang="en-US" sz="1200">
                <a:solidFill>
                  <a:schemeClr val="bg1"/>
                </a:solidFill>
              </a:rPr>
              <a:t>Subquery can return</a:t>
            </a:r>
          </a:p>
        </p:txBody>
      </p:sp>
      <p:sp>
        <p:nvSpPr>
          <p:cNvPr id="5" name="Rectangle 4"/>
          <p:cNvSpPr>
            <a:spLocks noChangeArrowheads="1"/>
          </p:cNvSpPr>
          <p:nvPr/>
        </p:nvSpPr>
        <p:spPr bwMode="auto">
          <a:xfrm>
            <a:off x="319087" y="3056066"/>
            <a:ext cx="8239125" cy="364202"/>
          </a:xfrm>
          <a:prstGeom prst="rect">
            <a:avLst/>
          </a:prstGeom>
          <a:solidFill>
            <a:schemeClr val="accent3"/>
          </a:solidFill>
          <a:ln w="12700" algn="ctr">
            <a:noFill/>
            <a:miter lim="800000"/>
            <a:headEnd/>
            <a:tailEnd/>
          </a:ln>
        </p:spPr>
        <p:txBody>
          <a:bodyPr wrap="square" lIns="88900" tIns="88900" rIns="88900" bIns="88900" anchor="ctr">
            <a:spAutoFit/>
          </a:bodyPr>
          <a:lstStyle/>
          <a:p>
            <a:pPr defTabSz="1019175"/>
            <a:r>
              <a:rPr lang="en-US" sz="1200">
                <a:solidFill>
                  <a:schemeClr val="bg1"/>
                </a:solidFill>
              </a:rPr>
              <a:t>Types of Subqueries</a:t>
            </a:r>
          </a:p>
        </p:txBody>
      </p:sp>
      <p:sp>
        <p:nvSpPr>
          <p:cNvPr id="6" name="Rectangle 10"/>
          <p:cNvSpPr txBox="1">
            <a:spLocks noChangeArrowheads="1"/>
          </p:cNvSpPr>
          <p:nvPr/>
        </p:nvSpPr>
        <p:spPr>
          <a:xfrm>
            <a:off x="390525" y="3610896"/>
            <a:ext cx="8124824" cy="275180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171450" lvl="1" indent="-171450">
              <a:buFont typeface="Wingdings" panose="05000000000000000000" pitchFamily="2" charset="2"/>
              <a:buChar char="Ø"/>
            </a:pPr>
            <a:r>
              <a:rPr lang="en-US" altLang="en-US"/>
              <a:t>IN subqueries – You want to find all customers who have purchased something from a list of products, not just one product</a:t>
            </a:r>
          </a:p>
          <a:p>
            <a:pPr marL="171450" lvl="1" indent="-171450">
              <a:buFont typeface="Wingdings" panose="05000000000000000000" pitchFamily="2" charset="2"/>
              <a:buChar char="Ø"/>
            </a:pPr>
            <a:r>
              <a:rPr lang="en-US" altLang="en-US"/>
              <a:t>HAVING subqueries – restrict a GROUP by applying a conditional criteria to the grouped rows</a:t>
            </a:r>
          </a:p>
          <a:p>
            <a:pPr marL="171450" lvl="1" indent="-171450">
              <a:buFont typeface="Wingdings" panose="05000000000000000000" pitchFamily="2" charset="2"/>
              <a:buChar char="Ø"/>
            </a:pPr>
            <a:r>
              <a:rPr lang="en-US" altLang="en-US"/>
              <a:t>List all products with the total quantity sold greater than the average quantity sold</a:t>
            </a:r>
          </a:p>
          <a:p>
            <a:pPr marL="171450" lvl="1" indent="-171450">
              <a:buFont typeface="Wingdings" panose="05000000000000000000" pitchFamily="2" charset="2"/>
              <a:buChar char="Ø"/>
            </a:pPr>
            <a:r>
              <a:rPr lang="en-US" altLang="en-US"/>
              <a:t>INLINE subqueries – can appear as a value in a the column list of a SELECT </a:t>
            </a:r>
          </a:p>
          <a:p>
            <a:pPr lvl="1">
              <a:buFont typeface="Courier New" panose="02070309020205020404" pitchFamily="49" charset="0"/>
              <a:buChar char="o"/>
            </a:pPr>
            <a:r>
              <a:rPr lang="en-US" altLang="en-US"/>
              <a:t> Must return one value </a:t>
            </a:r>
          </a:p>
          <a:p>
            <a:pPr marL="171450" lvl="1" indent="-171450">
              <a:buFont typeface="Wingdings" panose="05000000000000000000" pitchFamily="2" charset="2"/>
              <a:buChar char="Ø"/>
            </a:pPr>
            <a:r>
              <a:rPr lang="en-US" altLang="en-US"/>
              <a:t>CORRELATED subqueries – subquery executes once for each row in the outer row (like nested loops) </a:t>
            </a:r>
          </a:p>
          <a:p>
            <a:pPr lvl="1"/>
            <a:endParaRPr lang="en-US" altLang="en-US" sz="3000"/>
          </a:p>
        </p:txBody>
      </p:sp>
    </p:spTree>
    <p:extLst>
      <p:ext uri="{BB962C8B-B14F-4D97-AF65-F5344CB8AC3E}">
        <p14:creationId xmlns:p14="http://schemas.microsoft.com/office/powerpoint/2010/main" val="2215411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228600" y="219456"/>
            <a:ext cx="8402638" cy="555625"/>
          </a:xfrm>
        </p:spPr>
        <p:txBody>
          <a:bodyPr/>
          <a:lstStyle/>
          <a:p>
            <a:pPr>
              <a:defRPr/>
            </a:pPr>
            <a:r>
              <a:rPr lang="en-US" altLang="en-US" sz="3000">
                <a:solidFill>
                  <a:srgbClr val="81BC00"/>
                </a:solidFill>
                <a:latin typeface="Arial"/>
              </a:rPr>
              <a:t>IN Subquery Example</a:t>
            </a:r>
          </a:p>
        </p:txBody>
      </p:sp>
      <p:sp>
        <p:nvSpPr>
          <p:cNvPr id="64516" name="Rectangle 2"/>
          <p:cNvSpPr>
            <a:spLocks noChangeArrowheads="1"/>
          </p:cNvSpPr>
          <p:nvPr/>
        </p:nvSpPr>
        <p:spPr bwMode="auto">
          <a:xfrm>
            <a:off x="170656" y="909637"/>
            <a:ext cx="86661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endParaRPr lang="en-US" altLang="en-US"/>
          </a:p>
          <a:p>
            <a:r>
              <a:rPr lang="en-US" altLang="en-US">
                <a:latin typeface="Courier"/>
                <a:cs typeface="+mn-cs"/>
              </a:rPr>
              <a:t>SELECT * FROM EMPLOYEES where DEPARTMENT_ID in (select DEPARTMENT_ID from DEPARTMENTS);</a:t>
            </a:r>
          </a:p>
        </p:txBody>
      </p:sp>
      <p:pic>
        <p:nvPicPr>
          <p:cNvPr id="6451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6219" y="1962150"/>
            <a:ext cx="834707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Rectangle 5"/>
          <p:cNvSpPr>
            <a:spLocks noChangeArrowheads="1"/>
          </p:cNvSpPr>
          <p:nvPr/>
        </p:nvSpPr>
        <p:spPr bwMode="auto">
          <a:xfrm>
            <a:off x="0" y="4760734"/>
            <a:ext cx="4229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a:cs typeface="+mn-cs"/>
              </a:rPr>
              <a:t>select * from employees where EMPLOYEE_ID not in (select NVL(manager_id,0) from employees);</a:t>
            </a:r>
          </a:p>
        </p:txBody>
      </p:sp>
      <p:pic>
        <p:nvPicPr>
          <p:cNvPr id="64519"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4955" y="4314825"/>
            <a:ext cx="474186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44784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228600" y="219456"/>
            <a:ext cx="8562976" cy="619125"/>
          </a:xfrm>
        </p:spPr>
        <p:txBody>
          <a:bodyPr/>
          <a:lstStyle/>
          <a:p>
            <a:pPr>
              <a:defRPr/>
            </a:pPr>
            <a:r>
              <a:rPr lang="en-US" altLang="en-US" sz="3000">
                <a:solidFill>
                  <a:srgbClr val="81BC00"/>
                </a:solidFill>
                <a:latin typeface="Arial"/>
              </a:rPr>
              <a:t>HAVING Subquery Example</a:t>
            </a:r>
          </a:p>
        </p:txBody>
      </p:sp>
      <p:sp>
        <p:nvSpPr>
          <p:cNvPr id="66564" name="Rectangle 2"/>
          <p:cNvSpPr>
            <a:spLocks noChangeArrowheads="1"/>
          </p:cNvSpPr>
          <p:nvPr/>
        </p:nvSpPr>
        <p:spPr bwMode="auto">
          <a:xfrm>
            <a:off x="263526" y="2275271"/>
            <a:ext cx="81851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a:cs typeface="+mn-cs"/>
              </a:rPr>
              <a:t>SELECT DEPARTMENT_ID,MIN(SALARY) FROM EMPLOYEES GROUP BY DEPARTMENT_ID HAVING AVG(SALARY) = (SELECT MAX(AVG(SALARY)) FROM EMPLOYEES GROUP BY DEPARTMENT_ID);</a:t>
            </a:r>
          </a:p>
        </p:txBody>
      </p:sp>
      <p:pic>
        <p:nvPicPr>
          <p:cNvPr id="6656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2901" y="4277240"/>
            <a:ext cx="4485984" cy="866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Rectangle 5"/>
          <p:cNvSpPr>
            <a:spLocks noChangeArrowheads="1"/>
          </p:cNvSpPr>
          <p:nvPr/>
        </p:nvSpPr>
        <p:spPr bwMode="auto">
          <a:xfrm>
            <a:off x="377826" y="1021553"/>
            <a:ext cx="7956550" cy="7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1pPr>
            <a:lvl2pPr marL="742950" indent="-28575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2pPr>
            <a:lvl3pPr marL="11430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3pPr>
            <a:lvl4pPr marL="16002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4pPr>
            <a:lvl5pPr marL="20574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9pPr>
          </a:lstStyle>
          <a:p>
            <a:pPr marL="0" indent="0">
              <a:lnSpc>
                <a:spcPct val="107000"/>
              </a:lnSpc>
              <a:spcAft>
                <a:spcPts val="800"/>
              </a:spcAft>
              <a:buSzPts val="800"/>
            </a:pPr>
            <a:r>
              <a:rPr lang="en-US" altLang="en-US" sz="2000">
                <a:latin typeface="+mn-lt"/>
                <a:cs typeface="+mn-cs"/>
              </a:rPr>
              <a:t>Display the department number and its lowest salary for the department with the highest average salary</a:t>
            </a:r>
          </a:p>
        </p:txBody>
      </p:sp>
    </p:spTree>
    <p:extLst>
      <p:ext uri="{BB962C8B-B14F-4D97-AF65-F5344CB8AC3E}">
        <p14:creationId xmlns:p14="http://schemas.microsoft.com/office/powerpoint/2010/main" val="32954902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228600" y="219456"/>
            <a:ext cx="8753475" cy="771524"/>
          </a:xfrm>
        </p:spPr>
        <p:txBody>
          <a:bodyPr/>
          <a:lstStyle/>
          <a:p>
            <a:pPr>
              <a:defRPr/>
            </a:pPr>
            <a:r>
              <a:rPr lang="en-US" altLang="en-US" sz="3000">
                <a:solidFill>
                  <a:srgbClr val="81BC00"/>
                </a:solidFill>
                <a:latin typeface="Arial"/>
              </a:rPr>
              <a:t>Inline Subquery Example</a:t>
            </a:r>
          </a:p>
        </p:txBody>
      </p:sp>
      <p:sp>
        <p:nvSpPr>
          <p:cNvPr id="68612" name="Rectangle 2"/>
          <p:cNvSpPr>
            <a:spLocks noChangeArrowheads="1"/>
          </p:cNvSpPr>
          <p:nvPr/>
        </p:nvSpPr>
        <p:spPr bwMode="auto">
          <a:xfrm>
            <a:off x="211137" y="1352550"/>
            <a:ext cx="854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a:cs typeface="+mn-cs"/>
              </a:rPr>
              <a:t>select EMPLOYEE_ID,FIRST_NAME,LAST_NAME,SALARY, (SELECT MAX(SALARY) FROM EMPLOYEES) AS AVG_SALARY from employees;</a:t>
            </a:r>
          </a:p>
        </p:txBody>
      </p:sp>
      <p:pic>
        <p:nvPicPr>
          <p:cNvPr id="6861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6325" y="2560637"/>
            <a:ext cx="6760998"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51425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228600" y="219456"/>
            <a:ext cx="8115300" cy="695325"/>
          </a:xfrm>
        </p:spPr>
        <p:txBody>
          <a:bodyPr/>
          <a:lstStyle/>
          <a:p>
            <a:pPr>
              <a:defRPr/>
            </a:pPr>
            <a:r>
              <a:rPr lang="en-US" altLang="en-US" sz="3000">
                <a:solidFill>
                  <a:srgbClr val="81BC00"/>
                </a:solidFill>
                <a:latin typeface="Arial"/>
              </a:rPr>
              <a:t>Correlated Subquery Example</a:t>
            </a:r>
          </a:p>
        </p:txBody>
      </p:sp>
      <p:sp>
        <p:nvSpPr>
          <p:cNvPr id="70660" name="Rectangle 2"/>
          <p:cNvSpPr>
            <a:spLocks noChangeArrowheads="1"/>
          </p:cNvSpPr>
          <p:nvPr/>
        </p:nvSpPr>
        <p:spPr bwMode="auto">
          <a:xfrm>
            <a:off x="428624" y="1495722"/>
            <a:ext cx="82962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a:cs typeface="+mn-cs"/>
              </a:rPr>
              <a:t>SELECT EMPLOYEE_ID,FIRST_NAME ,A.SALARY FROM EMPLOYEES A </a:t>
            </a:r>
          </a:p>
          <a:p>
            <a:r>
              <a:rPr lang="en-US" altLang="en-US">
                <a:latin typeface="Courier"/>
                <a:cs typeface="+mn-cs"/>
              </a:rPr>
              <a:t>WHERE 1=(SELECT COUNT(DISTINCT B.SALARY) FROM EMPLOYEES B WHERE A.SALARY&lt;B.SALARY);</a:t>
            </a:r>
          </a:p>
        </p:txBody>
      </p:sp>
      <p:pic>
        <p:nvPicPr>
          <p:cNvPr id="7066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62074" y="2771775"/>
            <a:ext cx="6662057"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99464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228600" y="219456"/>
            <a:ext cx="8115300" cy="695325"/>
          </a:xfrm>
        </p:spPr>
        <p:txBody>
          <a:bodyPr/>
          <a:lstStyle/>
          <a:p>
            <a:pPr>
              <a:defRPr/>
            </a:pPr>
            <a:r>
              <a:rPr lang="en-US" altLang="en-US" sz="3000">
                <a:solidFill>
                  <a:srgbClr val="81BC00"/>
                </a:solidFill>
                <a:latin typeface="Arial"/>
              </a:rPr>
              <a:t>EXISTS and WITH clause</a:t>
            </a:r>
          </a:p>
        </p:txBody>
      </p:sp>
      <p:sp>
        <p:nvSpPr>
          <p:cNvPr id="5" name="Rectangle 5"/>
          <p:cNvSpPr>
            <a:spLocks noChangeArrowheads="1"/>
          </p:cNvSpPr>
          <p:nvPr/>
        </p:nvSpPr>
        <p:spPr bwMode="auto">
          <a:xfrm>
            <a:off x="387350" y="4391872"/>
            <a:ext cx="7956550" cy="1886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1pPr>
            <a:lvl2pPr marL="742950" indent="-28575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2pPr>
            <a:lvl3pPr marL="11430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3pPr>
            <a:lvl4pPr marL="16002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4pPr>
            <a:lvl5pPr marL="20574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9pPr>
          </a:lstStyle>
          <a:p>
            <a:pPr marL="171450" indent="-171450">
              <a:lnSpc>
                <a:spcPct val="107000"/>
              </a:lnSpc>
              <a:spcAft>
                <a:spcPts val="800"/>
              </a:spcAft>
              <a:buSzPts val="800"/>
              <a:buFont typeface="Wingdings" panose="05000000000000000000" pitchFamily="2" charset="2"/>
              <a:buChar char="Ø"/>
            </a:pPr>
            <a:r>
              <a:rPr lang="en-US" altLang="en-US" sz="1200">
                <a:latin typeface="+mn-lt"/>
                <a:cs typeface="+mn-cs"/>
              </a:rPr>
              <a:t>Using WITH clause, you can use the same query block in a SELECT statement, when it occurs more than once within a complex query</a:t>
            </a:r>
          </a:p>
          <a:p>
            <a:pPr marL="171450" indent="-171450">
              <a:lnSpc>
                <a:spcPct val="107000"/>
              </a:lnSpc>
              <a:spcAft>
                <a:spcPts val="800"/>
              </a:spcAft>
              <a:buSzPts val="800"/>
              <a:buFont typeface="Wingdings" panose="05000000000000000000" pitchFamily="2" charset="2"/>
              <a:buChar char="Ø"/>
            </a:pPr>
            <a:endParaRPr lang="en-US" altLang="en-US" sz="1200">
              <a:latin typeface="+mn-lt"/>
              <a:cs typeface="+mn-cs"/>
            </a:endParaRPr>
          </a:p>
          <a:p>
            <a:pPr marL="171450" indent="-171450">
              <a:lnSpc>
                <a:spcPct val="107000"/>
              </a:lnSpc>
              <a:spcAft>
                <a:spcPts val="800"/>
              </a:spcAft>
              <a:buSzPts val="800"/>
              <a:buFont typeface="Wingdings" panose="05000000000000000000" pitchFamily="2" charset="2"/>
              <a:buChar char="Ø"/>
            </a:pPr>
            <a:r>
              <a:rPr lang="en-US" altLang="en-US" sz="1200">
                <a:latin typeface="+mn-lt"/>
                <a:cs typeface="+mn-cs"/>
              </a:rPr>
              <a:t>The WITH Clause retrieves the results of a query block and stores it in user’s temporary tablespace</a:t>
            </a:r>
          </a:p>
          <a:p>
            <a:pPr marL="0" indent="0">
              <a:lnSpc>
                <a:spcPct val="107000"/>
              </a:lnSpc>
              <a:spcAft>
                <a:spcPts val="800"/>
              </a:spcAft>
              <a:buSzPts val="800"/>
            </a:pPr>
            <a:endParaRPr lang="en-US" altLang="en-US" sz="1200">
              <a:latin typeface="+mn-lt"/>
              <a:cs typeface="+mn-cs"/>
            </a:endParaRPr>
          </a:p>
          <a:p>
            <a:pPr marL="171450" indent="-171450">
              <a:lnSpc>
                <a:spcPct val="107000"/>
              </a:lnSpc>
              <a:spcAft>
                <a:spcPts val="800"/>
              </a:spcAft>
              <a:buSzPts val="800"/>
              <a:buFont typeface="Wingdings" panose="05000000000000000000" pitchFamily="2" charset="2"/>
              <a:buChar char="Ø"/>
            </a:pPr>
            <a:r>
              <a:rPr lang="en-US" altLang="en-US" sz="1200">
                <a:latin typeface="+mn-lt"/>
                <a:cs typeface="+mn-cs"/>
              </a:rPr>
              <a:t>The WITH Clause improves performance</a:t>
            </a:r>
          </a:p>
        </p:txBody>
      </p:sp>
      <p:sp>
        <p:nvSpPr>
          <p:cNvPr id="6" name="Rectangle 5"/>
          <p:cNvSpPr>
            <a:spLocks noChangeArrowheads="1"/>
          </p:cNvSpPr>
          <p:nvPr/>
        </p:nvSpPr>
        <p:spPr bwMode="auto">
          <a:xfrm>
            <a:off x="387350" y="3866207"/>
            <a:ext cx="8239125" cy="364202"/>
          </a:xfrm>
          <a:prstGeom prst="rect">
            <a:avLst/>
          </a:prstGeom>
          <a:solidFill>
            <a:schemeClr val="accent3"/>
          </a:solidFill>
          <a:ln w="12700" algn="ctr">
            <a:noFill/>
            <a:miter lim="800000"/>
            <a:headEnd/>
            <a:tailEnd/>
          </a:ln>
        </p:spPr>
        <p:txBody>
          <a:bodyPr wrap="square" lIns="88900" tIns="88900" rIns="88900" bIns="88900" anchor="ctr">
            <a:spAutoFit/>
          </a:bodyPr>
          <a:lstStyle/>
          <a:p>
            <a:pPr defTabSz="1019175"/>
            <a:r>
              <a:rPr lang="en-US" sz="1200">
                <a:solidFill>
                  <a:schemeClr val="bg1"/>
                </a:solidFill>
              </a:rPr>
              <a:t>The WITH Clause</a:t>
            </a:r>
          </a:p>
        </p:txBody>
      </p:sp>
      <p:sp>
        <p:nvSpPr>
          <p:cNvPr id="7" name="Rectangle 6"/>
          <p:cNvSpPr>
            <a:spLocks noChangeArrowheads="1"/>
          </p:cNvSpPr>
          <p:nvPr/>
        </p:nvSpPr>
        <p:spPr bwMode="auto">
          <a:xfrm>
            <a:off x="320674" y="985171"/>
            <a:ext cx="8239125" cy="364202"/>
          </a:xfrm>
          <a:prstGeom prst="rect">
            <a:avLst/>
          </a:prstGeom>
          <a:solidFill>
            <a:schemeClr val="accent3"/>
          </a:solidFill>
          <a:ln w="12700" algn="ctr">
            <a:noFill/>
            <a:miter lim="800000"/>
            <a:headEnd/>
            <a:tailEnd/>
          </a:ln>
        </p:spPr>
        <p:txBody>
          <a:bodyPr wrap="square" lIns="88900" tIns="88900" rIns="88900" bIns="88900" anchor="ctr">
            <a:spAutoFit/>
          </a:bodyPr>
          <a:lstStyle/>
          <a:p>
            <a:pPr defTabSz="1019175"/>
            <a:r>
              <a:rPr lang="en-US" sz="1200">
                <a:solidFill>
                  <a:schemeClr val="bg1"/>
                </a:solidFill>
              </a:rPr>
              <a:t>The EXISTS clause</a:t>
            </a:r>
          </a:p>
        </p:txBody>
      </p:sp>
      <p:sp>
        <p:nvSpPr>
          <p:cNvPr id="8" name="Rectangle 5"/>
          <p:cNvSpPr>
            <a:spLocks noChangeArrowheads="1"/>
          </p:cNvSpPr>
          <p:nvPr/>
        </p:nvSpPr>
        <p:spPr bwMode="auto">
          <a:xfrm>
            <a:off x="387350" y="1474783"/>
            <a:ext cx="7956550" cy="239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1pPr>
            <a:lvl2pPr marL="742950" indent="-28575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2pPr>
            <a:lvl3pPr marL="11430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3pPr>
            <a:lvl4pPr marL="16002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4pPr>
            <a:lvl5pPr marL="2057400" indent="-228600">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tabLst>
                <a:tab pos="628650" algn="l"/>
                <a:tab pos="685800" algn="l"/>
                <a:tab pos="914400" algn="l"/>
              </a:tabLst>
              <a:defRPr>
                <a:solidFill>
                  <a:schemeClr val="tx1"/>
                </a:solidFill>
                <a:latin typeface="Verdana" panose="020B0604030504040204" pitchFamily="34" charset="0"/>
                <a:cs typeface="Arial" panose="020B0604020202020204" pitchFamily="34" charset="0"/>
              </a:defRPr>
            </a:lvl9pPr>
          </a:lstStyle>
          <a:p>
            <a:pPr marL="171450" indent="-171450">
              <a:lnSpc>
                <a:spcPct val="107000"/>
              </a:lnSpc>
              <a:spcAft>
                <a:spcPts val="800"/>
              </a:spcAft>
              <a:buSzPts val="800"/>
              <a:buFont typeface="Wingdings" panose="05000000000000000000" pitchFamily="2" charset="2"/>
              <a:buChar char="Ø"/>
            </a:pPr>
            <a:r>
              <a:rPr lang="en-US" altLang="en-US" sz="1200">
                <a:latin typeface="+mn-lt"/>
                <a:cs typeface="+mn-cs"/>
              </a:rPr>
              <a:t>EXISTS operator tests for existence of rows in the result set of the subquery</a:t>
            </a:r>
          </a:p>
          <a:p>
            <a:pPr marL="171450" indent="-171450">
              <a:lnSpc>
                <a:spcPct val="107000"/>
              </a:lnSpc>
              <a:spcAft>
                <a:spcPts val="800"/>
              </a:spcAft>
              <a:buSzPts val="800"/>
              <a:buFont typeface="Wingdings" panose="05000000000000000000" pitchFamily="2" charset="2"/>
              <a:buChar char="Ø"/>
            </a:pPr>
            <a:r>
              <a:rPr lang="en-US" altLang="en-US" sz="1200">
                <a:latin typeface="+mn-lt"/>
                <a:cs typeface="+mn-cs"/>
              </a:rPr>
              <a:t>If a subquery row value is found:</a:t>
            </a:r>
          </a:p>
          <a:p>
            <a:pPr marL="228600" indent="-228600">
              <a:lnSpc>
                <a:spcPct val="107000"/>
              </a:lnSpc>
              <a:spcAft>
                <a:spcPts val="800"/>
              </a:spcAft>
              <a:buSzPts val="800"/>
              <a:buFont typeface="+mj-lt"/>
              <a:buAutoNum type="alphaLcParenR"/>
            </a:pPr>
            <a:r>
              <a:rPr lang="en-US" altLang="en-US" sz="1200">
                <a:latin typeface="+mn-lt"/>
                <a:cs typeface="+mn-cs"/>
              </a:rPr>
              <a:t>The search does not continue in the inner query</a:t>
            </a:r>
          </a:p>
          <a:p>
            <a:pPr marL="228600" indent="-228600">
              <a:lnSpc>
                <a:spcPct val="107000"/>
              </a:lnSpc>
              <a:spcAft>
                <a:spcPts val="800"/>
              </a:spcAft>
              <a:buSzPts val="800"/>
              <a:buFont typeface="+mj-lt"/>
              <a:buAutoNum type="alphaLcParenR"/>
            </a:pPr>
            <a:r>
              <a:rPr lang="en-US" altLang="en-US" sz="1200">
                <a:latin typeface="+mn-lt"/>
                <a:cs typeface="+mn-cs"/>
              </a:rPr>
              <a:t>The condition is flagged TRUE</a:t>
            </a:r>
          </a:p>
          <a:p>
            <a:pPr marL="171450" indent="-171450">
              <a:lnSpc>
                <a:spcPct val="107000"/>
              </a:lnSpc>
              <a:spcAft>
                <a:spcPts val="800"/>
              </a:spcAft>
              <a:buSzPts val="800"/>
              <a:buFont typeface="Wingdings" panose="05000000000000000000" pitchFamily="2" charset="2"/>
              <a:buChar char="Ø"/>
            </a:pPr>
            <a:r>
              <a:rPr lang="en-US" altLang="en-US" sz="1200"/>
              <a:t>If a subquery row value is not found:</a:t>
            </a:r>
          </a:p>
          <a:p>
            <a:pPr marL="228600" indent="-228600">
              <a:lnSpc>
                <a:spcPct val="107000"/>
              </a:lnSpc>
              <a:spcAft>
                <a:spcPts val="800"/>
              </a:spcAft>
              <a:buSzPts val="800"/>
              <a:buFont typeface="+mj-lt"/>
              <a:buAutoNum type="alphaLcParenR"/>
            </a:pPr>
            <a:r>
              <a:rPr lang="en-US" altLang="en-US" sz="1200"/>
              <a:t>The condition is flagged FALSE</a:t>
            </a:r>
          </a:p>
          <a:p>
            <a:pPr marL="228600" indent="-228600">
              <a:lnSpc>
                <a:spcPct val="107000"/>
              </a:lnSpc>
              <a:spcAft>
                <a:spcPts val="800"/>
              </a:spcAft>
              <a:buSzPts val="800"/>
              <a:buFont typeface="+mj-lt"/>
              <a:buAutoNum type="alphaLcParenR"/>
            </a:pPr>
            <a:r>
              <a:rPr lang="en-US" altLang="en-US" sz="1200"/>
              <a:t>The search continues in the inner query</a:t>
            </a:r>
          </a:p>
          <a:p>
            <a:pPr marL="171450" indent="-171450">
              <a:lnSpc>
                <a:spcPct val="107000"/>
              </a:lnSpc>
              <a:spcAft>
                <a:spcPts val="800"/>
              </a:spcAft>
              <a:buSzPts val="800"/>
              <a:buFont typeface="Wingdings" panose="05000000000000000000" pitchFamily="2" charset="2"/>
              <a:buChar char="Ø"/>
            </a:pPr>
            <a:endParaRPr lang="en-US" altLang="en-US" sz="1200"/>
          </a:p>
        </p:txBody>
      </p:sp>
    </p:spTree>
    <p:extLst>
      <p:ext uri="{BB962C8B-B14F-4D97-AF65-F5344CB8AC3E}">
        <p14:creationId xmlns:p14="http://schemas.microsoft.com/office/powerpoint/2010/main" val="31389630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772525" cy="730250"/>
          </a:xfrm>
        </p:spPr>
        <p:txBody>
          <a:bodyPr/>
          <a:lstStyle/>
          <a:p>
            <a:pPr>
              <a:defRPr/>
            </a:pPr>
            <a:r>
              <a:rPr lang="en-US" sz="3000">
                <a:solidFill>
                  <a:srgbClr val="81BC00"/>
                </a:solidFill>
                <a:latin typeface="Arial"/>
              </a:rPr>
              <a:t>Practice Exercise</a:t>
            </a:r>
          </a:p>
        </p:txBody>
      </p:sp>
      <p:sp>
        <p:nvSpPr>
          <p:cNvPr id="72707" name="Content Placeholder 3"/>
          <p:cNvSpPr>
            <a:spLocks noGrp="1"/>
          </p:cNvSpPr>
          <p:nvPr>
            <p:ph sz="half" idx="2"/>
          </p:nvPr>
        </p:nvSpPr>
        <p:spPr>
          <a:xfrm>
            <a:off x="219075" y="952501"/>
            <a:ext cx="8658224" cy="4800600"/>
          </a:xfrm>
        </p:spPr>
        <p:txBody>
          <a:bodyPr/>
          <a:lstStyle/>
          <a:p>
            <a:pPr marL="400050" indent="-400050">
              <a:buFont typeface="+mj-lt"/>
              <a:buAutoNum type="romanUcPeriod"/>
              <a:tabLst>
                <a:tab pos="571500" algn="l"/>
              </a:tabLst>
            </a:pPr>
            <a:r>
              <a:rPr lang="en-US" altLang="en-US">
                <a:latin typeface="Verdana" panose="020B0604030504040204" pitchFamily="34" charset="0"/>
                <a:cs typeface="Arial" panose="020B0604020202020204" pitchFamily="34" charset="0"/>
              </a:rPr>
              <a:t>Write a query to display last name, hire date of any employee in the same department as </a:t>
            </a:r>
            <a:r>
              <a:rPr lang="en-US" altLang="en-US" err="1">
                <a:latin typeface="Verdana" panose="020B0604030504040204" pitchFamily="34" charset="0"/>
                <a:cs typeface="Arial" panose="020B0604020202020204" pitchFamily="34" charset="0"/>
              </a:rPr>
              <a:t>Zlotkey</a:t>
            </a:r>
            <a:r>
              <a:rPr lang="en-US" altLang="en-US">
                <a:latin typeface="Verdana" panose="020B0604030504040204" pitchFamily="34" charset="0"/>
                <a:cs typeface="Arial" panose="020B0604020202020204" pitchFamily="34" charset="0"/>
              </a:rPr>
              <a:t>. Exclude </a:t>
            </a:r>
            <a:r>
              <a:rPr lang="en-US" altLang="en-US" err="1">
                <a:latin typeface="Verdana" panose="020B0604030504040204" pitchFamily="34" charset="0"/>
                <a:cs typeface="Arial" panose="020B0604020202020204" pitchFamily="34" charset="0"/>
              </a:rPr>
              <a:t>Zlotkey</a:t>
            </a:r>
            <a:endParaRPr lang="en-US" altLang="en-US">
              <a:latin typeface="Verdana" panose="020B0604030504040204" pitchFamily="34" charset="0"/>
              <a:cs typeface="Arial" panose="020B0604020202020204" pitchFamily="34" charset="0"/>
            </a:endParaRPr>
          </a:p>
          <a:p>
            <a:pPr marL="400050" indent="-400050">
              <a:buFont typeface="+mj-lt"/>
              <a:buAutoNum type="romanUcPeriod"/>
              <a:tabLst>
                <a:tab pos="571500" algn="l"/>
              </a:tabLst>
            </a:pPr>
            <a:r>
              <a:rPr lang="en-US" altLang="en-US">
                <a:latin typeface="Verdana" panose="020B0604030504040204" pitchFamily="34" charset="0"/>
                <a:cs typeface="Arial" panose="020B0604020202020204" pitchFamily="34" charset="0"/>
              </a:rPr>
              <a:t>Display Employee Numbers and last names of all employees who earn more than the average salary</a:t>
            </a:r>
          </a:p>
          <a:p>
            <a:pPr marL="400050" indent="-400050">
              <a:buFont typeface="+mj-lt"/>
              <a:buAutoNum type="romanUcPeriod"/>
              <a:tabLst>
                <a:tab pos="571500" algn="l"/>
              </a:tabLst>
            </a:pPr>
            <a:r>
              <a:rPr lang="en-US" altLang="en-US">
                <a:latin typeface="Verdana" panose="020B0604030504040204" pitchFamily="34" charset="0"/>
                <a:cs typeface="Arial" panose="020B0604020202020204" pitchFamily="34" charset="0"/>
              </a:rPr>
              <a:t>Query to display employee numbers and last names of all employees who work in a department with any employee whose last name contains a u</a:t>
            </a:r>
          </a:p>
          <a:p>
            <a:pPr marL="400050" indent="-400050">
              <a:buFont typeface="+mj-lt"/>
              <a:buAutoNum type="romanUcPeriod"/>
              <a:tabLst>
                <a:tab pos="571500" algn="l"/>
              </a:tabLst>
            </a:pPr>
            <a:r>
              <a:rPr lang="en-US" altLang="en-US">
                <a:latin typeface="Verdana" panose="020B0604030504040204" pitchFamily="34" charset="0"/>
                <a:cs typeface="Arial" panose="020B0604020202020204" pitchFamily="34" charset="0"/>
              </a:rPr>
              <a:t>Display last name, department number, and job id of all employees whose department location Id is 1700</a:t>
            </a:r>
          </a:p>
          <a:p>
            <a:pPr marL="400050" indent="-400050">
              <a:buFont typeface="+mj-lt"/>
              <a:buAutoNum type="romanUcPeriod"/>
              <a:tabLst>
                <a:tab pos="571500" algn="l"/>
              </a:tabLst>
            </a:pPr>
            <a:r>
              <a:rPr lang="en-US" altLang="en-US">
                <a:latin typeface="Verdana" panose="020B0604030504040204" pitchFamily="34" charset="0"/>
                <a:cs typeface="Arial" panose="020B0604020202020204" pitchFamily="34" charset="0"/>
              </a:rPr>
              <a:t>Display last name and salary of every employee who reports to King</a:t>
            </a:r>
          </a:p>
          <a:p>
            <a:pPr marL="400050" indent="-400050">
              <a:buFont typeface="+mj-lt"/>
              <a:buAutoNum type="romanUcPeriod"/>
              <a:tabLst>
                <a:tab pos="571500" algn="l"/>
              </a:tabLst>
            </a:pPr>
            <a:r>
              <a:rPr lang="en-US" altLang="en-US">
                <a:latin typeface="Verdana" panose="020B0604030504040204" pitchFamily="34" charset="0"/>
                <a:cs typeface="Arial" panose="020B0604020202020204" pitchFamily="34" charset="0"/>
              </a:rPr>
              <a:t>Display employee numbers, last names and salaries of all employees who earn more than the average salary and who work with any employee with a u in their name</a:t>
            </a:r>
          </a:p>
          <a:p>
            <a:pPr marL="400050" indent="-400050">
              <a:buFont typeface="+mj-lt"/>
              <a:buAutoNum type="romanUcPeriod"/>
              <a:tabLst>
                <a:tab pos="571500" algn="l"/>
              </a:tabLst>
            </a:pPr>
            <a:r>
              <a:rPr lang="en-US" altLang="en-US">
                <a:latin typeface="Verdana" panose="020B0604030504040204" pitchFamily="34" charset="0"/>
                <a:cs typeface="Arial" panose="020B0604020202020204" pitchFamily="34" charset="0"/>
              </a:rPr>
              <a:t>Write a query to display last name, department number and salary of any employee whose department number and salary both match the department number and salary of any employee who earns a commission</a:t>
            </a:r>
          </a:p>
          <a:p>
            <a:pPr marL="400050" indent="-400050">
              <a:buFont typeface="+mj-lt"/>
              <a:buAutoNum type="romanUcPeriod"/>
              <a:tabLst>
                <a:tab pos="571500" algn="l"/>
              </a:tabLst>
            </a:pPr>
            <a:r>
              <a:rPr lang="en-US" altLang="en-US">
                <a:latin typeface="Verdana" panose="020B0604030504040204" pitchFamily="34" charset="0"/>
                <a:cs typeface="Arial" panose="020B0604020202020204" pitchFamily="34" charset="0"/>
              </a:rPr>
              <a:t>Display last name, department name and salary of any employee whose salary and commission match the salary and commission of any employee located in Location Id 1700</a:t>
            </a:r>
          </a:p>
          <a:p>
            <a:pPr marL="400050" indent="-400050">
              <a:buFont typeface="+mj-lt"/>
              <a:buAutoNum type="romanUcPeriod"/>
              <a:tabLst>
                <a:tab pos="571500" algn="l"/>
              </a:tabLst>
            </a:pPr>
            <a:r>
              <a:rPr lang="en-US" altLang="en-US">
                <a:latin typeface="Verdana" panose="020B0604030504040204" pitchFamily="34" charset="0"/>
                <a:cs typeface="Arial" panose="020B0604020202020204" pitchFamily="34" charset="0"/>
              </a:rPr>
              <a:t>Query to display last name, hire date and salary for all employees who have same salary and commission as </a:t>
            </a:r>
            <a:r>
              <a:rPr lang="en-US" altLang="en-US" err="1">
                <a:latin typeface="Verdana" panose="020B0604030504040204" pitchFamily="34" charset="0"/>
                <a:cs typeface="Arial" panose="020B0604020202020204" pitchFamily="34" charset="0"/>
              </a:rPr>
              <a:t>Kochhar</a:t>
            </a:r>
            <a:endParaRPr lang="en-US" altLang="en-US">
              <a:latin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15058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7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27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27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2251"/>
            <a:ext cx="8772525" cy="568324"/>
          </a:xfrm>
        </p:spPr>
        <p:txBody>
          <a:bodyPr/>
          <a:lstStyle/>
          <a:p>
            <a:pPr>
              <a:defRPr/>
            </a:pPr>
            <a:r>
              <a:rPr lang="en-US" sz="3000">
                <a:solidFill>
                  <a:srgbClr val="81BC00"/>
                </a:solidFill>
                <a:latin typeface="Arial"/>
              </a:rPr>
              <a:t>Practice Exercise </a:t>
            </a:r>
            <a:r>
              <a:rPr lang="en-US" sz="3000" err="1">
                <a:solidFill>
                  <a:srgbClr val="81BC00"/>
                </a:solidFill>
                <a:latin typeface="Arial"/>
              </a:rPr>
              <a:t>contd</a:t>
            </a:r>
            <a:r>
              <a:rPr lang="en-US" sz="3000">
                <a:solidFill>
                  <a:srgbClr val="81BC00"/>
                </a:solidFill>
                <a:latin typeface="Arial"/>
              </a:rPr>
              <a:t> …</a:t>
            </a:r>
          </a:p>
        </p:txBody>
      </p:sp>
      <p:sp>
        <p:nvSpPr>
          <p:cNvPr id="72707" name="Content Placeholder 3"/>
          <p:cNvSpPr>
            <a:spLocks noGrp="1"/>
          </p:cNvSpPr>
          <p:nvPr>
            <p:ph sz="half" idx="2"/>
          </p:nvPr>
        </p:nvSpPr>
        <p:spPr>
          <a:xfrm>
            <a:off x="190498" y="1028700"/>
            <a:ext cx="8686801" cy="5067300"/>
          </a:xfrm>
        </p:spPr>
        <p:txBody>
          <a:bodyPr/>
          <a:lstStyle/>
          <a:p>
            <a:pPr marL="400050" indent="-400050">
              <a:buFont typeface="+mj-lt"/>
              <a:buAutoNum type="romanUcPeriod" startAt="10"/>
              <a:tabLst>
                <a:tab pos="571500" algn="l"/>
              </a:tabLst>
            </a:pPr>
            <a:r>
              <a:rPr lang="en-US" altLang="en-US">
                <a:latin typeface="+mj-lt"/>
                <a:cs typeface="Arial" panose="020B0604020202020204" pitchFamily="34" charset="0"/>
              </a:rPr>
              <a:t>Query to display employees who earn a salary that is higher than the salary of all of the Sales Manager (JOB_ID = ‘SA_MAN’). Sort the results on salary from highest to lowest</a:t>
            </a:r>
          </a:p>
          <a:p>
            <a:pPr marL="400050" indent="-400050">
              <a:buFont typeface="+mj-lt"/>
              <a:buAutoNum type="romanUcPeriod" startAt="10"/>
              <a:tabLst>
                <a:tab pos="571500" algn="l"/>
              </a:tabLst>
            </a:pPr>
            <a:r>
              <a:rPr lang="en-US" altLang="en-US">
                <a:latin typeface="+mj-lt"/>
                <a:cs typeface="Arial" panose="020B0604020202020204" pitchFamily="34" charset="0"/>
              </a:rPr>
              <a:t>Display Employee Id, last name and department Id of those employees who live in cities whose name begins with T</a:t>
            </a:r>
          </a:p>
          <a:p>
            <a:pPr marL="400050" indent="-400050">
              <a:buFont typeface="+mj-lt"/>
              <a:buAutoNum type="romanUcPeriod" startAt="10"/>
              <a:tabLst>
                <a:tab pos="571500" algn="l"/>
              </a:tabLst>
            </a:pPr>
            <a:r>
              <a:rPr lang="en-US" altLang="en-US">
                <a:latin typeface="+mj-lt"/>
                <a:cs typeface="Arial" panose="020B0604020202020204" pitchFamily="34" charset="0"/>
              </a:rPr>
              <a:t>Query to find all employees who earn more than the average salary in their departments. Display last name, salary, department Id and the average salary for the department. Sort by average salary</a:t>
            </a:r>
          </a:p>
          <a:p>
            <a:pPr marL="400050" indent="-400050">
              <a:buFont typeface="+mj-lt"/>
              <a:buAutoNum type="romanUcPeriod" startAt="10"/>
              <a:tabLst>
                <a:tab pos="571500" algn="l"/>
              </a:tabLst>
            </a:pPr>
            <a:r>
              <a:rPr lang="en-US" altLang="en-US">
                <a:latin typeface="+mj-lt"/>
                <a:cs typeface="Arial" panose="020B0604020202020204" pitchFamily="34" charset="0"/>
              </a:rPr>
              <a:t>Find all employees who are not supervisors. Use NOT EXISTS operator. Can this be done by NOT IN operator? How or why not?</a:t>
            </a:r>
          </a:p>
          <a:p>
            <a:pPr marL="400050" indent="-400050">
              <a:buFont typeface="+mj-lt"/>
              <a:buAutoNum type="romanUcPeriod" startAt="10"/>
              <a:tabLst>
                <a:tab pos="571500" algn="l"/>
              </a:tabLst>
            </a:pPr>
            <a:r>
              <a:rPr lang="en-US">
                <a:latin typeface="+mj-lt"/>
              </a:rPr>
              <a:t>Write a query to display last names of the employees who earn less than the average salary in their departments</a:t>
            </a:r>
          </a:p>
          <a:p>
            <a:pPr marL="400050" indent="-400050">
              <a:buFont typeface="+mj-lt"/>
              <a:buAutoNum type="romanUcPeriod" startAt="10"/>
              <a:tabLst>
                <a:tab pos="571500" algn="l"/>
              </a:tabLst>
            </a:pPr>
            <a:r>
              <a:rPr lang="en-US">
                <a:latin typeface="+mj-lt"/>
              </a:rPr>
              <a:t>Display last names of employees who have one or more co-workers in their department with later hire dates but higher salaries</a:t>
            </a:r>
          </a:p>
          <a:p>
            <a:pPr marL="400050" indent="-400050">
              <a:buFont typeface="+mj-lt"/>
              <a:buAutoNum type="romanUcPeriod" startAt="10"/>
              <a:tabLst>
                <a:tab pos="571500" algn="l"/>
              </a:tabLst>
            </a:pPr>
            <a:r>
              <a:rPr lang="en-US">
                <a:latin typeface="+mj-lt"/>
              </a:rPr>
              <a:t>Write a query to display the department names of those departments whose total salary cost is above one eight (1/8) of the total salary cost of the whole company. Use WITH clause</a:t>
            </a:r>
            <a:endParaRPr lang="en-US" altLang="en-US">
              <a:latin typeface="+mj-lt"/>
              <a:cs typeface="Arial" panose="020B0604020202020204" pitchFamily="34" charset="0"/>
            </a:endParaRPr>
          </a:p>
          <a:p>
            <a:pPr marL="400050" indent="-400050">
              <a:buFont typeface="+mj-lt"/>
              <a:buAutoNum type="romanUcPeriod"/>
            </a:pPr>
            <a:endParaRPr lang="en-US" altLang="en-US">
              <a:latin typeface="+mj-lt"/>
              <a:cs typeface="Arial" panose="020B0604020202020204" pitchFamily="34" charset="0"/>
            </a:endParaRPr>
          </a:p>
        </p:txBody>
      </p:sp>
    </p:spTree>
    <p:extLst>
      <p:ext uri="{BB962C8B-B14F-4D97-AF65-F5344CB8AC3E}">
        <p14:creationId xmlns:p14="http://schemas.microsoft.com/office/powerpoint/2010/main" val="148875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7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sz="4000"/>
              <a:t>Set Operators</a:t>
            </a:r>
            <a:endParaRPr lang="en-US" noProof="0"/>
          </a:p>
        </p:txBody>
      </p:sp>
    </p:spTree>
    <p:extLst>
      <p:ext uri="{BB962C8B-B14F-4D97-AF65-F5344CB8AC3E}">
        <p14:creationId xmlns:p14="http://schemas.microsoft.com/office/powerpoint/2010/main" val="33290662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219456"/>
            <a:ext cx="8391525" cy="692150"/>
          </a:xfrm>
        </p:spPr>
        <p:txBody>
          <a:bodyPr/>
          <a:lstStyle/>
          <a:p>
            <a:pPr>
              <a:defRPr/>
            </a:pPr>
            <a:r>
              <a:rPr lang="en-US" altLang="en-US" sz="3000">
                <a:solidFill>
                  <a:srgbClr val="81BC00"/>
                </a:solidFill>
                <a:latin typeface="Arial"/>
              </a:rPr>
              <a:t>Examples</a:t>
            </a:r>
          </a:p>
        </p:txBody>
      </p:sp>
      <p:sp>
        <p:nvSpPr>
          <p:cNvPr id="13315" name="Rectangle 3"/>
          <p:cNvSpPr>
            <a:spLocks noGrp="1" noChangeArrowheads="1"/>
          </p:cNvSpPr>
          <p:nvPr>
            <p:ph idx="1"/>
          </p:nvPr>
        </p:nvSpPr>
        <p:spPr>
          <a:xfrm>
            <a:off x="303213" y="3273423"/>
            <a:ext cx="5621337" cy="3079752"/>
          </a:xfrm>
        </p:spPr>
        <p:txBody>
          <a:bodyPr/>
          <a:lstStyle/>
          <a:p>
            <a:pPr>
              <a:defRPr/>
            </a:pPr>
            <a:r>
              <a:rPr lang="en-US" sz="2000"/>
              <a:t>Display last name, JOB_ID, and start date of employees hired between Feb 20, 1998 and May 1, 1998. Order the results in ascending order of Start Date</a:t>
            </a:r>
          </a:p>
          <a:p>
            <a:pPr marL="0" indent="0">
              <a:buFont typeface="Wingdings" panose="05000000000000000000" pitchFamily="2" charset="2"/>
              <a:buNone/>
              <a:defRPr/>
            </a:pPr>
            <a:endParaRPr lang="en-US" sz="2000"/>
          </a:p>
          <a:p>
            <a:pPr>
              <a:defRPr/>
            </a:pPr>
            <a:r>
              <a:rPr lang="en-US" sz="1800">
                <a:latin typeface="Courier"/>
              </a:rPr>
              <a:t>SELECT LAST_NAME, JOB_ID, HIRE_DATE FROM EMPLOYEES WHERE HIRE_DATE BETWEEN '20-FEB-98' AND '01-MAY-98' ORDER BY HIRE_DATE;</a:t>
            </a:r>
          </a:p>
          <a:p>
            <a:pPr>
              <a:defRPr/>
            </a:pPr>
            <a:endParaRPr lang="en-US" altLang="en-US"/>
          </a:p>
        </p:txBody>
      </p:sp>
      <p:pic>
        <p:nvPicPr>
          <p:cNvPr id="1434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96063" y="1114424"/>
            <a:ext cx="203835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6888" y="4044950"/>
            <a:ext cx="305752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a:xfrm>
            <a:off x="288926" y="911223"/>
            <a:ext cx="6307137" cy="191452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defRPr/>
            </a:pPr>
            <a:r>
              <a:rPr lang="en-US" sz="2000"/>
              <a:t>Display last name and department number </a:t>
            </a:r>
          </a:p>
          <a:p>
            <a:pPr>
              <a:defRPr/>
            </a:pPr>
            <a:r>
              <a:rPr lang="en-US" sz="2000"/>
              <a:t>for employees earning more than $12000</a:t>
            </a:r>
          </a:p>
          <a:p>
            <a:pPr>
              <a:buFont typeface="Wingdings" panose="05000000000000000000" pitchFamily="2" charset="2"/>
              <a:buNone/>
              <a:defRPr/>
            </a:pPr>
            <a:endParaRPr lang="en-US" sz="2000"/>
          </a:p>
          <a:p>
            <a:pPr>
              <a:buFont typeface="Wingdings" panose="05000000000000000000" pitchFamily="2" charset="2"/>
              <a:buNone/>
              <a:defRPr/>
            </a:pPr>
            <a:r>
              <a:rPr lang="en-US" sz="1800">
                <a:latin typeface="Courier"/>
              </a:rPr>
              <a:t>SELECT LAST_NAME, SALARY FROM EMPLOYEES </a:t>
            </a:r>
          </a:p>
          <a:p>
            <a:pPr>
              <a:buFont typeface="Wingdings" panose="05000000000000000000" pitchFamily="2" charset="2"/>
              <a:buNone/>
              <a:defRPr/>
            </a:pPr>
            <a:r>
              <a:rPr lang="en-US" sz="1800">
                <a:latin typeface="Courier"/>
              </a:rPr>
              <a:t>WHERE SALARY &gt; 12000;</a:t>
            </a:r>
          </a:p>
          <a:p>
            <a:pPr>
              <a:defRPr/>
            </a:pPr>
            <a:endParaRPr lang="en-US" altLang="en-US"/>
          </a:p>
        </p:txBody>
      </p:sp>
    </p:spTree>
    <p:extLst>
      <p:ext uri="{BB962C8B-B14F-4D97-AF65-F5344CB8AC3E}">
        <p14:creationId xmlns:p14="http://schemas.microsoft.com/office/powerpoint/2010/main" val="35100006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8" name="Rectangle 4"/>
          <p:cNvSpPr>
            <a:spLocks noGrp="1" noChangeArrowheads="1"/>
          </p:cNvSpPr>
          <p:nvPr>
            <p:ph type="title"/>
          </p:nvPr>
        </p:nvSpPr>
        <p:spPr>
          <a:xfrm>
            <a:off x="228600" y="219456"/>
            <a:ext cx="8810625" cy="590549"/>
          </a:xfrm>
        </p:spPr>
        <p:txBody>
          <a:bodyPr/>
          <a:lstStyle/>
          <a:p>
            <a:pPr>
              <a:defRPr/>
            </a:pPr>
            <a:r>
              <a:rPr lang="en-US" altLang="en-US" sz="3000">
                <a:solidFill>
                  <a:srgbClr val="81BC00"/>
                </a:solidFill>
                <a:latin typeface="Arial"/>
              </a:rPr>
              <a:t>UNION</a:t>
            </a:r>
          </a:p>
        </p:txBody>
      </p:sp>
      <p:sp>
        <p:nvSpPr>
          <p:cNvPr id="41988" name="Text Box 12"/>
          <p:cNvSpPr txBox="1">
            <a:spLocks noChangeArrowheads="1"/>
          </p:cNvSpPr>
          <p:nvPr/>
        </p:nvSpPr>
        <p:spPr bwMode="auto">
          <a:xfrm>
            <a:off x="219075" y="971550"/>
            <a:ext cx="8524875" cy="351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marL="406400" indent="-406400">
              <a:defRPr>
                <a:solidFill>
                  <a:schemeClr val="tx1"/>
                </a:solidFill>
                <a:latin typeface="Verdana" panose="020B0604030504040204" pitchFamily="34" charset="0"/>
                <a:cs typeface="Arial" panose="020B0604020202020204" pitchFamily="34" charset="0"/>
              </a:defRPr>
            </a:lvl1pPr>
            <a:lvl2pPr marL="1143000" indent="-39370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marL="342900" indent="-342900">
              <a:spcAft>
                <a:spcPts val="1000"/>
              </a:spcAft>
              <a:buSzPct val="100000"/>
              <a:buFont typeface="Wingdings" panose="05000000000000000000" pitchFamily="2" charset="2"/>
              <a:buChar char="Ø"/>
            </a:pPr>
            <a:r>
              <a:rPr lang="en-US" altLang="en-US" sz="2000">
                <a:latin typeface="+mn-lt"/>
                <a:cs typeface="+mn-cs"/>
              </a:rPr>
              <a:t>Combine two companies customer lists where they have names in common so that the final list has no duplicate names </a:t>
            </a:r>
          </a:p>
          <a:p>
            <a:pPr marL="1079500" lvl="1" indent="-342900">
              <a:spcAft>
                <a:spcPts val="1000"/>
              </a:spcAft>
              <a:buSzPct val="100000"/>
              <a:buFont typeface="Wingdings" panose="05000000000000000000" pitchFamily="2" charset="2"/>
              <a:buChar char="Ø"/>
            </a:pPr>
            <a:r>
              <a:rPr lang="en-US" altLang="en-US" sz="2000">
                <a:latin typeface="+mn-lt"/>
                <a:cs typeface="+mn-cs"/>
              </a:rPr>
              <a:t>Column names and their attributes must be the same</a:t>
            </a:r>
          </a:p>
          <a:p>
            <a:pPr marL="342900" indent="-342900" eaLnBrk="1" hangingPunct="1">
              <a:spcBef>
                <a:spcPct val="50000"/>
              </a:spcBef>
              <a:buClr>
                <a:schemeClr val="accent2"/>
              </a:buClr>
              <a:buFont typeface="Wingdings" panose="05000000000000000000" pitchFamily="2" charset="2"/>
              <a:buChar char="Ø"/>
            </a:pPr>
            <a:endParaRPr lang="en-US" altLang="en-US" sz="2000">
              <a:latin typeface="+mn-lt"/>
              <a:cs typeface="+mn-cs"/>
            </a:endParaRPr>
          </a:p>
          <a:p>
            <a:pPr marL="342900" indent="-342900" eaLnBrk="1" hangingPunct="1">
              <a:spcBef>
                <a:spcPct val="50000"/>
              </a:spcBef>
              <a:buClr>
                <a:schemeClr val="accent2"/>
              </a:buClr>
              <a:buFont typeface="Wingdings" panose="05000000000000000000" pitchFamily="2" charset="2"/>
              <a:buChar char="Ø"/>
            </a:pPr>
            <a:endParaRPr lang="en-US" altLang="en-US" sz="2000">
              <a:latin typeface="+mn-lt"/>
              <a:cs typeface="+mn-cs"/>
            </a:endParaRPr>
          </a:p>
          <a:p>
            <a:pPr marL="342900" indent="-342900" eaLnBrk="1" hangingPunct="1">
              <a:spcBef>
                <a:spcPct val="50000"/>
              </a:spcBef>
              <a:buFont typeface="Wingdings" panose="05000000000000000000" pitchFamily="2" charset="2"/>
              <a:buChar char="Ø"/>
            </a:pPr>
            <a:r>
              <a:rPr lang="en-US" altLang="en-US" sz="2000">
                <a:latin typeface="+mn-lt"/>
                <a:cs typeface="+mn-cs"/>
              </a:rPr>
              <a:t>Can include more than two tables where applicable</a:t>
            </a:r>
          </a:p>
          <a:p>
            <a:pPr marL="749300" lvl="1" indent="0" eaLnBrk="1" hangingPunct="1">
              <a:spcBef>
                <a:spcPct val="50000"/>
              </a:spcBef>
              <a:buClr>
                <a:schemeClr val="accent2"/>
              </a:buClr>
            </a:pPr>
            <a:endParaRPr lang="en-US" altLang="en-US" sz="2400"/>
          </a:p>
        </p:txBody>
      </p:sp>
      <p:sp>
        <p:nvSpPr>
          <p:cNvPr id="5" name="Rectangle 4"/>
          <p:cNvSpPr>
            <a:spLocks noChangeArrowheads="1"/>
          </p:cNvSpPr>
          <p:nvPr/>
        </p:nvSpPr>
        <p:spPr bwMode="auto">
          <a:xfrm>
            <a:off x="1015248" y="4248150"/>
            <a:ext cx="6471402" cy="723900"/>
          </a:xfrm>
          <a:prstGeom prst="rect">
            <a:avLst/>
          </a:prstGeom>
          <a:solidFill>
            <a:schemeClr val="accent1"/>
          </a:solidFill>
          <a:ln w="12700" algn="ctr">
            <a:noFill/>
            <a:miter lim="800000"/>
            <a:headEnd type="none" w="sm" len="sm"/>
            <a:tailEnd/>
          </a:ln>
        </p:spPr>
        <p:txBody>
          <a:bodyPr wrap="square" lIns="88900" tIns="88900" rIns="88900" bIns="88900" anchor="ctr">
            <a:noAutofit/>
          </a:bodyPr>
          <a:lstStyle/>
          <a:p>
            <a:pPr marL="0" lvl="1"/>
            <a:r>
              <a:rPr lang="en-US" altLang="en-US" sz="1000" b="1"/>
              <a:t>SELECT &lt;COLUMN NAMES&gt; FROM T1 UNION </a:t>
            </a:r>
          </a:p>
          <a:p>
            <a:pPr marL="0" lvl="1"/>
            <a:r>
              <a:rPr lang="en-US" altLang="en-US" sz="1000" b="1"/>
              <a:t>SELECT &lt;COLUMN NAMES&gt; FROM T2 UNION</a:t>
            </a:r>
          </a:p>
          <a:p>
            <a:pPr marL="0" lvl="1"/>
            <a:r>
              <a:rPr lang="en-US" altLang="en-US" sz="1000" b="1"/>
              <a:t>SELECT &lt;COLUMN NAMES&gt; FROM T3;</a:t>
            </a:r>
          </a:p>
        </p:txBody>
      </p:sp>
      <p:sp>
        <p:nvSpPr>
          <p:cNvPr id="6" name="Rectangle 5"/>
          <p:cNvSpPr>
            <a:spLocks noChangeArrowheads="1"/>
          </p:cNvSpPr>
          <p:nvPr/>
        </p:nvSpPr>
        <p:spPr bwMode="auto">
          <a:xfrm>
            <a:off x="1015248" y="2599070"/>
            <a:ext cx="6471402" cy="723900"/>
          </a:xfrm>
          <a:prstGeom prst="rect">
            <a:avLst/>
          </a:prstGeom>
          <a:solidFill>
            <a:schemeClr val="accent1"/>
          </a:solidFill>
          <a:ln w="12700" algn="ctr">
            <a:noFill/>
            <a:miter lim="800000"/>
            <a:headEnd type="none" w="sm" len="sm"/>
            <a:tailEnd/>
          </a:ln>
        </p:spPr>
        <p:txBody>
          <a:bodyPr wrap="square" lIns="88900" tIns="88900" rIns="88900" bIns="88900" anchor="ctr">
            <a:noAutofit/>
          </a:bodyPr>
          <a:lstStyle/>
          <a:p>
            <a:pPr marL="0" lvl="1">
              <a:spcBef>
                <a:spcPct val="50000"/>
              </a:spcBef>
              <a:buClr>
                <a:schemeClr val="accent2"/>
              </a:buClr>
            </a:pPr>
            <a:r>
              <a:rPr lang="en-US" altLang="en-US" sz="1000" b="1"/>
              <a:t>SELECT &lt;COLUMN NAMES&gt; FROM CUSTOMER </a:t>
            </a:r>
          </a:p>
          <a:p>
            <a:pPr marL="0" lvl="1">
              <a:spcBef>
                <a:spcPct val="50000"/>
              </a:spcBef>
              <a:buClr>
                <a:schemeClr val="accent2"/>
              </a:buClr>
            </a:pPr>
            <a:r>
              <a:rPr lang="en-US" altLang="en-US" sz="1000" b="1"/>
              <a:t>UNION </a:t>
            </a:r>
          </a:p>
          <a:p>
            <a:pPr marL="0" lvl="1">
              <a:spcBef>
                <a:spcPct val="50000"/>
              </a:spcBef>
              <a:buClr>
                <a:schemeClr val="accent2"/>
              </a:buClr>
            </a:pPr>
            <a:r>
              <a:rPr lang="en-US" altLang="en-US" sz="1000" b="1"/>
              <a:t>SELECT &lt;COLUMN NAMES&gt; FROM CUSTOMER_2;</a:t>
            </a:r>
          </a:p>
        </p:txBody>
      </p:sp>
    </p:spTree>
    <p:extLst>
      <p:ext uri="{BB962C8B-B14F-4D97-AF65-F5344CB8AC3E}">
        <p14:creationId xmlns:p14="http://schemas.microsoft.com/office/powerpoint/2010/main" val="40176221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a:xfrm>
            <a:off x="228600" y="219456"/>
            <a:ext cx="9144000" cy="676275"/>
          </a:xfrm>
        </p:spPr>
        <p:txBody>
          <a:bodyPr/>
          <a:lstStyle/>
          <a:p>
            <a:pPr>
              <a:defRPr/>
            </a:pPr>
            <a:r>
              <a:rPr lang="en-US" altLang="en-US" sz="3000">
                <a:solidFill>
                  <a:srgbClr val="81BC00"/>
                </a:solidFill>
                <a:latin typeface="Arial"/>
              </a:rPr>
              <a:t>UNION Example</a:t>
            </a:r>
          </a:p>
        </p:txBody>
      </p:sp>
      <p:sp>
        <p:nvSpPr>
          <p:cNvPr id="44036" name="Rectangle 2"/>
          <p:cNvSpPr>
            <a:spLocks noChangeArrowheads="1"/>
          </p:cNvSpPr>
          <p:nvPr/>
        </p:nvSpPr>
        <p:spPr bwMode="auto">
          <a:xfrm>
            <a:off x="152400" y="1054100"/>
            <a:ext cx="8763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endParaRPr lang="en-US" altLang="en-US"/>
          </a:p>
          <a:p>
            <a:r>
              <a:rPr lang="en-US" altLang="en-US">
                <a:latin typeface="Courier"/>
                <a:cs typeface="+mn-cs"/>
              </a:rPr>
              <a:t>SELECT JOB_ID, DEPARTMENT_ID FROM EMPLOYEES WHERE DEPARTMENT_ID = 10 </a:t>
            </a:r>
          </a:p>
          <a:p>
            <a:r>
              <a:rPr lang="en-US" altLang="en-US">
                <a:latin typeface="Courier"/>
                <a:cs typeface="+mn-cs"/>
              </a:rPr>
              <a:t>UNION </a:t>
            </a:r>
          </a:p>
          <a:p>
            <a:r>
              <a:rPr lang="en-US" altLang="en-US">
                <a:latin typeface="Courier"/>
                <a:cs typeface="+mn-cs"/>
              </a:rPr>
              <a:t>SELECT JOB_ID, </a:t>
            </a:r>
            <a:r>
              <a:rPr lang="en-US" altLang="en-US">
                <a:latin typeface="Courier"/>
              </a:rPr>
              <a:t>DEPARTMENT_ID</a:t>
            </a:r>
            <a:r>
              <a:rPr lang="en-US" altLang="en-US">
                <a:latin typeface="Courier"/>
                <a:cs typeface="+mn-cs"/>
              </a:rPr>
              <a:t> FROM EMPLOYEES WHERE DEPARTMENT_ID = 50 </a:t>
            </a:r>
          </a:p>
          <a:p>
            <a:r>
              <a:rPr lang="en-US" altLang="en-US">
                <a:latin typeface="Courier"/>
                <a:cs typeface="+mn-cs"/>
              </a:rPr>
              <a:t>UNION </a:t>
            </a:r>
          </a:p>
          <a:p>
            <a:r>
              <a:rPr lang="en-US" altLang="en-US">
                <a:latin typeface="Courier"/>
                <a:cs typeface="+mn-cs"/>
              </a:rPr>
              <a:t>SELECT JOB_ID, </a:t>
            </a:r>
            <a:r>
              <a:rPr lang="en-US" altLang="en-US">
                <a:latin typeface="Courier"/>
              </a:rPr>
              <a:t>DEPARTMENT_ID</a:t>
            </a:r>
            <a:r>
              <a:rPr lang="en-US" altLang="en-US">
                <a:latin typeface="Courier"/>
                <a:cs typeface="+mn-cs"/>
              </a:rPr>
              <a:t> FROM EMPLOYEES WHERE DEPARTMENT_ID = 20 ;</a:t>
            </a:r>
          </a:p>
        </p:txBody>
      </p:sp>
      <p:pic>
        <p:nvPicPr>
          <p:cNvPr id="4403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3769598"/>
            <a:ext cx="4324350" cy="285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71233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228600" y="219456"/>
            <a:ext cx="8391525" cy="692150"/>
          </a:xfrm>
        </p:spPr>
        <p:txBody>
          <a:bodyPr/>
          <a:lstStyle/>
          <a:p>
            <a:pPr>
              <a:defRPr/>
            </a:pPr>
            <a:r>
              <a:rPr lang="en-US" altLang="en-US" sz="3000">
                <a:solidFill>
                  <a:srgbClr val="81BC00"/>
                </a:solidFill>
                <a:latin typeface="Arial"/>
              </a:rPr>
              <a:t>UNION ALL</a:t>
            </a:r>
          </a:p>
        </p:txBody>
      </p:sp>
      <p:sp>
        <p:nvSpPr>
          <p:cNvPr id="46085" name="Rectangle 2"/>
          <p:cNvSpPr>
            <a:spLocks noChangeArrowheads="1"/>
          </p:cNvSpPr>
          <p:nvPr/>
        </p:nvSpPr>
        <p:spPr bwMode="auto">
          <a:xfrm>
            <a:off x="492919" y="2297906"/>
            <a:ext cx="81581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a:cs typeface="+mn-cs"/>
              </a:rPr>
              <a:t>SELECT JOB_ID, DEPARTMENT_ID FROM EMPLOYEES WHERE DEPARTMENT_ID = 10 </a:t>
            </a:r>
          </a:p>
          <a:p>
            <a:r>
              <a:rPr lang="en-US" altLang="en-US">
                <a:latin typeface="Courier"/>
                <a:cs typeface="+mn-cs"/>
              </a:rPr>
              <a:t>UNION ALL</a:t>
            </a:r>
          </a:p>
          <a:p>
            <a:r>
              <a:rPr lang="en-US" altLang="en-US">
                <a:latin typeface="Courier"/>
                <a:cs typeface="+mn-cs"/>
              </a:rPr>
              <a:t>SELECT JOB_ID, </a:t>
            </a:r>
            <a:r>
              <a:rPr lang="en-US" altLang="en-US">
                <a:latin typeface="Courier"/>
              </a:rPr>
              <a:t>DEPARTMENT_ID</a:t>
            </a:r>
            <a:r>
              <a:rPr lang="en-US" altLang="en-US">
                <a:latin typeface="Courier"/>
                <a:cs typeface="+mn-cs"/>
              </a:rPr>
              <a:t> FROM EMPLOYEES WHERE DEPARTMENT_ID = 50 </a:t>
            </a:r>
          </a:p>
        </p:txBody>
      </p:sp>
      <p:pic>
        <p:nvPicPr>
          <p:cNvPr id="4608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6963" y="3917950"/>
            <a:ext cx="3433762" cy="237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ular Callout 6"/>
          <p:cNvSpPr/>
          <p:nvPr/>
        </p:nvSpPr>
        <p:spPr bwMode="gray">
          <a:xfrm>
            <a:off x="575947" y="942977"/>
            <a:ext cx="3582031" cy="1288255"/>
          </a:xfrm>
          <a:prstGeom prst="wedgeRectCallout">
            <a:avLst>
              <a:gd name="adj1" fmla="val 70017"/>
              <a:gd name="adj2" fmla="val 3316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nchorCtr="0"/>
          <a:lstStyle/>
          <a:p>
            <a:pPr>
              <a:spcBef>
                <a:spcPct val="50000"/>
              </a:spcBef>
            </a:pPr>
            <a:r>
              <a:rPr lang="en-US" altLang="en-US"/>
              <a:t>UNION ALL merges the tables but keeps duplicates in the result table</a:t>
            </a:r>
          </a:p>
        </p:txBody>
      </p:sp>
    </p:spTree>
    <p:extLst>
      <p:ext uri="{BB962C8B-B14F-4D97-AF65-F5344CB8AC3E}">
        <p14:creationId xmlns:p14="http://schemas.microsoft.com/office/powerpoint/2010/main" val="22626052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xfrm>
            <a:off x="228600" y="219456"/>
            <a:ext cx="8705850" cy="409574"/>
          </a:xfrm>
        </p:spPr>
        <p:txBody>
          <a:bodyPr/>
          <a:lstStyle/>
          <a:p>
            <a:pPr>
              <a:defRPr/>
            </a:pPr>
            <a:r>
              <a:rPr lang="en-US" altLang="en-US" sz="3000">
                <a:solidFill>
                  <a:srgbClr val="81BC00"/>
                </a:solidFill>
                <a:latin typeface="Arial"/>
              </a:rPr>
              <a:t>Intersect</a:t>
            </a:r>
          </a:p>
        </p:txBody>
      </p:sp>
      <p:sp>
        <p:nvSpPr>
          <p:cNvPr id="48132" name="Rectangle 3"/>
          <p:cNvSpPr>
            <a:spLocks noGrp="1" noChangeArrowheads="1"/>
          </p:cNvSpPr>
          <p:nvPr>
            <p:ph type="body" sz="half" idx="1"/>
          </p:nvPr>
        </p:nvSpPr>
        <p:spPr>
          <a:xfrm>
            <a:off x="257175" y="799253"/>
            <a:ext cx="8003381" cy="484926"/>
          </a:xfrm>
        </p:spPr>
        <p:txBody>
          <a:bodyPr/>
          <a:lstStyle/>
          <a:p>
            <a:pPr eaLnBrk="1" hangingPunct="1">
              <a:lnSpc>
                <a:spcPct val="80000"/>
              </a:lnSpc>
            </a:pPr>
            <a:r>
              <a:rPr lang="en-US" altLang="en-US" sz="2000"/>
              <a:t>Find records that are common in both tables</a:t>
            </a:r>
          </a:p>
        </p:txBody>
      </p:sp>
      <p:pic>
        <p:nvPicPr>
          <p:cNvPr id="4813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 y="2281238"/>
            <a:ext cx="20383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257175" y="1284179"/>
            <a:ext cx="81581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New" panose="02070309020205020404" pitchFamily="49" charset="0"/>
              </a:rPr>
              <a:t>SELECT EMPLOYEE_ID, JOB_ID FROM EMPLOYEES INTERSECT SELECT EMPLOYEE_ID, JOB_ID FROM JOB_HISTORY;</a:t>
            </a:r>
            <a:endParaRPr lang="en-US" altLang="en-US">
              <a:latin typeface="Courier"/>
              <a:cs typeface="+mn-cs"/>
            </a:endParaRPr>
          </a:p>
        </p:txBody>
      </p:sp>
    </p:spTree>
    <p:extLst>
      <p:ext uri="{BB962C8B-B14F-4D97-AF65-F5344CB8AC3E}">
        <p14:creationId xmlns:p14="http://schemas.microsoft.com/office/powerpoint/2010/main" val="29430110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xfrm>
            <a:off x="228600" y="219456"/>
            <a:ext cx="8724900" cy="600075"/>
          </a:xfrm>
        </p:spPr>
        <p:txBody>
          <a:bodyPr/>
          <a:lstStyle/>
          <a:p>
            <a:pPr>
              <a:defRPr/>
            </a:pPr>
            <a:r>
              <a:rPr lang="en-US" altLang="en-US" sz="3000">
                <a:solidFill>
                  <a:srgbClr val="81BC00"/>
                </a:solidFill>
                <a:latin typeface="Arial"/>
              </a:rPr>
              <a:t>Minus</a:t>
            </a:r>
          </a:p>
        </p:txBody>
      </p:sp>
      <p:sp>
        <p:nvSpPr>
          <p:cNvPr id="49156" name="Rectangle 3"/>
          <p:cNvSpPr>
            <a:spLocks noGrp="1" noChangeArrowheads="1"/>
          </p:cNvSpPr>
          <p:nvPr>
            <p:ph type="body" sz="half" idx="1"/>
          </p:nvPr>
        </p:nvSpPr>
        <p:spPr>
          <a:xfrm>
            <a:off x="200025" y="990600"/>
            <a:ext cx="7820025" cy="1047750"/>
          </a:xfrm>
        </p:spPr>
        <p:txBody>
          <a:bodyPr/>
          <a:lstStyle/>
          <a:p>
            <a:pPr eaLnBrk="1" hangingPunct="1"/>
            <a:r>
              <a:rPr lang="en-US" altLang="en-US" sz="2000"/>
              <a:t>Combines rows from two queries and returns only those rows that appear in the first set but not the second</a:t>
            </a:r>
          </a:p>
        </p:txBody>
      </p:sp>
      <p:sp>
        <p:nvSpPr>
          <p:cNvPr id="49157" name="Rectangle 3"/>
          <p:cNvSpPr>
            <a:spLocks noChangeArrowheads="1"/>
          </p:cNvSpPr>
          <p:nvPr/>
        </p:nvSpPr>
        <p:spPr bwMode="auto">
          <a:xfrm>
            <a:off x="200025" y="2133600"/>
            <a:ext cx="83629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New" panose="02070309020205020404" pitchFamily="49" charset="0"/>
              </a:rPr>
              <a:t>SELECT EMPLOYEE_ID, JOB_ID FROM EMPLOYEES MINUS SELECT EMPLOYEE_ID, JOB_ID FROM JOB_HISTORY;</a:t>
            </a:r>
          </a:p>
        </p:txBody>
      </p:sp>
      <p:pic>
        <p:nvPicPr>
          <p:cNvPr id="4915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8425" y="3162300"/>
            <a:ext cx="230505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82979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Practice Exercise</a:t>
            </a:r>
          </a:p>
        </p:txBody>
      </p:sp>
      <p:sp>
        <p:nvSpPr>
          <p:cNvPr id="24580" name="Rectangle 3"/>
          <p:cNvSpPr>
            <a:spLocks noChangeArrowheads="1"/>
          </p:cNvSpPr>
          <p:nvPr/>
        </p:nvSpPr>
        <p:spPr bwMode="auto">
          <a:xfrm>
            <a:off x="266700" y="1333500"/>
            <a:ext cx="8610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marL="400050" lvl="0" indent="-400050">
              <a:buFont typeface="+mj-lt"/>
              <a:buAutoNum type="romanUcPeriod"/>
            </a:pPr>
            <a:r>
              <a:rPr lang="en-US" sz="1200"/>
              <a:t>List the department Ids for department that do not contain the Job Id ST_CLERK using    SET operators</a:t>
            </a:r>
          </a:p>
          <a:p>
            <a:pPr marL="400050" lvl="0" indent="-400050">
              <a:buFont typeface="+mj-lt"/>
              <a:buAutoNum type="romanUcPeriod"/>
            </a:pPr>
            <a:endParaRPr lang="en-US" sz="1200"/>
          </a:p>
          <a:p>
            <a:pPr marL="400050" indent="-400050">
              <a:buFont typeface="+mj-lt"/>
              <a:buAutoNum type="romanUcPeriod"/>
            </a:pPr>
            <a:r>
              <a:rPr lang="en-US" sz="1200"/>
              <a:t>Display the Country Id and names of the countries that have no departments located in them, using SET operators</a:t>
            </a:r>
          </a:p>
          <a:p>
            <a:pPr marL="400050" indent="-400050">
              <a:buFont typeface="+mj-lt"/>
              <a:buAutoNum type="romanUcPeriod"/>
            </a:pPr>
            <a:endParaRPr lang="en-US" sz="1200"/>
          </a:p>
          <a:p>
            <a:pPr marL="400050" indent="-400050">
              <a:buFont typeface="+mj-lt"/>
              <a:buAutoNum type="romanUcPeriod"/>
            </a:pPr>
            <a:r>
              <a:rPr lang="en-US" sz="1200"/>
              <a:t>Produce a list of jobs for departments 10, 50 and 20, in that order. Display JOB Id and Department Id, using SET operators</a:t>
            </a:r>
          </a:p>
          <a:p>
            <a:pPr marL="400050" indent="-400050">
              <a:buFont typeface="+mj-lt"/>
              <a:buAutoNum type="romanUcPeriod"/>
            </a:pPr>
            <a:endParaRPr lang="en-US" sz="1200"/>
          </a:p>
          <a:p>
            <a:pPr marL="400050" indent="-400050">
              <a:buFont typeface="+mj-lt"/>
              <a:buAutoNum type="romanUcPeriod"/>
            </a:pPr>
            <a:r>
              <a:rPr lang="en-US" sz="1200"/>
              <a:t>List the employee Ids and Job Ids of those employees who are currently in the job title that they have held once before during their tenure with the company</a:t>
            </a:r>
            <a:endParaRPr lang="en-US" altLang="en-US" sz="1200"/>
          </a:p>
        </p:txBody>
      </p:sp>
    </p:spTree>
    <p:extLst>
      <p:ext uri="{BB962C8B-B14F-4D97-AF65-F5344CB8AC3E}">
        <p14:creationId xmlns:p14="http://schemas.microsoft.com/office/powerpoint/2010/main" val="4275763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sz="4000"/>
              <a:t>Additional Practice</a:t>
            </a:r>
            <a:endParaRPr lang="en-US" noProof="0"/>
          </a:p>
        </p:txBody>
      </p:sp>
    </p:spTree>
    <p:extLst>
      <p:ext uri="{BB962C8B-B14F-4D97-AF65-F5344CB8AC3E}">
        <p14:creationId xmlns:p14="http://schemas.microsoft.com/office/powerpoint/2010/main" val="764298698"/>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Practice Exercise</a:t>
            </a:r>
          </a:p>
        </p:txBody>
      </p:sp>
      <p:sp>
        <p:nvSpPr>
          <p:cNvPr id="24580" name="Rectangle 3"/>
          <p:cNvSpPr>
            <a:spLocks noChangeArrowheads="1"/>
          </p:cNvSpPr>
          <p:nvPr/>
        </p:nvSpPr>
        <p:spPr bwMode="auto">
          <a:xfrm>
            <a:off x="157163" y="1133475"/>
            <a:ext cx="86106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marL="400050" indent="-400050">
              <a:buFont typeface="+mj-lt"/>
              <a:buAutoNum type="romanUcPeriod"/>
            </a:pPr>
            <a:r>
              <a:rPr lang="en-US" sz="1200"/>
              <a:t>Show all data of clerks who have been hired after the year 1997</a:t>
            </a:r>
            <a:endParaRPr lang="en-US" altLang="en-US" sz="1200">
              <a:latin typeface="+mn-lt"/>
              <a:cs typeface="+mn-cs"/>
            </a:endParaRP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sz="1200"/>
              <a:t>Show the employees that have no commission with a 10% raise in their salary (Round off the salaries)</a:t>
            </a:r>
            <a:endParaRPr lang="en-US" altLang="en-US" sz="1200">
              <a:latin typeface="+mn-lt"/>
              <a:cs typeface="+mn-cs"/>
            </a:endParaRP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sz="1200"/>
              <a:t>Show the last names of all employees together with the number of years and months they have completed</a:t>
            </a:r>
            <a:endParaRPr lang="en-US" altLang="en-US" sz="1200">
              <a:latin typeface="+mn-lt"/>
              <a:cs typeface="+mn-cs"/>
            </a:endParaRP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sz="1200"/>
              <a:t>Show those employees that have a name starting with J,K,L, or M</a:t>
            </a:r>
            <a:endParaRPr lang="en-US" altLang="en-US" sz="1200">
              <a:latin typeface="+mn-lt"/>
              <a:cs typeface="+mn-cs"/>
            </a:endParaRP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sz="1200"/>
              <a:t>Show all employees, and indicate with ”Yes” or “No” whether they receive commission</a:t>
            </a:r>
            <a:endParaRPr lang="en-US" altLang="en-US" sz="1200">
              <a:latin typeface="+mn-lt"/>
              <a:cs typeface="+mn-cs"/>
            </a:endParaRP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sz="1200"/>
              <a:t>Show department names, locations, names, job, titles, and salaries of employees who work in location 1800</a:t>
            </a:r>
            <a:endParaRPr lang="en-US" altLang="en-US" sz="1200">
              <a:latin typeface="+mn-lt"/>
              <a:cs typeface="+mn-cs"/>
            </a:endParaRP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sz="1200"/>
              <a:t>How many employees have a name that ends with “n”?</a:t>
            </a:r>
            <a:endParaRPr lang="en-US" altLang="en-US" sz="1200">
              <a:latin typeface="+mn-lt"/>
              <a:cs typeface="+mn-cs"/>
            </a:endParaRP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sz="1200"/>
              <a:t>Show the names and locations for all the departments and the number of employees, working in each department. Make sure that departments without employees are included as well</a:t>
            </a:r>
            <a:endParaRPr lang="en-US" altLang="en-US" sz="1200">
              <a:latin typeface="+mn-lt"/>
              <a:cs typeface="+mn-cs"/>
            </a:endParaRP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sz="1200"/>
              <a:t>Which jobs are found in department 10 &amp; 20?</a:t>
            </a:r>
            <a:endParaRPr lang="en-US" altLang="en-US" sz="1200">
              <a:latin typeface="+mn-lt"/>
              <a:cs typeface="+mn-cs"/>
            </a:endParaRPr>
          </a:p>
          <a:p>
            <a:pPr marL="400050" indent="-400050">
              <a:buFont typeface="+mj-lt"/>
              <a:buAutoNum type="romanUcPeriod"/>
            </a:pPr>
            <a:endParaRPr lang="en-US" altLang="en-US" sz="1200">
              <a:latin typeface="+mn-lt"/>
              <a:cs typeface="+mn-cs"/>
            </a:endParaRPr>
          </a:p>
          <a:p>
            <a:pPr marL="400050" indent="-400050">
              <a:buFont typeface="+mj-lt"/>
              <a:buAutoNum type="romanUcPeriod"/>
            </a:pPr>
            <a:r>
              <a:rPr lang="en-US" sz="1200"/>
              <a:t>Which jobs are found in Administration and Executive departments, and how many employees do these jobs? Show the job with highest frequency first</a:t>
            </a:r>
            <a:endParaRPr lang="en-US" altLang="en-US" sz="1200">
              <a:latin typeface="+mn-lt"/>
              <a:cs typeface="+mn-cs"/>
            </a:endParaRPr>
          </a:p>
        </p:txBody>
      </p:sp>
    </p:spTree>
    <p:extLst>
      <p:ext uri="{BB962C8B-B14F-4D97-AF65-F5344CB8AC3E}">
        <p14:creationId xmlns:p14="http://schemas.microsoft.com/office/powerpoint/2010/main" val="203235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0">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0">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0">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0">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580">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Practice Exercise </a:t>
            </a:r>
            <a:r>
              <a:rPr lang="en-US" sz="3000" err="1">
                <a:solidFill>
                  <a:srgbClr val="81BC00"/>
                </a:solidFill>
                <a:latin typeface="Arial"/>
              </a:rPr>
              <a:t>contd</a:t>
            </a:r>
            <a:r>
              <a:rPr lang="en-US" sz="3000">
                <a:solidFill>
                  <a:srgbClr val="81BC00"/>
                </a:solidFill>
                <a:latin typeface="Arial"/>
              </a:rPr>
              <a:t> …</a:t>
            </a:r>
          </a:p>
        </p:txBody>
      </p:sp>
      <p:sp>
        <p:nvSpPr>
          <p:cNvPr id="24580" name="Rectangle 3"/>
          <p:cNvSpPr>
            <a:spLocks noChangeArrowheads="1"/>
          </p:cNvSpPr>
          <p:nvPr/>
        </p:nvSpPr>
        <p:spPr bwMode="auto">
          <a:xfrm>
            <a:off x="266700" y="781050"/>
            <a:ext cx="8610600"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marL="400050" indent="-400050">
              <a:buFont typeface="+mj-lt"/>
              <a:buAutoNum type="romanUcPeriod" startAt="11"/>
            </a:pPr>
            <a:r>
              <a:rPr lang="en-US" sz="1200">
                <a:latin typeface="+mj-lt"/>
              </a:rPr>
              <a:t>Show all employees, who have managers with a salary higher than $15000. Show the following data: employee name, manager name, manager salary, and salary grade of the manager</a:t>
            </a:r>
            <a:endParaRPr lang="en-US" altLang="en-US" sz="1200">
              <a:latin typeface="+mj-lt"/>
              <a:cs typeface="+mn-cs"/>
            </a:endParaRPr>
          </a:p>
          <a:p>
            <a:pPr marL="400050" indent="-400050">
              <a:buFont typeface="+mj-lt"/>
              <a:buAutoNum type="romanUcPeriod" startAt="11"/>
            </a:pPr>
            <a:endParaRPr lang="en-US" altLang="en-US" sz="1200">
              <a:latin typeface="+mj-lt"/>
              <a:cs typeface="+mn-cs"/>
            </a:endParaRPr>
          </a:p>
          <a:p>
            <a:pPr marL="400050" indent="-400050">
              <a:buFont typeface="+mj-lt"/>
              <a:buAutoNum type="romanUcPeriod" startAt="11"/>
            </a:pPr>
            <a:r>
              <a:rPr lang="en-US" sz="1200">
                <a:latin typeface="+mj-lt"/>
              </a:rPr>
              <a:t>Show all employees, who have managers with a salary higher than $15000. Show the following data: employee name, manager name, manager salary, and salary grade of the manager</a:t>
            </a:r>
          </a:p>
          <a:p>
            <a:pPr marL="400050" indent="-400050">
              <a:buFont typeface="+mj-lt"/>
              <a:buAutoNum type="romanUcPeriod" startAt="11"/>
            </a:pPr>
            <a:endParaRPr lang="en-US" altLang="en-US" sz="1200">
              <a:latin typeface="+mj-lt"/>
              <a:cs typeface="+mn-cs"/>
            </a:endParaRPr>
          </a:p>
          <a:p>
            <a:pPr marL="400050" indent="-400050">
              <a:buFont typeface="+mj-lt"/>
              <a:buAutoNum type="romanUcPeriod" startAt="11"/>
            </a:pPr>
            <a:r>
              <a:rPr lang="en-US" sz="1200">
                <a:latin typeface="+mj-lt"/>
              </a:rPr>
              <a:t>Display the department number and its lowest salary for the department with the highest average salary</a:t>
            </a:r>
            <a:endParaRPr lang="en-US" altLang="en-US" sz="1200">
              <a:latin typeface="+mj-lt"/>
              <a:cs typeface="+mn-cs"/>
            </a:endParaRPr>
          </a:p>
          <a:p>
            <a:pPr marL="400050" indent="-400050">
              <a:buFont typeface="+mj-lt"/>
              <a:buAutoNum type="romanUcPeriod" startAt="11"/>
            </a:pPr>
            <a:endParaRPr lang="en-US" altLang="en-US" sz="1200">
              <a:latin typeface="+mj-lt"/>
              <a:cs typeface="+mn-cs"/>
            </a:endParaRPr>
          </a:p>
          <a:p>
            <a:pPr marL="400050" indent="-400050">
              <a:buFont typeface="+mj-lt"/>
              <a:buAutoNum type="romanUcPeriod" startAt="11"/>
            </a:pPr>
            <a:r>
              <a:rPr lang="en-US" sz="1200">
                <a:latin typeface="+mj-lt"/>
              </a:rPr>
              <a:t>Display Department Number, Department Name, Manager Id and Location Id for departments where no Sales Rep work</a:t>
            </a:r>
            <a:endParaRPr lang="en-US" altLang="en-US" sz="1200">
              <a:latin typeface="+mj-lt"/>
              <a:cs typeface="+mn-cs"/>
            </a:endParaRPr>
          </a:p>
          <a:p>
            <a:pPr marL="400050" indent="-400050">
              <a:buFont typeface="+mj-lt"/>
              <a:buAutoNum type="romanUcPeriod" startAt="11"/>
            </a:pPr>
            <a:endParaRPr lang="en-US" altLang="en-US" sz="1200">
              <a:latin typeface="+mj-lt"/>
              <a:cs typeface="+mn-cs"/>
            </a:endParaRPr>
          </a:p>
          <a:p>
            <a:pPr marL="400050" indent="-400050">
              <a:buFont typeface="+mj-lt"/>
              <a:buAutoNum type="romanUcPeriod" startAt="11"/>
            </a:pPr>
            <a:r>
              <a:rPr lang="en-US" sz="1200">
                <a:latin typeface="+mj-lt"/>
              </a:rPr>
              <a:t>Show department number, department name, and number of employees working in each department that</a:t>
            </a:r>
          </a:p>
          <a:p>
            <a:pPr marL="400050" indent="-400050">
              <a:buFont typeface="+mj-lt"/>
              <a:buAutoNum type="romanUcPeriod" startAt="11"/>
            </a:pPr>
            <a:endParaRPr lang="en-US" altLang="en-US" sz="1200">
              <a:latin typeface="+mj-lt"/>
              <a:cs typeface="+mn-cs"/>
            </a:endParaRPr>
          </a:p>
          <a:p>
            <a:pPr lvl="2">
              <a:buFont typeface="+mj-lt"/>
              <a:buAutoNum type="alphaLcParenR"/>
            </a:pPr>
            <a:r>
              <a:rPr lang="en-US" sz="1200">
                <a:latin typeface="+mj-lt"/>
              </a:rPr>
              <a:t>Includes fewer than 3 employees</a:t>
            </a:r>
          </a:p>
          <a:p>
            <a:pPr lvl="2">
              <a:buFont typeface="+mj-lt"/>
              <a:buAutoNum type="alphaLcParenR"/>
            </a:pPr>
            <a:r>
              <a:rPr lang="en-US" sz="1200">
                <a:latin typeface="+mj-lt"/>
              </a:rPr>
              <a:t>Has the highest number of employees</a:t>
            </a:r>
          </a:p>
          <a:p>
            <a:pPr lvl="2">
              <a:buFont typeface="+mj-lt"/>
              <a:buAutoNum type="alphaLcParenR"/>
            </a:pPr>
            <a:r>
              <a:rPr lang="en-US" sz="1200">
                <a:latin typeface="+mj-lt"/>
              </a:rPr>
              <a:t>Has the lowest number of employees</a:t>
            </a:r>
            <a:endParaRPr lang="en-US" altLang="en-US" sz="1200">
              <a:latin typeface="+mj-lt"/>
            </a:endParaRPr>
          </a:p>
          <a:p>
            <a:pPr marL="400050" indent="-400050">
              <a:buFont typeface="+mj-lt"/>
              <a:buAutoNum type="romanUcPeriod" startAt="11"/>
            </a:pPr>
            <a:endParaRPr lang="en-US" altLang="en-US" sz="1200">
              <a:latin typeface="+mj-lt"/>
              <a:cs typeface="+mn-cs"/>
            </a:endParaRPr>
          </a:p>
          <a:p>
            <a:pPr marL="400050" indent="-400050">
              <a:buFont typeface="+mj-lt"/>
              <a:buAutoNum type="romanUcPeriod" startAt="11"/>
            </a:pPr>
            <a:endParaRPr lang="en-US" altLang="en-US" sz="1200">
              <a:latin typeface="+mj-lt"/>
              <a:cs typeface="+mn-cs"/>
            </a:endParaRPr>
          </a:p>
          <a:p>
            <a:pPr marL="400050" indent="-400050">
              <a:buFont typeface="+mj-lt"/>
              <a:buAutoNum type="romanUcPeriod" startAt="11"/>
            </a:pPr>
            <a:r>
              <a:rPr lang="en-US" sz="1200">
                <a:latin typeface="+mj-lt"/>
              </a:rPr>
              <a:t>Show all employees who were hired on the day of week on which the highest number of employees has been hired</a:t>
            </a:r>
            <a:endParaRPr lang="en-US" altLang="en-US" sz="1200">
              <a:latin typeface="+mj-lt"/>
              <a:cs typeface="+mn-cs"/>
            </a:endParaRPr>
          </a:p>
          <a:p>
            <a:pPr marL="400050" indent="-400050">
              <a:buFont typeface="+mj-lt"/>
              <a:buAutoNum type="romanUcPeriod" startAt="11"/>
            </a:pPr>
            <a:endParaRPr lang="en-US" altLang="en-US" sz="1200">
              <a:latin typeface="+mj-lt"/>
              <a:cs typeface="+mn-cs"/>
            </a:endParaRPr>
          </a:p>
          <a:p>
            <a:pPr marL="400050" indent="-400050">
              <a:buFont typeface="+mj-lt"/>
              <a:buAutoNum type="romanUcPeriod" startAt="11"/>
            </a:pPr>
            <a:r>
              <a:rPr lang="en-US" sz="1200">
                <a:latin typeface="+mj-lt"/>
              </a:rPr>
              <a:t>Write a query to display top 3 earners in EMPLOYEES table. Display the last names and their salary</a:t>
            </a:r>
            <a:endParaRPr lang="en-US" altLang="en-US" sz="1200">
              <a:latin typeface="+mj-lt"/>
              <a:cs typeface="+mn-cs"/>
            </a:endParaRPr>
          </a:p>
          <a:p>
            <a:pPr marL="400050" indent="-400050">
              <a:buFont typeface="+mj-lt"/>
              <a:buAutoNum type="romanUcPeriod" startAt="11"/>
            </a:pPr>
            <a:endParaRPr lang="en-US" altLang="en-US" sz="1200">
              <a:latin typeface="+mj-lt"/>
              <a:cs typeface="+mn-cs"/>
            </a:endParaRPr>
          </a:p>
          <a:p>
            <a:pPr marL="400050" indent="-400050">
              <a:buFont typeface="+mj-lt"/>
              <a:buAutoNum type="romanUcPeriod" startAt="11"/>
            </a:pPr>
            <a:r>
              <a:rPr lang="en-US" sz="1200">
                <a:latin typeface="+mj-lt"/>
              </a:rPr>
              <a:t>Write a query to display Job Ids of those jobs, whose maximum salary is half the maximum salary in the whole company. Use WITH Clause</a:t>
            </a:r>
          </a:p>
          <a:p>
            <a:endParaRPr lang="en-US" sz="1200">
              <a:latin typeface="+mj-lt"/>
            </a:endParaRPr>
          </a:p>
          <a:p>
            <a:pPr marL="400050" indent="-400050">
              <a:buFont typeface="+mj-lt"/>
              <a:buAutoNum type="romanUcPeriod" startAt="11"/>
            </a:pPr>
            <a:r>
              <a:rPr lang="en-US" altLang="en-US" sz="1200">
                <a:latin typeface="+mj-lt"/>
                <a:cs typeface="+mn-cs"/>
              </a:rPr>
              <a:t>Display LAST_NAME, HIRE_DATE in descending order of their HIRE_DATE. If two consecutive records have a hire date difference of more than 12 months, then do not display them</a:t>
            </a:r>
          </a:p>
          <a:p>
            <a:endParaRPr lang="en-US" altLang="en-US" sz="1200">
              <a:latin typeface="+mj-lt"/>
              <a:cs typeface="+mn-cs"/>
            </a:endParaRPr>
          </a:p>
        </p:txBody>
      </p:sp>
    </p:spTree>
    <p:extLst>
      <p:ext uri="{BB962C8B-B14F-4D97-AF65-F5344CB8AC3E}">
        <p14:creationId xmlns:p14="http://schemas.microsoft.com/office/powerpoint/2010/main" val="10584531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80">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80">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580">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580">
                                            <p:txEl>
                                              <p:pRg st="15" end="1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580">
                                            <p:txEl>
                                              <p:pRg st="17" end="1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580">
                                            <p:txEl>
                                              <p:pRg st="19" end="1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580">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sz="4000"/>
              <a:t>Appendix</a:t>
            </a:r>
            <a:endParaRPr lang="en-US" noProof="0"/>
          </a:p>
        </p:txBody>
      </p:sp>
    </p:spTree>
    <p:extLst>
      <p:ext uri="{BB962C8B-B14F-4D97-AF65-F5344CB8AC3E}">
        <p14:creationId xmlns:p14="http://schemas.microsoft.com/office/powerpoint/2010/main" val="30652659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9456"/>
            <a:ext cx="8391525" cy="692150"/>
          </a:xfrm>
        </p:spPr>
        <p:txBody>
          <a:bodyPr/>
          <a:lstStyle/>
          <a:p>
            <a:pPr>
              <a:defRPr/>
            </a:pPr>
            <a:r>
              <a:rPr lang="en-US" sz="3000">
                <a:solidFill>
                  <a:srgbClr val="81BC00"/>
                </a:solidFill>
                <a:latin typeface="Arial"/>
              </a:rPr>
              <a:t>Examples </a:t>
            </a:r>
            <a:r>
              <a:rPr lang="en-US" sz="3000" err="1">
                <a:solidFill>
                  <a:srgbClr val="81BC00"/>
                </a:solidFill>
                <a:latin typeface="Arial"/>
              </a:rPr>
              <a:t>contd</a:t>
            </a:r>
            <a:r>
              <a:rPr lang="en-US" sz="3000">
                <a:solidFill>
                  <a:srgbClr val="81BC00"/>
                </a:solidFill>
                <a:latin typeface="Arial"/>
              </a:rPr>
              <a:t>… </a:t>
            </a:r>
          </a:p>
        </p:txBody>
      </p:sp>
      <p:pic>
        <p:nvPicPr>
          <p:cNvPr id="1638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2015317"/>
            <a:ext cx="52578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6238" y="4625961"/>
            <a:ext cx="820578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463550" y="1296995"/>
            <a:ext cx="8216899" cy="50323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defRPr/>
            </a:pPr>
            <a:r>
              <a:rPr lang="en-US" altLang="en-US" sz="1800">
                <a:latin typeface="Courier"/>
              </a:rPr>
              <a:t>select * from employees where SALARY BETWEEN 9000 AND 20000;</a:t>
            </a:r>
          </a:p>
          <a:p>
            <a:pPr>
              <a:defRPr/>
            </a:pPr>
            <a:endParaRPr lang="en-US" altLang="en-US"/>
          </a:p>
        </p:txBody>
      </p:sp>
      <p:sp>
        <p:nvSpPr>
          <p:cNvPr id="8" name="Rectangle 3"/>
          <p:cNvSpPr txBox="1">
            <a:spLocks noChangeArrowheads="1"/>
          </p:cNvSpPr>
          <p:nvPr/>
        </p:nvSpPr>
        <p:spPr>
          <a:xfrm>
            <a:off x="463549" y="3835387"/>
            <a:ext cx="8216899" cy="50323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defRPr/>
            </a:pPr>
            <a:r>
              <a:rPr lang="en-US" altLang="en-US" sz="1800">
                <a:latin typeface="Courier"/>
              </a:rPr>
              <a:t>select * from employees where SALARY IN(9000,20000);</a:t>
            </a:r>
          </a:p>
          <a:p>
            <a:pPr>
              <a:defRPr/>
            </a:pPr>
            <a:endParaRPr lang="en-US" altLang="en-US"/>
          </a:p>
        </p:txBody>
      </p:sp>
    </p:spTree>
    <p:extLst>
      <p:ext uri="{BB962C8B-B14F-4D97-AF65-F5344CB8AC3E}">
        <p14:creationId xmlns:p14="http://schemas.microsoft.com/office/powerpoint/2010/main" val="24425496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28600" y="219456"/>
            <a:ext cx="8388000" cy="466344"/>
          </a:xfrm>
        </p:spPr>
        <p:txBody>
          <a:bodyPr vert="horz" lIns="0" tIns="0" rIns="0" bIns="0" rtlCol="0" anchor="t" anchorCtr="0">
            <a:noAutofit/>
          </a:bodyPr>
          <a:lstStyle/>
          <a:p>
            <a:pPr>
              <a:spcBef>
                <a:spcPct val="0"/>
              </a:spcBef>
            </a:pPr>
            <a:r>
              <a:rPr lang="en-US">
                <a:solidFill>
                  <a:schemeClr val="accent2"/>
                </a:solidFill>
                <a:latin typeface="+mj-lt"/>
                <a:ea typeface="+mj-ea"/>
                <a:cs typeface="+mj-cs"/>
              </a:rPr>
              <a:t>Reference Materials</a:t>
            </a:r>
          </a:p>
          <a:p>
            <a:pPr>
              <a:spcBef>
                <a:spcPct val="0"/>
              </a:spcBef>
            </a:pPr>
            <a:endParaRPr lang="en-US">
              <a:solidFill>
                <a:schemeClr val="accent2"/>
              </a:solidFill>
              <a:latin typeface="+mj-lt"/>
              <a:ea typeface="+mj-ea"/>
              <a:cs typeface="+mj-cs"/>
            </a:endParaRPr>
          </a:p>
        </p:txBody>
      </p:sp>
      <p:graphicFrame>
        <p:nvGraphicFramePr>
          <p:cNvPr id="7" name="Table 6"/>
          <p:cNvGraphicFramePr>
            <a:graphicFrameLocks noGrp="1"/>
          </p:cNvGraphicFramePr>
          <p:nvPr>
            <p:extLst>
              <p:ext uri="{D42A27DB-BD31-4B8C-83A1-F6EECF244321}">
                <p14:modId xmlns:p14="http://schemas.microsoft.com/office/powerpoint/2010/main" val="949503887"/>
              </p:ext>
            </p:extLst>
          </p:nvPr>
        </p:nvGraphicFramePr>
        <p:xfrm>
          <a:off x="674929" y="979717"/>
          <a:ext cx="6977728" cy="2387601"/>
        </p:xfrm>
        <a:graphic>
          <a:graphicData uri="http://schemas.openxmlformats.org/drawingml/2006/table">
            <a:tbl>
              <a:tblPr firstRow="1" bandRow="1"/>
              <a:tblGrid>
                <a:gridCol w="1164757">
                  <a:extLst>
                    <a:ext uri="{9D8B030D-6E8A-4147-A177-3AD203B41FA5}">
                      <a16:colId xmlns:a16="http://schemas.microsoft.com/office/drawing/2014/main" val="20000"/>
                    </a:ext>
                  </a:extLst>
                </a:gridCol>
                <a:gridCol w="3901265">
                  <a:extLst>
                    <a:ext uri="{9D8B030D-6E8A-4147-A177-3AD203B41FA5}">
                      <a16:colId xmlns:a16="http://schemas.microsoft.com/office/drawing/2014/main" val="20001"/>
                    </a:ext>
                  </a:extLst>
                </a:gridCol>
                <a:gridCol w="1911706">
                  <a:extLst>
                    <a:ext uri="{9D8B030D-6E8A-4147-A177-3AD203B41FA5}">
                      <a16:colId xmlns:a16="http://schemas.microsoft.com/office/drawing/2014/main" val="20002"/>
                    </a:ext>
                  </a:extLst>
                </a:gridCol>
              </a:tblGrid>
              <a:tr h="79586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a:t>S No</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A1DE"/>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a:t>Name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A1DE"/>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a:t>Artefact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A1DE"/>
                    </a:solidFill>
                  </a:tcPr>
                </a:tc>
                <a:extLst>
                  <a:ext uri="{0D108BD9-81ED-4DB2-BD59-A6C34878D82A}">
                    <a16:rowId xmlns:a16="http://schemas.microsoft.com/office/drawing/2014/main" val="10000"/>
                  </a:ext>
                </a:extLst>
              </a:tr>
              <a:tr h="79586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684213" rtl="0" eaLnBrk="0" fontAlgn="base" latinLnBrk="0" hangingPunct="0">
                        <a:lnSpc>
                          <a:spcPct val="100000"/>
                        </a:lnSpc>
                        <a:spcBef>
                          <a:spcPts val="400"/>
                        </a:spcBef>
                        <a:spcAft>
                          <a:spcPct val="0"/>
                        </a:spcAft>
                        <a:buClrTx/>
                        <a:buSzPct val="25000"/>
                        <a:buFont typeface="Wingdings" pitchFamily="2" charset="2"/>
                        <a:buNone/>
                        <a:tabLst/>
                      </a:pPr>
                      <a:r>
                        <a:rPr lang="en-US" sz="1200" kern="1200">
                          <a:solidFill>
                            <a:schemeClr val="tx2"/>
                          </a:solidFill>
                          <a:latin typeface="+mn-lt"/>
                          <a:ea typeface="+mn-ea"/>
                          <a:cs typeface="+mn-cs"/>
                        </a:rPr>
                        <a:t>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A1DE">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684213" rtl="0" eaLnBrk="0" fontAlgn="base" latinLnBrk="0" hangingPunct="0">
                        <a:lnSpc>
                          <a:spcPct val="100000"/>
                        </a:lnSpc>
                        <a:spcBef>
                          <a:spcPts val="400"/>
                        </a:spcBef>
                        <a:spcAft>
                          <a:spcPct val="0"/>
                        </a:spcAft>
                        <a:buClrTx/>
                        <a:buSzPct val="25000"/>
                        <a:buFont typeface="Wingdings" pitchFamily="2" charset="2"/>
                        <a:buNone/>
                        <a:tabLst/>
                      </a:pPr>
                      <a:r>
                        <a:rPr lang="en-US" sz="1200" kern="1200">
                          <a:solidFill>
                            <a:schemeClr val="tx2"/>
                          </a:solidFill>
                          <a:latin typeface="+mn-lt"/>
                          <a:ea typeface="+mn-ea"/>
                          <a:cs typeface="+mn-cs"/>
                        </a:rPr>
                        <a:t>Table DDLs and DMLs</a:t>
                      </a:r>
                      <a:r>
                        <a:rPr lang="en-US" sz="1200" kern="1200" baseline="0">
                          <a:solidFill>
                            <a:schemeClr val="tx2"/>
                          </a:solidFill>
                          <a:latin typeface="+mn-lt"/>
                          <a:ea typeface="+mn-ea"/>
                          <a:cs typeface="+mn-cs"/>
                        </a:rPr>
                        <a:t> for the practice exercises</a:t>
                      </a:r>
                      <a:endParaRPr lang="en-US" sz="1200" kern="1200">
                        <a:solidFill>
                          <a:schemeClr val="tx2"/>
                        </a:solidFill>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A1DE">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buFont typeface="Arial" panose="020B0604020202020204" pitchFamily="34" charset="0"/>
                        <a:buNone/>
                      </a:pPr>
                      <a:endParaRPr lang="en-US" sz="12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A1DE">
                        <a:tint val="40000"/>
                      </a:srgbClr>
                    </a:solidFill>
                  </a:tcPr>
                </a:tc>
                <a:extLst>
                  <a:ext uri="{0D108BD9-81ED-4DB2-BD59-A6C34878D82A}">
                    <a16:rowId xmlns:a16="http://schemas.microsoft.com/office/drawing/2014/main" val="10001"/>
                  </a:ext>
                </a:extLst>
              </a:tr>
              <a:tr h="79586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684213" rtl="0" eaLnBrk="0" fontAlgn="base" latinLnBrk="0" hangingPunct="0">
                        <a:lnSpc>
                          <a:spcPct val="100000"/>
                        </a:lnSpc>
                        <a:spcBef>
                          <a:spcPts val="400"/>
                        </a:spcBef>
                        <a:spcAft>
                          <a:spcPct val="0"/>
                        </a:spcAft>
                        <a:buClrTx/>
                        <a:buSzPct val="25000"/>
                        <a:buFont typeface="Wingdings" pitchFamily="2" charset="2"/>
                        <a:buNone/>
                        <a:tabLst/>
                      </a:pPr>
                      <a:r>
                        <a:rPr lang="en-US" sz="1200" kern="1200">
                          <a:solidFill>
                            <a:schemeClr val="tx2"/>
                          </a:solidFill>
                          <a:latin typeface="+mn-lt"/>
                          <a:ea typeface="+mn-ea"/>
                          <a:cs typeface="+mn-cs"/>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A1DE">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684213" rtl="0" eaLnBrk="0" fontAlgn="base" latinLnBrk="0" hangingPunct="0">
                        <a:lnSpc>
                          <a:spcPct val="100000"/>
                        </a:lnSpc>
                        <a:spcBef>
                          <a:spcPts val="400"/>
                        </a:spcBef>
                        <a:spcAft>
                          <a:spcPct val="0"/>
                        </a:spcAft>
                        <a:buClrTx/>
                        <a:buSzPct val="25000"/>
                        <a:buFont typeface="Wingdings" pitchFamily="2" charset="2"/>
                        <a:buNone/>
                        <a:tabLst/>
                      </a:pPr>
                      <a:r>
                        <a:rPr lang="en-US" sz="1200" kern="1200">
                          <a:solidFill>
                            <a:schemeClr val="tx2"/>
                          </a:solidFill>
                          <a:latin typeface="+mn-lt"/>
                          <a:ea typeface="+mn-ea"/>
                          <a:cs typeface="+mn-cs"/>
                        </a:rPr>
                        <a:t>Training</a:t>
                      </a:r>
                      <a:r>
                        <a:rPr lang="en-US" sz="1200" kern="1200" baseline="0">
                          <a:solidFill>
                            <a:schemeClr val="tx2"/>
                          </a:solidFill>
                          <a:latin typeface="+mn-lt"/>
                          <a:ea typeface="+mn-ea"/>
                          <a:cs typeface="+mn-cs"/>
                        </a:rPr>
                        <a:t> Supplement</a:t>
                      </a:r>
                      <a:endParaRPr lang="en-US" sz="1200" kern="1200">
                        <a:solidFill>
                          <a:schemeClr val="tx2"/>
                        </a:solidFill>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A1DE">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buFont typeface="Arial" panose="020B0604020202020204" pitchFamily="34" charset="0"/>
                        <a:buNone/>
                      </a:pPr>
                      <a:endParaRPr lang="en-US" sz="12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A1DE">
                        <a:tint val="20000"/>
                      </a:srgbClr>
                    </a:solidFill>
                  </a:tcPr>
                </a:tc>
                <a:extLst>
                  <a:ext uri="{0D108BD9-81ED-4DB2-BD59-A6C34878D82A}">
                    <a16:rowId xmlns:a16="http://schemas.microsoft.com/office/drawing/2014/main" val="10002"/>
                  </a:ext>
                </a:extLst>
              </a:tr>
            </a:tbl>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823680016"/>
              </p:ext>
            </p:extLst>
          </p:nvPr>
        </p:nvGraphicFramePr>
        <p:xfrm>
          <a:off x="5453063" y="1931988"/>
          <a:ext cx="1552575" cy="481012"/>
        </p:xfrm>
        <a:graphic>
          <a:graphicData uri="http://schemas.openxmlformats.org/presentationml/2006/ole">
            <mc:AlternateContent xmlns:mc="http://schemas.openxmlformats.org/markup-compatibility/2006">
              <mc:Choice xmlns:v="urn:schemas-microsoft-com:vml" Requires="v">
                <p:oleObj spid="_x0000_s3074" name="Packager Shell Object" showAsIcon="1" r:id="rId4" imgW="1552680" imgH="481320" progId="Package">
                  <p:embed/>
                </p:oleObj>
              </mc:Choice>
              <mc:Fallback>
                <p:oleObj name="Packager Shell Object" showAsIcon="1" r:id="rId4" imgW="1552680" imgH="481320" progId="Package">
                  <p:embed/>
                  <p:pic>
                    <p:nvPicPr>
                      <p:cNvPr id="12" name="Object 11"/>
                      <p:cNvPicPr/>
                      <p:nvPr/>
                    </p:nvPicPr>
                    <p:blipFill>
                      <a:blip r:embed="rId5"/>
                      <a:stretch>
                        <a:fillRect/>
                      </a:stretch>
                    </p:blipFill>
                    <p:spPr>
                      <a:xfrm>
                        <a:off x="5453063" y="1931988"/>
                        <a:ext cx="1552575" cy="481012"/>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933143364"/>
              </p:ext>
            </p:extLst>
          </p:nvPr>
        </p:nvGraphicFramePr>
        <p:xfrm>
          <a:off x="6381750" y="1931988"/>
          <a:ext cx="1524000" cy="481012"/>
        </p:xfrm>
        <a:graphic>
          <a:graphicData uri="http://schemas.openxmlformats.org/presentationml/2006/ole">
            <mc:AlternateContent xmlns:mc="http://schemas.openxmlformats.org/markup-compatibility/2006">
              <mc:Choice xmlns:v="urn:schemas-microsoft-com:vml" Requires="v">
                <p:oleObj spid="_x0000_s3075" name="Packager Shell Object" showAsIcon="1" r:id="rId6" imgW="1523880" imgH="481320" progId="Package">
                  <p:embed/>
                </p:oleObj>
              </mc:Choice>
              <mc:Fallback>
                <p:oleObj name="Packager Shell Object" showAsIcon="1" r:id="rId6" imgW="1523880" imgH="481320" progId="Package">
                  <p:embed/>
                  <p:pic>
                    <p:nvPicPr>
                      <p:cNvPr id="13" name="Object 12"/>
                      <p:cNvPicPr/>
                      <p:nvPr/>
                    </p:nvPicPr>
                    <p:blipFill>
                      <a:blip r:embed="rId7"/>
                      <a:stretch>
                        <a:fillRect/>
                      </a:stretch>
                    </p:blipFill>
                    <p:spPr>
                      <a:xfrm>
                        <a:off x="6381750" y="1931988"/>
                        <a:ext cx="1524000" cy="481012"/>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468760939"/>
              </p:ext>
            </p:extLst>
          </p:nvPr>
        </p:nvGraphicFramePr>
        <p:xfrm>
          <a:off x="6076950" y="2654300"/>
          <a:ext cx="914400" cy="806450"/>
        </p:xfrm>
        <a:graphic>
          <a:graphicData uri="http://schemas.openxmlformats.org/presentationml/2006/ole">
            <mc:AlternateContent xmlns:mc="http://schemas.openxmlformats.org/markup-compatibility/2006">
              <mc:Choice xmlns:v="urn:schemas-microsoft-com:vml" Requires="v">
                <p:oleObj spid="_x0000_s3076" name="Document" showAsIcon="1" r:id="rId8" imgW="914400" imgH="806400" progId="Word.Document.8">
                  <p:embed/>
                </p:oleObj>
              </mc:Choice>
              <mc:Fallback>
                <p:oleObj name="Document" showAsIcon="1" r:id="rId8" imgW="914400" imgH="806400" progId="Word.Document.8">
                  <p:embed/>
                  <p:pic>
                    <p:nvPicPr>
                      <p:cNvPr id="14" name="Object 13"/>
                      <p:cNvPicPr/>
                      <p:nvPr/>
                    </p:nvPicPr>
                    <p:blipFill>
                      <a:blip r:embed="rId9"/>
                      <a:stretch>
                        <a:fillRect/>
                      </a:stretch>
                    </p:blipFill>
                    <p:spPr>
                      <a:xfrm>
                        <a:off x="6076950" y="2654300"/>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3463159302"/>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ind_er_glb_ho_141_hi.jpg"/>
          <p:cNvPicPr>
            <a:picLocks noChangeAspect="1"/>
          </p:cNvPicPr>
          <p:nvPr/>
        </p:nvPicPr>
        <p:blipFill>
          <a:blip r:embed="rId3"/>
          <a:srcRect l="45479" t="50342" r="13145" b="7507"/>
          <a:stretch>
            <a:fillRect/>
          </a:stretch>
        </p:blipFill>
        <p:spPr bwMode="auto">
          <a:xfrm>
            <a:off x="4981575" y="3113088"/>
            <a:ext cx="4162425" cy="3173412"/>
          </a:xfrm>
          <a:prstGeom prst="rect">
            <a:avLst/>
          </a:prstGeom>
          <a:noFill/>
          <a:ln w="9525">
            <a:noFill/>
            <a:miter lim="800000"/>
            <a:headEnd/>
            <a:tailEnd/>
          </a:ln>
        </p:spPr>
      </p:pic>
      <p:sp>
        <p:nvSpPr>
          <p:cNvPr id="8194" name="Rectangle 34"/>
          <p:cNvSpPr>
            <a:spLocks noGrp="1"/>
          </p:cNvSpPr>
          <p:nvPr>
            <p:ph type="ctrTitle"/>
          </p:nvPr>
        </p:nvSpPr>
        <p:spPr>
          <a:xfrm>
            <a:off x="2123728" y="3284984"/>
            <a:ext cx="2232248" cy="603944"/>
          </a:xfrm>
        </p:spPr>
        <p:txBody>
          <a:bodyPr/>
          <a:lstStyle/>
          <a:p>
            <a:pPr eaLnBrk="1" hangingPunct="1"/>
            <a:r>
              <a:rPr lang="en-US">
                <a:solidFill>
                  <a:schemeClr val="accent2"/>
                </a:solidFill>
              </a:rPr>
              <a:t>Thank you</a:t>
            </a:r>
            <a:br>
              <a:rPr/>
            </a:br>
            <a:endParaRPr>
              <a:solidFill>
                <a:schemeClr val="accent2"/>
              </a:solidFill>
            </a:endParaRPr>
          </a:p>
        </p:txBody>
      </p:sp>
    </p:spTree>
    <p:extLst>
      <p:ext uri="{BB962C8B-B14F-4D97-AF65-F5344CB8AC3E}">
        <p14:creationId xmlns:p14="http://schemas.microsoft.com/office/powerpoint/2010/main" val="21487292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pPr marL="0" indent="0">
              <a:buNone/>
            </a:pPr>
            <a:r>
              <a:rPr lang="en-US" b="1"/>
              <a:t>About Deloitte</a:t>
            </a:r>
            <a:br>
              <a:rPr lang="en-US"/>
            </a:br>
            <a:r>
              <a:rPr lang="en-US"/>
              <a:t>Deloitte refers to one or more of Deloitte Touche Tohmatsu Limited, a UK private company limited by guarantee, and its network of member firms, each of which is a legally separate and independent entity. Please see </a:t>
            </a:r>
            <a:r>
              <a:rPr lang="en-US">
                <a:hlinkClick r:id="rId3"/>
              </a:rPr>
              <a:t>www.deloitte.com/about</a:t>
            </a:r>
            <a:r>
              <a:rPr lang="en-US"/>
              <a:t> for a detailed description of the legal structure of Deloitte Touche Tohmatsu Limited and its member firms. Please see </a:t>
            </a:r>
            <a:r>
              <a:rPr lang="en-US">
                <a:hlinkClick r:id="rId4"/>
              </a:rPr>
              <a:t>www.deloitte.com/us/about</a:t>
            </a:r>
            <a:r>
              <a:rPr lang="en-US"/>
              <a:t> for a detailed description of the legal structure of Deloitte LLP and its subsidiaries. Certain services may not be available to attest clients under the rules and regulations of public accounting. </a:t>
            </a:r>
          </a:p>
          <a:p>
            <a:pPr marL="0" indent="0">
              <a:buNone/>
            </a:pPr>
            <a:r>
              <a:rPr lang="en-US"/>
              <a:t>Copyright © 2015 Deloitte Development LLC. All rights reserved.</a:t>
            </a:r>
          </a:p>
          <a:p>
            <a:pPr marL="0" indent="0">
              <a:buNone/>
            </a:pPr>
            <a:r>
              <a:rPr lang="en-US"/>
              <a:t>Member of Deloitte Touche Tohmatsu Limited</a:t>
            </a:r>
          </a:p>
          <a:p>
            <a:pPr marL="0" indent="0">
              <a:buNone/>
            </a:pPr>
            <a:r>
              <a:rPr lang="en-GB"/>
              <a:t>This presentation and the related panel discussion </a:t>
            </a:r>
            <a:r>
              <a:rPr lang="en-US"/>
              <a:t>contain general information only, and Deloitte is not, by means of this presentation and panel discussion, rendering accounting, business, financial, investment, legal, tax, or other professional advice or services.  This presentation and panel discussion are not substitutes for such professional advice or services, nor should they be used as a basis for any decision or action that may affect your business.  Before making any decision or taking any action that may affect your business, you should consult a qualified professional advisor.  Deloitte shall not be responsible for any loss sustained by any person who relies on this presentation and panel discussion.  </a:t>
            </a:r>
          </a:p>
        </p:txBody>
      </p:sp>
      <p:pic>
        <p:nvPicPr>
          <p:cNvPr id="3" name="Picture 2" descr="DEL_PRI_RGB.gif"/>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9632" y="3844096"/>
            <a:ext cx="1720800" cy="322531"/>
          </a:xfrm>
          <a:prstGeom prst="rect">
            <a:avLst/>
          </a:prstGeom>
        </p:spPr>
      </p:pic>
    </p:spTree>
    <p:extLst>
      <p:ext uri="{BB962C8B-B14F-4D97-AF65-F5344CB8AC3E}">
        <p14:creationId xmlns:p14="http://schemas.microsoft.com/office/powerpoint/2010/main" val="1877746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219456"/>
            <a:ext cx="8391525" cy="493152"/>
          </a:xfrm>
        </p:spPr>
        <p:txBody>
          <a:bodyPr/>
          <a:lstStyle/>
          <a:p>
            <a:pPr>
              <a:defRPr/>
            </a:pPr>
            <a:r>
              <a:rPr lang="en-US" altLang="en-US" sz="3000">
                <a:solidFill>
                  <a:srgbClr val="81BC00"/>
                </a:solidFill>
                <a:latin typeface="Arial"/>
              </a:rPr>
              <a:t>LIKE</a:t>
            </a:r>
          </a:p>
        </p:txBody>
      </p:sp>
      <p:sp>
        <p:nvSpPr>
          <p:cNvPr id="5" name="Rectangle 4"/>
          <p:cNvSpPr>
            <a:spLocks noChangeArrowheads="1"/>
          </p:cNvSpPr>
          <p:nvPr/>
        </p:nvSpPr>
        <p:spPr bwMode="auto">
          <a:xfrm>
            <a:off x="347663" y="1031695"/>
            <a:ext cx="8420100" cy="364202"/>
          </a:xfrm>
          <a:prstGeom prst="rect">
            <a:avLst/>
          </a:prstGeom>
          <a:solidFill>
            <a:schemeClr val="accent3"/>
          </a:solidFill>
          <a:ln w="12700" algn="ctr">
            <a:noFill/>
            <a:miter lim="800000"/>
            <a:headEnd/>
            <a:tailEnd/>
          </a:ln>
        </p:spPr>
        <p:txBody>
          <a:bodyPr wrap="square" lIns="88900" tIns="88900" rIns="88900" bIns="88900" anchor="ctr">
            <a:spAutoFit/>
          </a:bodyPr>
          <a:lstStyle/>
          <a:p>
            <a:pPr defTabSz="1019175"/>
            <a:r>
              <a:rPr lang="en-US" sz="1200">
                <a:solidFill>
                  <a:schemeClr val="bg1"/>
                </a:solidFill>
              </a:rPr>
              <a:t>Wildcards</a:t>
            </a:r>
          </a:p>
        </p:txBody>
      </p:sp>
      <p:sp>
        <p:nvSpPr>
          <p:cNvPr id="6" name="Rectangle 3"/>
          <p:cNvSpPr txBox="1">
            <a:spLocks noChangeArrowheads="1"/>
          </p:cNvSpPr>
          <p:nvPr/>
        </p:nvSpPr>
        <p:spPr>
          <a:xfrm>
            <a:off x="347662" y="1497969"/>
            <a:ext cx="7758113" cy="126428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171450" indent="-171450">
              <a:buFont typeface="Wingdings" panose="05000000000000000000" pitchFamily="2" charset="2"/>
              <a:buChar char="Ø"/>
            </a:pPr>
            <a:r>
              <a:rPr lang="en-US" altLang="en-US"/>
              <a:t>% </a:t>
            </a:r>
            <a:r>
              <a:rPr lang="en-US" altLang="en-US">
                <a:sym typeface="Wingdings" panose="05000000000000000000" pitchFamily="2" charset="2"/>
              </a:rPr>
              <a:t> any sequence of zero or more characters</a:t>
            </a:r>
          </a:p>
          <a:p>
            <a:pPr marL="171450" indent="-171450">
              <a:buFont typeface="Wingdings" panose="05000000000000000000" pitchFamily="2" charset="2"/>
              <a:buChar char="Ø"/>
            </a:pPr>
            <a:r>
              <a:rPr lang="en-US" altLang="en-US">
                <a:sym typeface="Wingdings" panose="05000000000000000000" pitchFamily="2" charset="2"/>
              </a:rPr>
              <a:t>_ (underscore)  any single character</a:t>
            </a:r>
          </a:p>
          <a:p>
            <a:pPr marL="171450" indent="-171450">
              <a:buFont typeface="Wingdings" panose="05000000000000000000" pitchFamily="2" charset="2"/>
              <a:buChar char="Ø"/>
            </a:pPr>
            <a:r>
              <a:rPr lang="en-US" altLang="en-US">
                <a:sym typeface="Wingdings" panose="05000000000000000000" pitchFamily="2" charset="2"/>
              </a:rPr>
              <a:t>ESCAPE Option to match wildcard characters</a:t>
            </a:r>
          </a:p>
        </p:txBody>
      </p:sp>
      <p:sp>
        <p:nvSpPr>
          <p:cNvPr id="8" name="Rectangle 4"/>
          <p:cNvSpPr>
            <a:spLocks noChangeArrowheads="1"/>
          </p:cNvSpPr>
          <p:nvPr/>
        </p:nvSpPr>
        <p:spPr bwMode="auto">
          <a:xfrm>
            <a:off x="376237" y="2435006"/>
            <a:ext cx="7277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buFont typeface="Wingdings" panose="05000000000000000000" pitchFamily="2" charset="2"/>
              <a:buNone/>
            </a:pPr>
            <a:r>
              <a:rPr lang="en-US" altLang="en-US">
                <a:latin typeface="Courier"/>
                <a:cs typeface="+mn-cs"/>
              </a:rPr>
              <a:t>select * from employees where UPPER(FIRST_NAME) LIKE 'N_ENA%';</a:t>
            </a:r>
          </a:p>
        </p:txBody>
      </p:sp>
      <p:pic>
        <p:nvPicPr>
          <p:cNvPr id="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7662" y="3171825"/>
            <a:ext cx="7277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
          <p:cNvSpPr>
            <a:spLocks noChangeArrowheads="1"/>
          </p:cNvSpPr>
          <p:nvPr/>
        </p:nvSpPr>
        <p:spPr bwMode="auto">
          <a:xfrm>
            <a:off x="166688" y="3699287"/>
            <a:ext cx="8601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latin typeface="Courier"/>
                <a:cs typeface="+mn-cs"/>
              </a:rPr>
              <a:t>select * FROM EMPLOYEES where JOB_ID LIKE 'SA\_%' ESCAPE '\</a:t>
            </a:r>
            <a:r>
              <a:rPr lang="en-US" altLang="en-US">
                <a:latin typeface="Courier"/>
              </a:rPr>
              <a:t>'</a:t>
            </a:r>
            <a:r>
              <a:rPr lang="en-US" altLang="en-US">
                <a:latin typeface="Courier"/>
                <a:cs typeface="+mn-cs"/>
              </a:rPr>
              <a:t>;</a:t>
            </a:r>
          </a:p>
        </p:txBody>
      </p:sp>
      <p:pic>
        <p:nvPicPr>
          <p:cNvPr id="11"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7662" y="4086565"/>
            <a:ext cx="764857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p:cNvSpPr>
            <a:spLocks noChangeArrowheads="1"/>
          </p:cNvSpPr>
          <p:nvPr/>
        </p:nvSpPr>
        <p:spPr bwMode="auto">
          <a:xfrm>
            <a:off x="257175" y="5165548"/>
            <a:ext cx="8601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buFont typeface="Wingdings" panose="05000000000000000000" pitchFamily="2" charset="2"/>
              <a:buNone/>
            </a:pPr>
            <a:r>
              <a:rPr lang="en-US" altLang="en-US">
                <a:latin typeface="Courier"/>
                <a:cs typeface="+mn-cs"/>
              </a:rPr>
              <a:t>select * from employees where FIRST_NAME LIKE '</a:t>
            </a:r>
            <a:r>
              <a:rPr lang="en-US" altLang="en-US" err="1">
                <a:latin typeface="Courier"/>
                <a:cs typeface="+mn-cs"/>
              </a:rPr>
              <a:t>N_e</a:t>
            </a:r>
            <a:r>
              <a:rPr lang="en-US" altLang="en-US">
                <a:latin typeface="Courier"/>
                <a:cs typeface="+mn-cs"/>
              </a:rPr>
              <a:t>%</a:t>
            </a:r>
            <a:r>
              <a:rPr lang="en-US" altLang="en-US">
                <a:latin typeface="Courier"/>
              </a:rPr>
              <a:t>'</a:t>
            </a:r>
            <a:r>
              <a:rPr lang="en-US" altLang="en-US">
                <a:latin typeface="Courier"/>
                <a:cs typeface="+mn-cs"/>
              </a:rPr>
              <a:t>;</a:t>
            </a:r>
          </a:p>
        </p:txBody>
      </p:sp>
      <p:pic>
        <p:nvPicPr>
          <p:cNvPr id="13"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1463" y="5699125"/>
            <a:ext cx="83280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00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219456"/>
            <a:ext cx="8391525" cy="692150"/>
          </a:xfrm>
        </p:spPr>
        <p:txBody>
          <a:bodyPr/>
          <a:lstStyle/>
          <a:p>
            <a:pPr>
              <a:defRPr/>
            </a:pPr>
            <a:r>
              <a:rPr lang="en-US" altLang="en-US" sz="3000">
                <a:solidFill>
                  <a:srgbClr val="81BC00"/>
                </a:solidFill>
                <a:latin typeface="Arial"/>
              </a:rPr>
              <a:t>Logical Operators</a:t>
            </a:r>
          </a:p>
        </p:txBody>
      </p:sp>
      <p:sp>
        <p:nvSpPr>
          <p:cNvPr id="5" name="Rectangle 3"/>
          <p:cNvSpPr txBox="1">
            <a:spLocks noChangeArrowheads="1"/>
          </p:cNvSpPr>
          <p:nvPr/>
        </p:nvSpPr>
        <p:spPr>
          <a:xfrm>
            <a:off x="276225" y="1631319"/>
            <a:ext cx="3824287" cy="168592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171450" indent="-171450">
              <a:buFont typeface="Wingdings" panose="05000000000000000000" pitchFamily="2" charset="2"/>
              <a:buChar char="v"/>
            </a:pPr>
            <a:r>
              <a:rPr lang="en-US" altLang="en-US"/>
              <a:t>AND </a:t>
            </a:r>
            <a:r>
              <a:rPr lang="en-US" altLang="en-US">
                <a:sym typeface="Wingdings" panose="05000000000000000000" pitchFamily="2" charset="2"/>
              </a:rPr>
              <a:t>True if both conditions True</a:t>
            </a:r>
            <a:endParaRPr lang="en-US" altLang="en-US"/>
          </a:p>
          <a:p>
            <a:pPr marL="171450" indent="-171450">
              <a:buFont typeface="Wingdings" panose="05000000000000000000" pitchFamily="2" charset="2"/>
              <a:buChar char="v"/>
            </a:pPr>
            <a:r>
              <a:rPr lang="en-US" altLang="en-US"/>
              <a:t>OR </a:t>
            </a:r>
            <a:r>
              <a:rPr lang="en-US" altLang="en-US">
                <a:sym typeface="Wingdings" panose="05000000000000000000" pitchFamily="2" charset="2"/>
              </a:rPr>
              <a:t> True if either condition True</a:t>
            </a:r>
          </a:p>
          <a:p>
            <a:pPr marL="171450" indent="-171450">
              <a:buFont typeface="Wingdings" panose="05000000000000000000" pitchFamily="2" charset="2"/>
              <a:buChar char="v"/>
            </a:pPr>
            <a:r>
              <a:rPr lang="en-US" altLang="en-US">
                <a:sym typeface="Wingdings" panose="05000000000000000000" pitchFamily="2" charset="2"/>
              </a:rPr>
              <a:t>NOT  </a:t>
            </a:r>
          </a:p>
          <a:p>
            <a:pPr lvl="1">
              <a:buFont typeface="Wingdings" panose="05000000000000000000" pitchFamily="2" charset="2"/>
              <a:buChar char="ü"/>
            </a:pPr>
            <a:r>
              <a:rPr lang="en-US" altLang="en-US">
                <a:sym typeface="Wingdings" panose="05000000000000000000" pitchFamily="2" charset="2"/>
              </a:rPr>
              <a:t>True if condition False</a:t>
            </a:r>
          </a:p>
          <a:p>
            <a:pPr lvl="1">
              <a:buFont typeface="Wingdings" panose="05000000000000000000" pitchFamily="2" charset="2"/>
              <a:buChar char="ü"/>
            </a:pPr>
            <a:r>
              <a:rPr lang="en-US" altLang="en-US">
                <a:sym typeface="Wingdings" panose="05000000000000000000" pitchFamily="2" charset="2"/>
              </a:rPr>
              <a:t>False if condition True</a:t>
            </a:r>
          </a:p>
          <a:p>
            <a:pPr lvl="1">
              <a:buFont typeface="Wingdings" panose="05000000000000000000" pitchFamily="2" charset="2"/>
              <a:buChar char="ü"/>
            </a:pPr>
            <a:r>
              <a:rPr lang="en-US" altLang="en-US">
                <a:sym typeface="Wingdings" panose="05000000000000000000" pitchFamily="2" charset="2"/>
              </a:rPr>
              <a:t>Null if condition Null</a:t>
            </a:r>
            <a:endParaRPr lang="en-US" altLang="en-US"/>
          </a:p>
        </p:txBody>
      </p:sp>
      <p:sp>
        <p:nvSpPr>
          <p:cNvPr id="7" name="Rectangle 4"/>
          <p:cNvSpPr>
            <a:spLocks noChangeArrowheads="1"/>
          </p:cNvSpPr>
          <p:nvPr/>
        </p:nvSpPr>
        <p:spPr bwMode="auto">
          <a:xfrm>
            <a:off x="276225" y="1137605"/>
            <a:ext cx="4114800" cy="365760"/>
          </a:xfrm>
          <a:prstGeom prst="rect">
            <a:avLst/>
          </a:prstGeom>
          <a:solidFill>
            <a:schemeClr val="accent3"/>
          </a:solidFill>
          <a:ln w="12700" algn="ctr">
            <a:noFill/>
            <a:miter lim="800000"/>
            <a:headEnd/>
            <a:tailEnd/>
          </a:ln>
        </p:spPr>
        <p:txBody>
          <a:bodyPr lIns="88900" tIns="88900" rIns="88900" bIns="88900" anchor="ctr">
            <a:spAutoFit/>
          </a:bodyPr>
          <a:lstStyle/>
          <a:p>
            <a:pPr defTabSz="1019175"/>
            <a:r>
              <a:rPr lang="en-US" sz="1200">
                <a:solidFill>
                  <a:schemeClr val="bg1"/>
                </a:solidFill>
              </a:rPr>
              <a:t>Operators</a:t>
            </a:r>
          </a:p>
        </p:txBody>
      </p:sp>
      <p:sp>
        <p:nvSpPr>
          <p:cNvPr id="8" name="Rectangle 4"/>
          <p:cNvSpPr>
            <a:spLocks noChangeArrowheads="1"/>
          </p:cNvSpPr>
          <p:nvPr/>
        </p:nvSpPr>
        <p:spPr bwMode="auto">
          <a:xfrm>
            <a:off x="4652963" y="1137605"/>
            <a:ext cx="4114800" cy="365760"/>
          </a:xfrm>
          <a:prstGeom prst="rect">
            <a:avLst/>
          </a:prstGeom>
          <a:solidFill>
            <a:schemeClr val="accent3"/>
          </a:solidFill>
          <a:ln w="12700" algn="ctr">
            <a:noFill/>
            <a:miter lim="800000"/>
            <a:headEnd/>
            <a:tailEnd/>
          </a:ln>
        </p:spPr>
        <p:txBody>
          <a:bodyPr lIns="88900" tIns="88900" rIns="88900" bIns="88900" anchor="ctr">
            <a:spAutoFit/>
          </a:bodyPr>
          <a:lstStyle/>
          <a:p>
            <a:pPr defTabSz="1019175"/>
            <a:r>
              <a:rPr lang="en-US" sz="1200">
                <a:solidFill>
                  <a:schemeClr val="bg1"/>
                </a:solidFill>
              </a:rPr>
              <a:t>Precedence</a:t>
            </a:r>
          </a:p>
        </p:txBody>
      </p:sp>
      <p:sp>
        <p:nvSpPr>
          <p:cNvPr id="9" name="Rectangle 3"/>
          <p:cNvSpPr txBox="1">
            <a:spLocks noChangeArrowheads="1"/>
          </p:cNvSpPr>
          <p:nvPr/>
        </p:nvSpPr>
        <p:spPr>
          <a:xfrm>
            <a:off x="4652963" y="1631318"/>
            <a:ext cx="3824287" cy="2473957"/>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171450" indent="-171450">
              <a:buFont typeface="Wingdings" panose="05000000000000000000" pitchFamily="2" charset="2"/>
              <a:buChar char="Ø"/>
            </a:pPr>
            <a:r>
              <a:rPr lang="en-US" altLang="en-US"/>
              <a:t>Arithmetic Operators</a:t>
            </a:r>
          </a:p>
          <a:p>
            <a:pPr marL="171450" indent="-171450">
              <a:buFont typeface="Wingdings" panose="05000000000000000000" pitchFamily="2" charset="2"/>
              <a:buChar char="Ø"/>
            </a:pPr>
            <a:r>
              <a:rPr lang="en-US" altLang="en-US"/>
              <a:t>Concatenation Operators</a:t>
            </a:r>
          </a:p>
          <a:p>
            <a:pPr marL="171450" indent="-171450">
              <a:buFont typeface="Wingdings" panose="05000000000000000000" pitchFamily="2" charset="2"/>
              <a:buChar char="Ø"/>
            </a:pPr>
            <a:r>
              <a:rPr lang="en-US" altLang="en-US"/>
              <a:t>Comparison conditions</a:t>
            </a:r>
          </a:p>
          <a:p>
            <a:pPr marL="171450" indent="-171450">
              <a:buFont typeface="Wingdings" panose="05000000000000000000" pitchFamily="2" charset="2"/>
              <a:buChar char="Ø"/>
            </a:pPr>
            <a:r>
              <a:rPr lang="en-US" altLang="en-US"/>
              <a:t>IS [NOT] NULL, LIKE, [NOT] IN</a:t>
            </a:r>
          </a:p>
          <a:p>
            <a:pPr marL="171450" indent="-171450">
              <a:buFont typeface="Wingdings" panose="05000000000000000000" pitchFamily="2" charset="2"/>
              <a:buChar char="Ø"/>
            </a:pPr>
            <a:r>
              <a:rPr lang="en-US" altLang="en-US"/>
              <a:t>[NOT] BETWEEN</a:t>
            </a:r>
          </a:p>
          <a:p>
            <a:pPr marL="171450" indent="-171450">
              <a:buFont typeface="Wingdings" panose="05000000000000000000" pitchFamily="2" charset="2"/>
              <a:buChar char="Ø"/>
            </a:pPr>
            <a:r>
              <a:rPr lang="en-US" altLang="en-US"/>
              <a:t>NOT logical condition</a:t>
            </a:r>
          </a:p>
          <a:p>
            <a:pPr marL="171450" indent="-171450">
              <a:buFont typeface="Wingdings" panose="05000000000000000000" pitchFamily="2" charset="2"/>
              <a:buChar char="Ø"/>
            </a:pPr>
            <a:r>
              <a:rPr lang="en-US" altLang="en-US"/>
              <a:t>AND logical condition</a:t>
            </a:r>
          </a:p>
          <a:p>
            <a:pPr marL="171450" indent="-171450">
              <a:buFont typeface="Wingdings" panose="05000000000000000000" pitchFamily="2" charset="2"/>
              <a:buChar char="Ø"/>
            </a:pPr>
            <a:r>
              <a:rPr lang="en-US" altLang="en-US"/>
              <a:t>OR logical condition</a:t>
            </a:r>
          </a:p>
        </p:txBody>
      </p:sp>
      <p:sp>
        <p:nvSpPr>
          <p:cNvPr id="10" name="Rectangular Callout 9"/>
          <p:cNvSpPr/>
          <p:nvPr/>
        </p:nvSpPr>
        <p:spPr bwMode="gray">
          <a:xfrm>
            <a:off x="1871652" y="4440587"/>
            <a:ext cx="3857646" cy="1857388"/>
          </a:xfrm>
          <a:prstGeom prst="wedgeRectCallout">
            <a:avLst>
              <a:gd name="adj1" fmla="val 33700"/>
              <a:gd name="adj2" fmla="val 729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nchorCtr="0"/>
          <a:lstStyle/>
          <a:p>
            <a:r>
              <a:rPr lang="en-US" altLang="en-US" b="1"/>
              <a:t>Override precedence with parentheses.</a:t>
            </a:r>
            <a:endParaRPr lang="en-US"/>
          </a:p>
        </p:txBody>
      </p:sp>
    </p:spTree>
    <p:extLst>
      <p:ext uri="{BB962C8B-B14F-4D97-AF65-F5344CB8AC3E}">
        <p14:creationId xmlns:p14="http://schemas.microsoft.com/office/powerpoint/2010/main" val="535656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Timesaver_US.pptx" id="{9B4C776D-A8C3-48E7-86AE-C06823E73788}" vid="{C9AC87F2-6997-4E90-9D9F-ACD4962D7A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7526106ACA6E41884ABFBADEF89C6F" ma:contentTypeVersion="5" ma:contentTypeDescription="Create a new document." ma:contentTypeScope="" ma:versionID="273af264da1b66f9f7e5380e4fa72659">
  <xsd:schema xmlns:xsd="http://www.w3.org/2001/XMLSchema" xmlns:xs="http://www.w3.org/2001/XMLSchema" xmlns:p="http://schemas.microsoft.com/office/2006/metadata/properties" xmlns:ns2="31e74ef3-0a30-4fe1-9ac1-7f3144b7e29e" targetNamespace="http://schemas.microsoft.com/office/2006/metadata/properties" ma:root="true" ma:fieldsID="3abb0e1a87f6c074e75574f9a32f53bd" ns2:_="">
    <xsd:import namespace="31e74ef3-0a30-4fe1-9ac1-7f3144b7e2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e74ef3-0a30-4fe1-9ac1-7f3144b7e2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BD8049-EE37-46F3-8D46-E6121AAFAF6C}"/>
</file>

<file path=customXml/itemProps2.xml><?xml version="1.0" encoding="utf-8"?>
<ds:datastoreItem xmlns:ds="http://schemas.openxmlformats.org/officeDocument/2006/customXml" ds:itemID="{C8FE502D-0ACC-43D7-B3C4-81F28A6E0906}">
  <ds:schemaRefs>
    <ds:schemaRef ds:uri="http://schemas.microsoft.com/sharepoint/v3/contenttype/forms"/>
  </ds:schemaRefs>
</ds:datastoreItem>
</file>

<file path=customXml/itemProps3.xml><?xml version="1.0" encoding="utf-8"?>
<ds:datastoreItem xmlns:ds="http://schemas.openxmlformats.org/officeDocument/2006/customXml" ds:itemID="{E0D56DDF-ABA2-4A23-964F-9A071A39D49E}">
  <ds:schemaRefs>
    <ds:schemaRef ds:uri="http://schemas.microsoft.com/office/2006/metadata/properties"/>
    <ds:schemaRef ds:uri="http://www.w3.org/XML/1998/namespace"/>
    <ds:schemaRef ds:uri="http://schemas.microsoft.com/office/2006/documentManagement/types"/>
    <ds:schemaRef ds:uri="31e74ef3-0a30-4fe1-9ac1-7f3144b7e29e"/>
    <ds:schemaRef ds:uri="http://purl.org/dc/elements/1.1/"/>
    <ds:schemaRef ds:uri="http://schemas.microsoft.com/office/infopath/2007/PartnerControls"/>
    <ds:schemaRef ds:uri="http://purl.org/dc/term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6045</Words>
  <Application>Microsoft Office PowerPoint</Application>
  <PresentationFormat>On-screen Show (4:3)</PresentationFormat>
  <Paragraphs>587</Paragraphs>
  <Slides>72</Slides>
  <Notes>24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72</vt:i4>
      </vt:variant>
    </vt:vector>
  </HeadingPairs>
  <TitlesOfParts>
    <vt:vector size="84" baseType="lpstr">
      <vt:lpstr>Arial</vt:lpstr>
      <vt:lpstr>Calibri</vt:lpstr>
      <vt:lpstr>Courier</vt:lpstr>
      <vt:lpstr>Courier New</vt:lpstr>
      <vt:lpstr>Helvetica Neue</vt:lpstr>
      <vt:lpstr>Times New Roman</vt:lpstr>
      <vt:lpstr>Verdana</vt:lpstr>
      <vt:lpstr>Wingdings</vt:lpstr>
      <vt:lpstr>Deloitte 16_9 onscreen</vt:lpstr>
      <vt:lpstr>think-cell Slide</vt:lpstr>
      <vt:lpstr>Package</vt:lpstr>
      <vt:lpstr>Document</vt:lpstr>
      <vt:lpstr>PowerPoint Presentation</vt:lpstr>
      <vt:lpstr>Restricting and Sorting Data</vt:lpstr>
      <vt:lpstr>PowerPoint Presentation</vt:lpstr>
      <vt:lpstr>Restricting data</vt:lpstr>
      <vt:lpstr>Comparison Operators </vt:lpstr>
      <vt:lpstr>Examples</vt:lpstr>
      <vt:lpstr>Examples contd… </vt:lpstr>
      <vt:lpstr>LIKE</vt:lpstr>
      <vt:lpstr>Logical Operators</vt:lpstr>
      <vt:lpstr>Examples: </vt:lpstr>
      <vt:lpstr>ORDER BY Clause</vt:lpstr>
      <vt:lpstr>Practice Exercise</vt:lpstr>
      <vt:lpstr>Single Row Functions</vt:lpstr>
      <vt:lpstr>Overview and Types</vt:lpstr>
      <vt:lpstr>Character functions</vt:lpstr>
      <vt:lpstr>Other Character functions</vt:lpstr>
      <vt:lpstr>General Functions</vt:lpstr>
      <vt:lpstr>REGEXP_LIKE,REGEXP_REPLACE</vt:lpstr>
      <vt:lpstr>DECODE and CASE</vt:lpstr>
      <vt:lpstr>Number Functions</vt:lpstr>
      <vt:lpstr>Conversion Functions</vt:lpstr>
      <vt:lpstr>Date Formats</vt:lpstr>
      <vt:lpstr>Date Functions</vt:lpstr>
      <vt:lpstr>   </vt:lpstr>
      <vt:lpstr>Practice Exercise</vt:lpstr>
      <vt:lpstr>Practice Exercise contd … </vt:lpstr>
      <vt:lpstr>Practice Exercise contd …</vt:lpstr>
      <vt:lpstr>Joining Multiple Tables</vt:lpstr>
      <vt:lpstr>SQL Join Expression Styles</vt:lpstr>
      <vt:lpstr>Inner Join </vt:lpstr>
      <vt:lpstr>Outer Join</vt:lpstr>
      <vt:lpstr>Additional JOIN clauses</vt:lpstr>
      <vt:lpstr>Practice Exercise</vt:lpstr>
      <vt:lpstr>Aggregation</vt:lpstr>
      <vt:lpstr>PowerPoint Presentation</vt:lpstr>
      <vt:lpstr>PowerPoint Presentation</vt:lpstr>
      <vt:lpstr>PowerPoint Presentation</vt:lpstr>
      <vt:lpstr>PowerPoint Presentation</vt:lpstr>
      <vt:lpstr>PowerPoint Presentation</vt:lpstr>
      <vt:lpstr>PowerPoint Presentation</vt:lpstr>
      <vt:lpstr>Practice Exercise</vt:lpstr>
      <vt:lpstr>Analytical Functions</vt:lpstr>
      <vt:lpstr>Analytical Functions </vt:lpstr>
      <vt:lpstr>ROW_NUMBER</vt:lpstr>
      <vt:lpstr>ROW_NUMBER vs RANK vs DENSE_RANK</vt:lpstr>
      <vt:lpstr>Example Contd.. </vt:lpstr>
      <vt:lpstr>     </vt:lpstr>
      <vt:lpstr>LAST_VALUE</vt:lpstr>
      <vt:lpstr>Practice Exercise</vt:lpstr>
      <vt:lpstr>Subqueries</vt:lpstr>
      <vt:lpstr>Subquery Overview</vt:lpstr>
      <vt:lpstr>IN Subquery Example</vt:lpstr>
      <vt:lpstr>HAVING Subquery Example</vt:lpstr>
      <vt:lpstr>Inline Subquery Example</vt:lpstr>
      <vt:lpstr>Correlated Subquery Example</vt:lpstr>
      <vt:lpstr>EXISTS and WITH clause</vt:lpstr>
      <vt:lpstr>Practice Exercise</vt:lpstr>
      <vt:lpstr>Practice Exercise contd …</vt:lpstr>
      <vt:lpstr>Set Operators</vt:lpstr>
      <vt:lpstr>UNION</vt:lpstr>
      <vt:lpstr>UNION Example</vt:lpstr>
      <vt:lpstr>UNION ALL</vt:lpstr>
      <vt:lpstr>Intersect</vt:lpstr>
      <vt:lpstr>Minus</vt:lpstr>
      <vt:lpstr>Practice Exercise</vt:lpstr>
      <vt:lpstr>Additional Practice</vt:lpstr>
      <vt:lpstr>Practice Exercise</vt:lpstr>
      <vt:lpstr>Practice Exercise contd …</vt:lpstr>
      <vt:lpstr>Appendix</vt:lpstr>
      <vt:lpstr>PowerPoint Presentation</vt:lpstr>
      <vt:lpstr>Thank you </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 Avirup</dc:creator>
  <cp:lastModifiedBy>Das, Ankit</cp:lastModifiedBy>
  <cp:revision>3</cp:revision>
  <cp:lastPrinted>2014-06-25T02:16:22Z</cp:lastPrinted>
  <dcterms:created xsi:type="dcterms:W3CDTF">2016-09-22T14:00:23Z</dcterms:created>
  <dcterms:modified xsi:type="dcterms:W3CDTF">2021-03-09T11:11:50Z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0x010100557526106ACA6E41884ABFBADEF89C6F</vt:lpwstr>
  </property>
</Properties>
</file>