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7" r:id="rId1"/>
    <p:sldMasterId id="2147484234" r:id="rId2"/>
  </p:sldMasterIdLst>
  <p:notesMasterIdLst>
    <p:notesMasterId r:id="rId46"/>
  </p:notesMasterIdLst>
  <p:sldIdLst>
    <p:sldId id="266" r:id="rId3"/>
    <p:sldId id="259" r:id="rId4"/>
    <p:sldId id="267" r:id="rId5"/>
    <p:sldId id="261" r:id="rId6"/>
    <p:sldId id="263" r:id="rId7"/>
    <p:sldId id="279" r:id="rId8"/>
    <p:sldId id="268" r:id="rId9"/>
    <p:sldId id="302" r:id="rId10"/>
    <p:sldId id="303" r:id="rId11"/>
    <p:sldId id="304" r:id="rId12"/>
    <p:sldId id="305" r:id="rId13"/>
    <p:sldId id="264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69" r:id="rId42"/>
    <p:sldId id="301" r:id="rId43"/>
    <p:sldId id="272" r:id="rId44"/>
    <p:sldId id="260" r:id="rId4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LOlwcEu8Z415uoH1sW+cE4jZ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9" autoAdjust="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89B-BB7C-00EB-7836-FCC520B6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E51FD-67EB-A65D-4236-9699C7EE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BD7F-ABFC-5313-8382-1108D7D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2812-E446-C7DB-4C91-DA1DB4A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51B9-389E-A41F-E7B9-A2654E60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87C2-BA06-DC69-DD08-9052A4E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B417-03F9-C00A-3520-5AC4021B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E018-E7A7-25BD-7AF2-287E87D4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9F04-BF81-BACF-C64C-129AE8E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4805-D1F1-8DDE-2AA5-6E7EEC3A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180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D1EDB-C075-AEED-1CFB-1D4AD405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B9B9-B608-BB1A-F45C-6551F324C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13C7-F54A-5F1C-5B11-50413345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B0F7-F28D-5954-EAEE-1D69F739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9255-6A26-B19E-597D-882B3C48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176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9538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798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2556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8769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1492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7834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C8A1-B954-9E45-C4D0-0B2D4D9F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7ABB-9521-AFC5-A354-556AC143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EF0D-75C3-7B96-1634-8AF14E4F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4633-4CF4-DF4C-F2A0-C27ACB7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C961-F87A-4898-7F9B-009A58AB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8916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90552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50212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433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2802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0797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3350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411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012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6775-F312-8CB7-1A53-36F01CD7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A5F4-A93D-C2C4-60CF-728E16B7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B40D-6234-7A79-1C2A-714F0BB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30FB-067B-38B9-367C-9E4AA36E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718B-C085-13A7-2A8E-6B9B3EDE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933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E84F-5C75-3F82-A11F-1FF04339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5442-2EA6-4B76-2B44-35174B5A6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19AD-B8FC-129F-3BB4-374C4B20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3FEE-A5EE-D9BA-C063-C15D19C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B5AF-D79F-7219-4465-2804157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A95D-ADA3-5570-FF46-AC8B7EA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940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05E4-403C-F381-BABE-E9AFD08A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10E2-65E2-4943-BE3C-827115A1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E9F1-D165-D93C-B885-4B326F8A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A75D-E9EE-EE0F-64AA-E51F16362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B284-DF2D-BC0F-4024-DA5E1CBF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3C6F-3E76-2A82-2AC3-E8CE064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2ADA-3C1E-0A48-CD61-7F6D19C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99F70-8BA6-A75F-65BC-67FC78E8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9881-5E5E-A876-A43E-1D56B855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C3EE-2E68-3DB6-C3CB-DF73359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776B6-40BD-EB09-0375-C8B3D67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D5BC3-4E97-340D-C04F-CBF1C41D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516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CEE3-03AF-6034-F8F3-0654615D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C32B-34B6-D0F5-8AEA-CFE281C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7338-B6C2-5E63-35E8-979F0A5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769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B33E-36AC-6321-1740-7D68064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B892-FCD5-195F-EB39-41572C2C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0D72-5BBC-C353-C4A7-E9079ACC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44CF-3EDC-19A0-035B-B9B24F1F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94269-BAF2-88D4-0E9D-25309B6E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471F6-9D8C-C33E-B839-8481233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530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181-B5AE-682A-F9AD-F662933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1575-F888-83C0-47E4-FC74A33F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2B48-0E21-D47D-4FCD-47915F08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CB44-7C3D-7715-5ABD-E05C8F5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145E-A03A-2675-5C08-00FE5D0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E0C8-F2C9-62CA-3894-22D25B4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485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D6113-CED5-5776-8B77-C8035C0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A73B-8459-73E1-AD74-3C56021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CD61-B64D-9477-973B-04408819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901-30F9-633F-440E-A664575D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808A-2EB2-9357-F7BA-34405DD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6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0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hyperlink" Target="https://www.cprogramming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eeksforgeeks.org/c-programming-languag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81334" cy="120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9700" y="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1418253" y="53951"/>
            <a:ext cx="674603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Sarvajanik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Education Society</a:t>
            </a:r>
            <a:b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b="1" dirty="0" err="1"/>
              <a:t>Sarvajanik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College of Engineering &amp; Technology, Surat.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of Computer Applications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Year: 2023– 24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8FE7-7EDB-F0DF-73CC-EA537BE320CB}"/>
              </a:ext>
            </a:extLst>
          </p:cNvPr>
          <p:cNvSpPr txBox="1">
            <a:spLocks/>
          </p:cNvSpPr>
          <p:nvPr/>
        </p:nvSpPr>
        <p:spPr>
          <a:xfrm>
            <a:off x="1268962" y="2144396"/>
            <a:ext cx="6596743" cy="6111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Management System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121EE5-916D-6AB4-3CB4-2ECD0452B9E5}"/>
              </a:ext>
            </a:extLst>
          </p:cNvPr>
          <p:cNvSpPr txBox="1">
            <a:spLocks/>
          </p:cNvSpPr>
          <p:nvPr/>
        </p:nvSpPr>
        <p:spPr>
          <a:xfrm>
            <a:off x="2998690" y="5431746"/>
            <a:ext cx="3491854" cy="1206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dirty="0"/>
              <a:t>Prof. </a:t>
            </a:r>
            <a:r>
              <a:rPr lang="en-US" dirty="0" err="1"/>
              <a:t>Preksha</a:t>
            </a:r>
            <a:r>
              <a:rPr lang="en-US" dirty="0"/>
              <a:t> Parmar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BCF43-95C8-49D1-3C32-3EC30AE296E0}"/>
              </a:ext>
            </a:extLst>
          </p:cNvPr>
          <p:cNvSpPr txBox="1"/>
          <p:nvPr/>
        </p:nvSpPr>
        <p:spPr>
          <a:xfrm>
            <a:off x="2281334" y="19056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Project On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93AD8-EA69-8942-E0F9-129D59AF909C}"/>
              </a:ext>
            </a:extLst>
          </p:cNvPr>
          <p:cNvSpPr txBox="1"/>
          <p:nvPr/>
        </p:nvSpPr>
        <p:spPr>
          <a:xfrm>
            <a:off x="2458617" y="462650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M.C.A. I Sem. 1</a:t>
            </a:r>
            <a:endParaRPr lang="pt-B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E1F3-815E-5676-C126-FC2713443BD8}"/>
              </a:ext>
            </a:extLst>
          </p:cNvPr>
          <p:cNvSpPr txBox="1"/>
          <p:nvPr/>
        </p:nvSpPr>
        <p:spPr>
          <a:xfrm>
            <a:off x="2281334" y="3012418"/>
            <a:ext cx="45859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/>
              <a:t>JHA SHUBHAMKUMAR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(ET23MTCA020)</a:t>
            </a:r>
          </a:p>
          <a:p>
            <a:pPr algn="ctr">
              <a:buSzPts val="20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SHAH RUCHITKUMAR (ET23MTCA060)</a:t>
            </a:r>
            <a:endParaRPr lang="en-US" sz="1600" dirty="0"/>
          </a:p>
          <a:p>
            <a:pPr algn="ctr">
              <a:buSzPts val="2000"/>
            </a:pPr>
            <a:r>
              <a:rPr lang="en-US" sz="1600" dirty="0"/>
              <a:t>SOLANKI KHUSHALKUMAR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(ET23MTCA062)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39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948" y="121298"/>
            <a:ext cx="4932100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(Student)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0693-5398-F2AB-546A-8328283F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8" y="663288"/>
            <a:ext cx="7546121" cy="59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950" y="202578"/>
            <a:ext cx="4932100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E-R Diagram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84BCC-B0F6-50D8-6E64-E44A83D6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8" y="782942"/>
            <a:ext cx="8438291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59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92594-7EEB-E3FB-1719-61F9EC9D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8" y="1427584"/>
            <a:ext cx="7684064" cy="47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343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03B1-089F-5B17-3CB1-6AF6AA39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51" y="1821724"/>
            <a:ext cx="7282432" cy="4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44C30-8765-9905-A516-9028A087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77" y="1147508"/>
            <a:ext cx="6944942" cy="49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90898-64CE-3963-5989-A81A3EC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28" y="975670"/>
            <a:ext cx="6352262" cy="2532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27E98-DEFB-32E2-94AB-09DC9FE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28" y="3508309"/>
            <a:ext cx="6352262" cy="29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668-E0FD-EDC5-17B0-CAE6238C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45" y="1181919"/>
            <a:ext cx="6210050" cy="4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1F7FA-DE50-4D47-48C0-C797069B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9" y="1602239"/>
            <a:ext cx="6719353" cy="43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8B679-491A-B2A0-A93D-D899F6D9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0" y="973915"/>
            <a:ext cx="6261580" cy="53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9D33C-4D54-9956-8FD9-842DD946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8" y="979558"/>
            <a:ext cx="6392467" cy="51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9" y="606490"/>
            <a:ext cx="7772400" cy="916238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20331"/>
              </p:ext>
            </p:extLst>
          </p:nvPr>
        </p:nvGraphicFramePr>
        <p:xfrm>
          <a:off x="1904869" y="1770950"/>
          <a:ext cx="5960838" cy="4480560"/>
        </p:xfrm>
        <a:graphic>
          <a:graphicData uri="http://schemas.openxmlformats.org/drawingml/2006/table">
            <a:tbl>
              <a:tblPr/>
              <a:tblGrid>
                <a:gridCol w="596083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095925">
                <a:tc>
                  <a:txBody>
                    <a:bodyPr/>
                    <a:lstStyle/>
                    <a:p>
                      <a:pPr lvl="1"/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Abstract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Description (Technology Used)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Design / File System (Table Design)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(Use Case Diagram, Activity Diagram)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Shorts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 &amp; Limitations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9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C472D-789C-0EEC-B517-DAEDDAB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89" y="1362269"/>
            <a:ext cx="6414621" cy="44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A68B9-296A-CB5B-549D-A5430582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6" y="1220054"/>
            <a:ext cx="6333907" cy="48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26384-80D8-10A3-C5C9-CBDE02A0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5" y="1185696"/>
            <a:ext cx="4233396" cy="553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BB529-96F9-2A69-D79B-BE75600E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74" y="1185695"/>
            <a:ext cx="3936749" cy="5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88107-E172-734D-A69E-69BE04E6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3" y="836255"/>
            <a:ext cx="6861446" cy="3416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EA732-78B4-FC7C-A8CA-83896C3F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02" y="4322684"/>
            <a:ext cx="6861446" cy="2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C702E-5929-7A6D-DA4F-6F2C99D3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21" y="924043"/>
            <a:ext cx="6658397" cy="2668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650F1-A838-B14A-675B-8F920D1D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76" y="3749589"/>
            <a:ext cx="6658397" cy="27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CD62E-5389-E117-58DF-952493B3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0" y="1120839"/>
            <a:ext cx="7245433" cy="49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E868D-AF76-4D58-635C-8C9CDE3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43" y="801108"/>
            <a:ext cx="6846720" cy="293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DDC10-3584-8FD6-2216-AD0A7E6E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44" y="3876331"/>
            <a:ext cx="6846720" cy="28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22751-FBCA-6BD8-1295-8486150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94" y="1449588"/>
            <a:ext cx="6974018" cy="47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424F0-6690-F6BC-1115-7E69349A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1425172"/>
            <a:ext cx="7264718" cy="39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3C67B-52B5-1927-1545-4BFAF6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36" y="955594"/>
            <a:ext cx="6786388" cy="2170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DB746-0B8B-2743-9BEF-85DB973F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36" y="3363683"/>
            <a:ext cx="6786388" cy="3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66" y="823908"/>
            <a:ext cx="7534468" cy="78561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u="none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</a:t>
            </a:r>
            <a:r>
              <a:rPr lang="en-US" sz="3200" i="0" u="none" dirty="0">
                <a:solidFill>
                  <a:srgbClr val="20202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4392"/>
              </p:ext>
            </p:extLst>
          </p:nvPr>
        </p:nvGraphicFramePr>
        <p:xfrm>
          <a:off x="1363690" y="2258007"/>
          <a:ext cx="7267123" cy="3383280"/>
        </p:xfrm>
        <a:graphic>
          <a:graphicData uri="http://schemas.openxmlformats.org/drawingml/2006/table">
            <a:tbl>
              <a:tblPr/>
              <a:tblGrid>
                <a:gridCol w="7267123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370218">
                <a:tc>
                  <a:txBody>
                    <a:bodyPr/>
                    <a:lstStyle/>
                    <a:p>
                      <a:pPr lvl="1"/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dirty="0"/>
                        <a:t>Student Management System is application developed for managing student data in school, colleges and </a:t>
                      </a:r>
                      <a:r>
                        <a:rPr lang="en-US" sz="1800" dirty="0"/>
                        <a:t>institutes.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In this system admin is super user who can manage all operations like Manage course, manage Student, Generate login ID &amp; Password ,fees Payment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 The system provides a platform for teacher and student to view their information in the system.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6599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7D672-7C46-59C9-A5A9-2D494BF0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69" y="1242059"/>
            <a:ext cx="6367529" cy="4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81038-9866-9857-35E1-BBAE034A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0" y="1067967"/>
            <a:ext cx="6662407" cy="52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F71C7-F4C6-C2B7-6149-830A6157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2" y="1035698"/>
            <a:ext cx="6823279" cy="50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2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B19C-7385-A906-4245-E9709A07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0" y="850207"/>
            <a:ext cx="7041110" cy="3272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8E0-D334-F22F-3CE0-97EF5EF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50" y="4303828"/>
            <a:ext cx="7041110" cy="2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F18A-95F0-D36B-A511-EFC4113D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18" y="918132"/>
            <a:ext cx="6981300" cy="229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FAE84-7766-F38B-7E0E-4C5E839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0" y="3429000"/>
            <a:ext cx="6981299" cy="31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2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48C6-1958-5C38-5F78-E650CDD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3" y="1196029"/>
            <a:ext cx="6565093" cy="5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9D8ED-8AE8-59F3-C385-5D4FDF41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63" y="859423"/>
            <a:ext cx="6601486" cy="57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8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62050-82E9-C165-9CA4-17A35FD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5" y="846627"/>
            <a:ext cx="6587413" cy="57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E47F7-3484-ABD8-6858-9A4478FE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3" y="860664"/>
            <a:ext cx="6587413" cy="5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2A67-625B-6801-3CD1-03755417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82" y="1837740"/>
            <a:ext cx="6922388" cy="33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599" y="744568"/>
            <a:ext cx="5880025" cy="79494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Objective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75338"/>
              </p:ext>
            </p:extLst>
          </p:nvPr>
        </p:nvGraphicFramePr>
        <p:xfrm>
          <a:off x="1372708" y="2231124"/>
          <a:ext cx="7237708" cy="3383280"/>
        </p:xfrm>
        <a:graphic>
          <a:graphicData uri="http://schemas.openxmlformats.org/drawingml/2006/table">
            <a:tbl>
              <a:tblPr/>
              <a:tblGrid>
                <a:gridCol w="723770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2771950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Objective of the Student Management System is to go with computerized system, instead of old fashioned manual process.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As compared to old process this system help to increase Sustainability.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dirty="0"/>
                        <a:t>In this system admin is super user who can manage all operations related to teacher and students.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4015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261256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Advantages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21703"/>
              </p:ext>
            </p:extLst>
          </p:nvPr>
        </p:nvGraphicFramePr>
        <p:xfrm>
          <a:off x="1352936" y="1479837"/>
          <a:ext cx="7007292" cy="4754880"/>
        </p:xfrm>
        <a:graphic>
          <a:graphicData uri="http://schemas.openxmlformats.org/drawingml/2006/table">
            <a:tbl>
              <a:tblPr/>
              <a:tblGrid>
                <a:gridCol w="7007292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529078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and Cost Savings:</a:t>
                      </a:r>
                      <a:r>
                        <a:rPr lang="en-US" sz="1800" b="1" dirty="0"/>
                        <a:t> 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the time and costs associated with manual record-keeping and administrative tasks, allowing institutions to allocate resources more efficiently.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Grade Management : 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 this system </a:t>
                      </a:r>
                      <a:r>
                        <a:rPr lang="en-US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 can easily view their marks by login and password which is updated by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 or faculties. 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Accessibility: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rovides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easy access to information for all admin, allowing faculties and students to track any changes like profile, marks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4421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261256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Limitations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16105"/>
              </p:ext>
            </p:extLst>
          </p:nvPr>
        </p:nvGraphicFramePr>
        <p:xfrm>
          <a:off x="1380929" y="1380928"/>
          <a:ext cx="7007289" cy="5029200"/>
        </p:xfrm>
        <a:graphic>
          <a:graphicData uri="http://schemas.openxmlformats.org/drawingml/2006/table">
            <a:tbl>
              <a:tblPr/>
              <a:tblGrid>
                <a:gridCol w="7007289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639153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1" dirty="0"/>
                        <a:t>User-Interface : </a:t>
                      </a:r>
                      <a:r>
                        <a:rPr lang="en-US" sz="1800" dirty="0"/>
                        <a:t>Complex-user interface may lead to increased difficulty in acceptance of the student management application among the institute staff.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Authentication and Authorization :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Implementing robust user authentication and authorization mechanisms is essential. If not properly implemented, there is a risk of unauthorized access to sensitive information.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Issues: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student management system grows and the amount of data increases, managing scalability can be challenging, especially without automatic memory management.</a:t>
                      </a: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254926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419878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804791-DD8E-8739-942B-A4E5D655A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9563"/>
              </p:ext>
            </p:extLst>
          </p:nvPr>
        </p:nvGraphicFramePr>
        <p:xfrm>
          <a:off x="1511560" y="1698171"/>
          <a:ext cx="6540758" cy="3931920"/>
        </p:xfrm>
        <a:graphic>
          <a:graphicData uri="http://schemas.openxmlformats.org/drawingml/2006/table">
            <a:tbl>
              <a:tblPr/>
              <a:tblGrid>
                <a:gridCol w="654075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144417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https://www.cprogramming.com/</a:t>
                      </a:r>
                      <a:endParaRPr 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https://www.w3schools.com/c/index.php</a:t>
                      </a:r>
                      <a:endParaRPr lang="en-US" sz="1800" b="1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https://www.geeksforgeeks.org/c-programming-language/</a:t>
                      </a:r>
                      <a:endParaRPr lang="en-US" sz="1800" b="1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24832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01AF-57D4-3173-B997-40C8476E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220" y="2883159"/>
            <a:ext cx="5155649" cy="1343608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/>
              <a:t>Thank You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213370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839" y="763824"/>
            <a:ext cx="4394322" cy="707572"/>
          </a:xfrm>
        </p:spPr>
        <p:txBody>
          <a:bodyPr>
            <a:norm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System Description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08285"/>
              </p:ext>
            </p:extLst>
          </p:nvPr>
        </p:nvGraphicFramePr>
        <p:xfrm>
          <a:off x="1390259" y="2174033"/>
          <a:ext cx="7343194" cy="356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18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4198776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845566">
                <a:tc>
                  <a:txBody>
                    <a:bodyPr/>
                    <a:lstStyle/>
                    <a:p>
                      <a:r>
                        <a:rPr lang="en-US" dirty="0"/>
                        <a:t>Software 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  C++, Turbo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1875226">
                <a:tc>
                  <a:txBody>
                    <a:bodyPr/>
                    <a:lstStyle/>
                    <a:p>
                      <a:r>
                        <a:rPr lang="en-US" dirty="0"/>
                        <a:t>Hardware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Processor   : Minimum 2 GHz</a:t>
                      </a:r>
                    </a:p>
                    <a:p>
                      <a:r>
                        <a:rPr lang="en-US" dirty="0"/>
                        <a:t>Hard Drive : Minimum 64 GB or More</a:t>
                      </a:r>
                    </a:p>
                    <a:p>
                      <a:r>
                        <a:rPr lang="en-US" dirty="0"/>
                        <a:t>Memory     : 4 GB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8455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Operating System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542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839" y="222647"/>
            <a:ext cx="4394322" cy="707572"/>
          </a:xfrm>
        </p:spPr>
        <p:txBody>
          <a:bodyPr>
            <a:norm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File System (Table Design)</a:t>
            </a:r>
            <a:endParaRPr lang="en-US" sz="2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56773"/>
              </p:ext>
            </p:extLst>
          </p:nvPr>
        </p:nvGraphicFramePr>
        <p:xfrm>
          <a:off x="1352937" y="1147967"/>
          <a:ext cx="7025953" cy="463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36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2106536">
                  <a:extLst>
                    <a:ext uri="{9D8B030D-6E8A-4147-A177-3AD203B41FA5}">
                      <a16:colId xmlns:a16="http://schemas.microsoft.com/office/drawing/2014/main" val="1386376939"/>
                    </a:ext>
                  </a:extLst>
                </a:gridCol>
                <a:gridCol w="2812881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785835">
                <a:tc>
                  <a:txBody>
                    <a:bodyPr/>
                    <a:lstStyle/>
                    <a:p>
                      <a:r>
                        <a:rPr lang="en-US" dirty="0"/>
                        <a:t>       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557472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Enrollment_no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2164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Course_Name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Date_of_joining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83717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57692"/>
                  </a:ext>
                </a:extLst>
              </a:tr>
              <a:tr h="4851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23687"/>
                  </a:ext>
                </a:extLst>
              </a:tr>
              <a:tr h="3247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14160"/>
                  </a:ext>
                </a:extLst>
              </a:tr>
              <a:tr h="5169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904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0" y="121298"/>
            <a:ext cx="3780638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Use Case Diagram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D0B73-4D64-7CE7-3EF6-03EA2D29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1" y="769775"/>
            <a:ext cx="8168575" cy="57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863" y="223935"/>
            <a:ext cx="4344271" cy="504667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(Admin)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06A3-9327-1B5E-A1C3-633B32A3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77" y="728602"/>
            <a:ext cx="6773244" cy="6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574" y="121298"/>
            <a:ext cx="4642851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(Teacher)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838A0-264F-AF6D-93AA-3A270D07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0" y="663288"/>
            <a:ext cx="73872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596</Words>
  <Application>Microsoft Office PowerPoint</Application>
  <PresentationFormat>On-screen Show (4:3)</PresentationFormat>
  <Paragraphs>136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1_Office Theme</vt:lpstr>
      <vt:lpstr>Wisp</vt:lpstr>
      <vt:lpstr>PowerPoint Presentation</vt:lpstr>
      <vt:lpstr>Agenda</vt:lpstr>
      <vt:lpstr>Project Abstract</vt:lpstr>
      <vt:lpstr>Objective</vt:lpstr>
      <vt:lpstr>System Description</vt:lpstr>
      <vt:lpstr>File System (Table Design)</vt:lpstr>
      <vt:lpstr>Use Case Diagram</vt:lpstr>
      <vt:lpstr>Activity Diagram (Admin)</vt:lpstr>
      <vt:lpstr>Activity Diagram (Teacher)</vt:lpstr>
      <vt:lpstr>Activity Diagram (Student)</vt:lpstr>
      <vt:lpstr>E-R Diagram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Advantages </vt:lpstr>
      <vt:lpstr>Limitations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kgayatri</dc:creator>
  <cp:lastModifiedBy>Shubham Jha</cp:lastModifiedBy>
  <cp:revision>43</cp:revision>
  <dcterms:created xsi:type="dcterms:W3CDTF">1601-01-01T00:00:00Z</dcterms:created>
  <dcterms:modified xsi:type="dcterms:W3CDTF">2023-12-26T06:48:21Z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16393�뾝�뾝ꆌक-9.1.0.4945</vt:lpwstr>
  </property>
</Properties>
</file>