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6"/>
    <p:sldMasterId id="2147483807" r:id="rId7"/>
  </p:sldMasterIdLst>
  <p:notesMasterIdLst>
    <p:notesMasterId r:id="rId37"/>
  </p:notesMasterIdLst>
  <p:handoutMasterIdLst>
    <p:handoutMasterId r:id="rId38"/>
  </p:handoutMasterIdLst>
  <p:sldIdLst>
    <p:sldId id="277" r:id="rId8"/>
    <p:sldId id="364" r:id="rId9"/>
    <p:sldId id="366" r:id="rId10"/>
    <p:sldId id="367" r:id="rId11"/>
    <p:sldId id="370" r:id="rId12"/>
    <p:sldId id="368" r:id="rId13"/>
    <p:sldId id="371" r:id="rId14"/>
    <p:sldId id="375" r:id="rId15"/>
    <p:sldId id="373" r:id="rId16"/>
    <p:sldId id="372" r:id="rId17"/>
    <p:sldId id="316" r:id="rId18"/>
    <p:sldId id="404" r:id="rId19"/>
    <p:sldId id="405" r:id="rId20"/>
    <p:sldId id="406" r:id="rId21"/>
    <p:sldId id="407" r:id="rId22"/>
    <p:sldId id="408" r:id="rId23"/>
    <p:sldId id="391" r:id="rId24"/>
    <p:sldId id="393" r:id="rId25"/>
    <p:sldId id="394" r:id="rId26"/>
    <p:sldId id="395" r:id="rId27"/>
    <p:sldId id="396" r:id="rId28"/>
    <p:sldId id="398" r:id="rId29"/>
    <p:sldId id="399" r:id="rId30"/>
    <p:sldId id="401" r:id="rId31"/>
    <p:sldId id="402" r:id="rId32"/>
    <p:sldId id="403" r:id="rId33"/>
    <p:sldId id="400" r:id="rId34"/>
    <p:sldId id="397" r:id="rId35"/>
    <p:sldId id="312"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orient="horz" pos="2273" userDrawn="1">
          <p15:clr>
            <a:srgbClr val="A4A3A4"/>
          </p15:clr>
        </p15:guide>
        <p15:guide id="3" orient="horz" pos="2387" userDrawn="1">
          <p15:clr>
            <a:srgbClr val="A4A3A4"/>
          </p15:clr>
        </p15:guide>
        <p15:guide id="4" orient="horz" pos="3929" userDrawn="1">
          <p15:clr>
            <a:srgbClr val="A4A3A4"/>
          </p15:clr>
        </p15:guide>
        <p15:guide id="5" orient="horz" pos="127">
          <p15:clr>
            <a:srgbClr val="A4A3A4"/>
          </p15:clr>
        </p15:guide>
        <p15:guide id="6" orient="horz" pos="4315" userDrawn="1">
          <p15:clr>
            <a:srgbClr val="A4A3A4"/>
          </p15:clr>
        </p15:guide>
        <p15:guide id="8" pos="2886">
          <p15:clr>
            <a:srgbClr val="A4A3A4"/>
          </p15:clr>
        </p15:guide>
        <p15:guide id="9" pos="272" userDrawn="1">
          <p15:clr>
            <a:srgbClr val="A4A3A4"/>
          </p15:clr>
        </p15:guide>
        <p15:guide id="10" pos="5465" userDrawn="1">
          <p15:clr>
            <a:srgbClr val="A4A3A4"/>
          </p15:clr>
        </p15:guide>
        <p15:guide id="11" pos="2925" userDrawn="1">
          <p15:clr>
            <a:srgbClr val="A4A3A4"/>
          </p15:clr>
        </p15:guide>
        <p15:guide id="12" pos="2842">
          <p15:clr>
            <a:srgbClr val="A4A3A4"/>
          </p15:clr>
        </p15:guide>
        <p15:guide id="13" orient="horz" pos="75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00"/>
    <a:srgbClr val="333333"/>
    <a:srgbClr val="FFFFFF"/>
    <a:srgbClr val="FFE600"/>
    <a:srgbClr val="40404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A5145-14E6-49D1-BB5A-278EFFD52B7F}" v="5" dt="2020-11-17T11:41:21.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5268" autoAdjust="0"/>
  </p:normalViewPr>
  <p:slideViewPr>
    <p:cSldViewPr snapToGrid="0" snapToObjects="1" showGuides="1">
      <p:cViewPr varScale="1">
        <p:scale>
          <a:sx n="67" d="100"/>
          <a:sy n="67" d="100"/>
        </p:scale>
        <p:origin x="1284" y="48"/>
      </p:cViewPr>
      <p:guideLst>
        <p:guide orient="horz" pos="2047"/>
        <p:guide orient="horz" pos="2273"/>
        <p:guide orient="horz" pos="2387"/>
        <p:guide orient="horz" pos="3929"/>
        <p:guide orient="horz" pos="127"/>
        <p:guide orient="horz" pos="4315"/>
        <p:guide pos="2886"/>
        <p:guide pos="272"/>
        <p:guide pos="5465"/>
        <p:guide pos="2925"/>
        <p:guide pos="2842"/>
        <p:guide orient="horz" pos="7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5355F-62D0-4697-AA51-4484FBDCA50E}"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30D1D20-6AD4-4982-921B-D2EC07416100}">
      <dgm:prSet phldrT="[Text]"/>
      <dgm:spPr/>
      <dgm:t>
        <a:bodyPr/>
        <a:lstStyle/>
        <a:p>
          <a:r>
            <a:rPr lang="en-IN" dirty="0">
              <a:latin typeface="EYInterstate Light" panose="02000506000000020004" pitchFamily="2" charset="0"/>
            </a:rPr>
            <a:t>Hierarchical Clustering</a:t>
          </a:r>
        </a:p>
      </dgm:t>
    </dgm:pt>
    <dgm:pt modelId="{C0AB78BA-279D-4A7C-AFD9-FDB5CC587883}" type="parTrans" cxnId="{69DA7843-553D-4993-A84F-A9D90CEE03D9}">
      <dgm:prSet/>
      <dgm:spPr/>
      <dgm:t>
        <a:bodyPr/>
        <a:lstStyle/>
        <a:p>
          <a:endParaRPr lang="en-IN"/>
        </a:p>
      </dgm:t>
    </dgm:pt>
    <dgm:pt modelId="{C72E5211-1C49-4157-B9E0-A96517BC5926}" type="sibTrans" cxnId="{69DA7843-553D-4993-A84F-A9D90CEE03D9}">
      <dgm:prSet/>
      <dgm:spPr/>
      <dgm:t>
        <a:bodyPr/>
        <a:lstStyle/>
        <a:p>
          <a:endParaRPr lang="en-IN"/>
        </a:p>
      </dgm:t>
    </dgm:pt>
    <dgm:pt modelId="{64D24A8C-AFA3-4B3E-8E0C-A0F4C6F89D8F}">
      <dgm:prSet phldrT="[Text]"/>
      <dgm:spPr/>
      <dgm:t>
        <a:bodyPr/>
        <a:lstStyle/>
        <a:p>
          <a:r>
            <a:rPr lang="en-IN" dirty="0">
              <a:latin typeface="EYInterstate Light" panose="02000506000000020004" pitchFamily="2" charset="0"/>
            </a:rPr>
            <a:t>Agglomerative Nesting</a:t>
          </a:r>
          <a:br>
            <a:rPr lang="en-IN" dirty="0">
              <a:latin typeface="EYInterstate Light" panose="02000506000000020004" pitchFamily="2" charset="0"/>
            </a:rPr>
          </a:br>
          <a:r>
            <a:rPr lang="en-IN" dirty="0">
              <a:latin typeface="EYInterstate Light" panose="02000506000000020004" pitchFamily="2" charset="0"/>
            </a:rPr>
            <a:t>(AGNES)</a:t>
          </a:r>
          <a:br>
            <a:rPr lang="en-IN" dirty="0">
              <a:latin typeface="EYInterstate Light" panose="02000506000000020004" pitchFamily="2" charset="0"/>
            </a:rPr>
          </a:br>
          <a:br>
            <a:rPr lang="en-IN" dirty="0">
              <a:latin typeface="EYInterstate Light" panose="02000506000000020004" pitchFamily="2" charset="0"/>
            </a:rPr>
          </a:br>
          <a:r>
            <a:rPr lang="en-IN" dirty="0">
              <a:solidFill>
                <a:srgbClr val="202122"/>
              </a:solidFill>
              <a:latin typeface="EYInterstate Light" panose="02000506000000020004" pitchFamily="2" charset="0"/>
            </a:rPr>
            <a:t>Each observation starts in its own cluster, and pairs of clusters are merged as one moves up the hierarchy.</a:t>
          </a:r>
          <a:endParaRPr lang="en-IN" dirty="0">
            <a:latin typeface="EYInterstate Light" panose="02000506000000020004" pitchFamily="2" charset="0"/>
          </a:endParaRPr>
        </a:p>
      </dgm:t>
    </dgm:pt>
    <dgm:pt modelId="{A60E073C-F76B-4FFA-9D44-A551276C2CA7}" type="parTrans" cxnId="{6F991B99-1D12-4DB7-98D6-D0A6A4AF73E6}">
      <dgm:prSet/>
      <dgm:spPr/>
      <dgm:t>
        <a:bodyPr/>
        <a:lstStyle/>
        <a:p>
          <a:endParaRPr lang="en-IN"/>
        </a:p>
      </dgm:t>
    </dgm:pt>
    <dgm:pt modelId="{3DC58ED7-1426-4BD4-B4C9-EA7238834C8B}" type="sibTrans" cxnId="{6F991B99-1D12-4DB7-98D6-D0A6A4AF73E6}">
      <dgm:prSet/>
      <dgm:spPr/>
      <dgm:t>
        <a:bodyPr/>
        <a:lstStyle/>
        <a:p>
          <a:endParaRPr lang="en-IN"/>
        </a:p>
      </dgm:t>
    </dgm:pt>
    <dgm:pt modelId="{10F79FE5-CC7E-459F-8A3C-B9754C71ECF7}">
      <dgm:prSet phldrT="[Text]"/>
      <dgm:spPr/>
      <dgm:t>
        <a:bodyPr/>
        <a:lstStyle/>
        <a:p>
          <a:r>
            <a:rPr lang="en-IN" dirty="0">
              <a:latin typeface="EYInterstate Light" panose="02000506000000020004" pitchFamily="2" charset="0"/>
            </a:rPr>
            <a:t>Divisive Analysis</a:t>
          </a:r>
          <a:br>
            <a:rPr lang="en-IN" dirty="0">
              <a:latin typeface="EYInterstate Light" panose="02000506000000020004" pitchFamily="2" charset="0"/>
            </a:rPr>
          </a:br>
          <a:r>
            <a:rPr lang="en-IN" dirty="0">
              <a:latin typeface="EYInterstate Light" panose="02000506000000020004" pitchFamily="2" charset="0"/>
            </a:rPr>
            <a:t>(DIANA)</a:t>
          </a:r>
          <a:br>
            <a:rPr lang="en-IN" dirty="0">
              <a:latin typeface="EYInterstate Light" panose="02000506000000020004" pitchFamily="2" charset="0"/>
            </a:rPr>
          </a:br>
          <a:br>
            <a:rPr lang="en-IN" dirty="0">
              <a:latin typeface="EYInterstate Light" panose="02000506000000020004" pitchFamily="2" charset="0"/>
            </a:rPr>
          </a:br>
          <a:r>
            <a:rPr lang="en-IN" dirty="0">
              <a:latin typeface="EYInterstate Light" panose="02000506000000020004" pitchFamily="2" charset="0"/>
            </a:rPr>
            <a:t>A</a:t>
          </a:r>
          <a:r>
            <a:rPr lang="en-IN" b="0" i="0" dirty="0">
              <a:latin typeface="EYInterstate Light" panose="02000506000000020004" pitchFamily="2" charset="0"/>
            </a:rPr>
            <a:t>ll observations start in one cluster, and splits are performed recursively as one moves down the hierarchy.</a:t>
          </a:r>
          <a:endParaRPr lang="en-IN" dirty="0">
            <a:latin typeface="EYInterstate Light" panose="02000506000000020004" pitchFamily="2" charset="0"/>
          </a:endParaRPr>
        </a:p>
      </dgm:t>
    </dgm:pt>
    <dgm:pt modelId="{956363BF-A381-4C22-B7E5-37D3EDA6EA6C}" type="parTrans" cxnId="{10BFB20C-A27E-4664-810B-1907553BACC6}">
      <dgm:prSet/>
      <dgm:spPr/>
      <dgm:t>
        <a:bodyPr/>
        <a:lstStyle/>
        <a:p>
          <a:endParaRPr lang="en-IN"/>
        </a:p>
      </dgm:t>
    </dgm:pt>
    <dgm:pt modelId="{424B4FF0-3246-464B-A416-020516BDAEFD}" type="sibTrans" cxnId="{10BFB20C-A27E-4664-810B-1907553BACC6}">
      <dgm:prSet/>
      <dgm:spPr/>
      <dgm:t>
        <a:bodyPr/>
        <a:lstStyle/>
        <a:p>
          <a:endParaRPr lang="en-IN"/>
        </a:p>
      </dgm:t>
    </dgm:pt>
    <dgm:pt modelId="{B4A70B94-44B3-4754-8C5F-C03650366A14}" type="pres">
      <dgm:prSet presAssocID="{7FF5355F-62D0-4697-AA51-4484FBDCA50E}" presName="Name0" presStyleCnt="0">
        <dgm:presLayoutVars>
          <dgm:orgChart val="1"/>
          <dgm:chPref val="1"/>
          <dgm:dir/>
          <dgm:animOne val="branch"/>
          <dgm:animLvl val="lvl"/>
          <dgm:resizeHandles/>
        </dgm:presLayoutVars>
      </dgm:prSet>
      <dgm:spPr/>
    </dgm:pt>
    <dgm:pt modelId="{2F3754B1-A22E-4B37-8DA9-3894C7F8A18C}" type="pres">
      <dgm:prSet presAssocID="{530D1D20-6AD4-4982-921B-D2EC07416100}" presName="hierRoot1" presStyleCnt="0">
        <dgm:presLayoutVars>
          <dgm:hierBranch val="init"/>
        </dgm:presLayoutVars>
      </dgm:prSet>
      <dgm:spPr/>
    </dgm:pt>
    <dgm:pt modelId="{BCDDD61D-F734-477C-A9DD-0310401571E7}" type="pres">
      <dgm:prSet presAssocID="{530D1D20-6AD4-4982-921B-D2EC07416100}" presName="rootComposite1" presStyleCnt="0"/>
      <dgm:spPr/>
    </dgm:pt>
    <dgm:pt modelId="{EA902FCE-0FC7-436F-9EC0-F533F1A29B5B}" type="pres">
      <dgm:prSet presAssocID="{530D1D20-6AD4-4982-921B-D2EC07416100}" presName="rootText1" presStyleLbl="alignAcc1" presStyleIdx="0" presStyleCnt="0" custScaleY="46423">
        <dgm:presLayoutVars>
          <dgm:chPref val="3"/>
        </dgm:presLayoutVars>
      </dgm:prSet>
      <dgm:spPr/>
    </dgm:pt>
    <dgm:pt modelId="{C1687D46-234A-4F4D-BF79-6129003780E0}" type="pres">
      <dgm:prSet presAssocID="{530D1D20-6AD4-4982-921B-D2EC07416100}" presName="topArc1" presStyleLbl="parChTrans1D1" presStyleIdx="0" presStyleCnt="6"/>
      <dgm:spPr/>
    </dgm:pt>
    <dgm:pt modelId="{916D91A6-E5EB-400D-93B3-B84917BB8AD5}" type="pres">
      <dgm:prSet presAssocID="{530D1D20-6AD4-4982-921B-D2EC07416100}" presName="bottomArc1" presStyleLbl="parChTrans1D1" presStyleIdx="1" presStyleCnt="6"/>
      <dgm:spPr/>
    </dgm:pt>
    <dgm:pt modelId="{8E369812-C5CF-483F-ABD5-5FEC90EA5D03}" type="pres">
      <dgm:prSet presAssocID="{530D1D20-6AD4-4982-921B-D2EC07416100}" presName="topConnNode1" presStyleLbl="node1" presStyleIdx="0" presStyleCnt="0"/>
      <dgm:spPr/>
    </dgm:pt>
    <dgm:pt modelId="{C4F0CED3-F98E-4502-80BB-A06E1E9001F2}" type="pres">
      <dgm:prSet presAssocID="{530D1D20-6AD4-4982-921B-D2EC07416100}" presName="hierChild2" presStyleCnt="0"/>
      <dgm:spPr/>
    </dgm:pt>
    <dgm:pt modelId="{D859A6B2-7EE0-4DA7-A12B-F023992F48E1}" type="pres">
      <dgm:prSet presAssocID="{A60E073C-F76B-4FFA-9D44-A551276C2CA7}" presName="Name28" presStyleLbl="parChTrans1D2" presStyleIdx="0" presStyleCnt="2"/>
      <dgm:spPr/>
    </dgm:pt>
    <dgm:pt modelId="{902C3F9F-E631-45EE-8D56-506965FB34D5}" type="pres">
      <dgm:prSet presAssocID="{64D24A8C-AFA3-4B3E-8E0C-A0F4C6F89D8F}" presName="hierRoot2" presStyleCnt="0">
        <dgm:presLayoutVars>
          <dgm:hierBranch val="init"/>
        </dgm:presLayoutVars>
      </dgm:prSet>
      <dgm:spPr/>
    </dgm:pt>
    <dgm:pt modelId="{B91AFFB3-7DD8-4607-B1DE-6C449CB86DED}" type="pres">
      <dgm:prSet presAssocID="{64D24A8C-AFA3-4B3E-8E0C-A0F4C6F89D8F}" presName="rootComposite2" presStyleCnt="0"/>
      <dgm:spPr/>
    </dgm:pt>
    <dgm:pt modelId="{13B80D4D-746E-4745-BE98-9F7AF764B97A}" type="pres">
      <dgm:prSet presAssocID="{64D24A8C-AFA3-4B3E-8E0C-A0F4C6F89D8F}" presName="rootText2" presStyleLbl="alignAcc1" presStyleIdx="0" presStyleCnt="0" custLinFactNeighborX="-67609" custLinFactNeighborY="105">
        <dgm:presLayoutVars>
          <dgm:chPref val="3"/>
        </dgm:presLayoutVars>
      </dgm:prSet>
      <dgm:spPr/>
    </dgm:pt>
    <dgm:pt modelId="{8F43EA5E-2988-4E1C-97A9-456E6358E2EF}" type="pres">
      <dgm:prSet presAssocID="{64D24A8C-AFA3-4B3E-8E0C-A0F4C6F89D8F}" presName="topArc2" presStyleLbl="parChTrans1D1" presStyleIdx="2" presStyleCnt="6"/>
      <dgm:spPr/>
    </dgm:pt>
    <dgm:pt modelId="{B5812BC4-58CE-49E0-99D9-B45B0C416391}" type="pres">
      <dgm:prSet presAssocID="{64D24A8C-AFA3-4B3E-8E0C-A0F4C6F89D8F}" presName="bottomArc2" presStyleLbl="parChTrans1D1" presStyleIdx="3" presStyleCnt="6"/>
      <dgm:spPr/>
    </dgm:pt>
    <dgm:pt modelId="{AF19C9DD-5A6D-4BB3-B9B4-DF1AB9D6226B}" type="pres">
      <dgm:prSet presAssocID="{64D24A8C-AFA3-4B3E-8E0C-A0F4C6F89D8F}" presName="topConnNode2" presStyleLbl="node2" presStyleIdx="0" presStyleCnt="0"/>
      <dgm:spPr/>
    </dgm:pt>
    <dgm:pt modelId="{2B441154-DA42-473E-8996-BC8FDCA6BF0C}" type="pres">
      <dgm:prSet presAssocID="{64D24A8C-AFA3-4B3E-8E0C-A0F4C6F89D8F}" presName="hierChild4" presStyleCnt="0"/>
      <dgm:spPr/>
    </dgm:pt>
    <dgm:pt modelId="{183BB80D-033F-4C54-820F-C4B50A25EADD}" type="pres">
      <dgm:prSet presAssocID="{64D24A8C-AFA3-4B3E-8E0C-A0F4C6F89D8F}" presName="hierChild5" presStyleCnt="0"/>
      <dgm:spPr/>
    </dgm:pt>
    <dgm:pt modelId="{55B46D29-34F7-4EF5-9740-9C52732E83B7}" type="pres">
      <dgm:prSet presAssocID="{956363BF-A381-4C22-B7E5-37D3EDA6EA6C}" presName="Name28" presStyleLbl="parChTrans1D2" presStyleIdx="1" presStyleCnt="2"/>
      <dgm:spPr/>
    </dgm:pt>
    <dgm:pt modelId="{20E3A578-AA73-4033-9B7C-4EA728AC4DC0}" type="pres">
      <dgm:prSet presAssocID="{10F79FE5-CC7E-459F-8A3C-B9754C71ECF7}" presName="hierRoot2" presStyleCnt="0">
        <dgm:presLayoutVars>
          <dgm:hierBranch val="init"/>
        </dgm:presLayoutVars>
      </dgm:prSet>
      <dgm:spPr/>
    </dgm:pt>
    <dgm:pt modelId="{F9AD87C6-29FC-4C3E-8D72-7F71AE695867}" type="pres">
      <dgm:prSet presAssocID="{10F79FE5-CC7E-459F-8A3C-B9754C71ECF7}" presName="rootComposite2" presStyleCnt="0"/>
      <dgm:spPr/>
    </dgm:pt>
    <dgm:pt modelId="{955791EF-DF75-4CD5-9B45-8709FA70062A}" type="pres">
      <dgm:prSet presAssocID="{10F79FE5-CC7E-459F-8A3C-B9754C71ECF7}" presName="rootText2" presStyleLbl="alignAcc1" presStyleIdx="0" presStyleCnt="0" custLinFactNeighborX="71802" custLinFactNeighborY="105">
        <dgm:presLayoutVars>
          <dgm:chPref val="3"/>
        </dgm:presLayoutVars>
      </dgm:prSet>
      <dgm:spPr/>
    </dgm:pt>
    <dgm:pt modelId="{6F1920C4-9C62-4FAB-97D3-7939931734E0}" type="pres">
      <dgm:prSet presAssocID="{10F79FE5-CC7E-459F-8A3C-B9754C71ECF7}" presName="topArc2" presStyleLbl="parChTrans1D1" presStyleIdx="4" presStyleCnt="6"/>
      <dgm:spPr/>
    </dgm:pt>
    <dgm:pt modelId="{12438EB9-1EBB-471F-9700-6B7B093D743E}" type="pres">
      <dgm:prSet presAssocID="{10F79FE5-CC7E-459F-8A3C-B9754C71ECF7}" presName="bottomArc2" presStyleLbl="parChTrans1D1" presStyleIdx="5" presStyleCnt="6"/>
      <dgm:spPr/>
    </dgm:pt>
    <dgm:pt modelId="{B35DB2C4-E867-4FCE-B97C-F2C918C83A4F}" type="pres">
      <dgm:prSet presAssocID="{10F79FE5-CC7E-459F-8A3C-B9754C71ECF7}" presName="topConnNode2" presStyleLbl="node2" presStyleIdx="0" presStyleCnt="0"/>
      <dgm:spPr/>
    </dgm:pt>
    <dgm:pt modelId="{296F4429-9EB3-4997-9114-32A5EDFE5AF2}" type="pres">
      <dgm:prSet presAssocID="{10F79FE5-CC7E-459F-8A3C-B9754C71ECF7}" presName="hierChild4" presStyleCnt="0"/>
      <dgm:spPr/>
    </dgm:pt>
    <dgm:pt modelId="{61B7011B-FEB7-4308-8141-202A460239CB}" type="pres">
      <dgm:prSet presAssocID="{10F79FE5-CC7E-459F-8A3C-B9754C71ECF7}" presName="hierChild5" presStyleCnt="0"/>
      <dgm:spPr/>
    </dgm:pt>
    <dgm:pt modelId="{770FBAD6-FD89-41E7-B6C2-FEEF0FB47E77}" type="pres">
      <dgm:prSet presAssocID="{530D1D20-6AD4-4982-921B-D2EC07416100}" presName="hierChild3" presStyleCnt="0"/>
      <dgm:spPr/>
    </dgm:pt>
  </dgm:ptLst>
  <dgm:cxnLst>
    <dgm:cxn modelId="{10BFB20C-A27E-4664-810B-1907553BACC6}" srcId="{530D1D20-6AD4-4982-921B-D2EC07416100}" destId="{10F79FE5-CC7E-459F-8A3C-B9754C71ECF7}" srcOrd="1" destOrd="0" parTransId="{956363BF-A381-4C22-B7E5-37D3EDA6EA6C}" sibTransId="{424B4FF0-3246-464B-A416-020516BDAEFD}"/>
    <dgm:cxn modelId="{DD5F6220-8DA4-4566-957C-07403480D0E6}" type="presOf" srcId="{10F79FE5-CC7E-459F-8A3C-B9754C71ECF7}" destId="{955791EF-DF75-4CD5-9B45-8709FA70062A}" srcOrd="0" destOrd="0" presId="urn:microsoft.com/office/officeart/2008/layout/HalfCircleOrganizationChart"/>
    <dgm:cxn modelId="{5D06EF31-2ACE-4D52-9525-65D94EF09F28}" type="presOf" srcId="{A60E073C-F76B-4FFA-9D44-A551276C2CA7}" destId="{D859A6B2-7EE0-4DA7-A12B-F023992F48E1}" srcOrd="0" destOrd="0" presId="urn:microsoft.com/office/officeart/2008/layout/HalfCircleOrganizationChart"/>
    <dgm:cxn modelId="{69DA7843-553D-4993-A84F-A9D90CEE03D9}" srcId="{7FF5355F-62D0-4697-AA51-4484FBDCA50E}" destId="{530D1D20-6AD4-4982-921B-D2EC07416100}" srcOrd="0" destOrd="0" parTransId="{C0AB78BA-279D-4A7C-AFD9-FDB5CC587883}" sibTransId="{C72E5211-1C49-4157-B9E0-A96517BC5926}"/>
    <dgm:cxn modelId="{E01E8C80-E3AE-48C6-BA36-452C2ACB409E}" type="presOf" srcId="{956363BF-A381-4C22-B7E5-37D3EDA6EA6C}" destId="{55B46D29-34F7-4EF5-9740-9C52732E83B7}" srcOrd="0" destOrd="0" presId="urn:microsoft.com/office/officeart/2008/layout/HalfCircleOrganizationChart"/>
    <dgm:cxn modelId="{6F991B99-1D12-4DB7-98D6-D0A6A4AF73E6}" srcId="{530D1D20-6AD4-4982-921B-D2EC07416100}" destId="{64D24A8C-AFA3-4B3E-8E0C-A0F4C6F89D8F}" srcOrd="0" destOrd="0" parTransId="{A60E073C-F76B-4FFA-9D44-A551276C2CA7}" sibTransId="{3DC58ED7-1426-4BD4-B4C9-EA7238834C8B}"/>
    <dgm:cxn modelId="{B4759EAA-6B45-471E-ABDB-AF26EED9E188}" type="presOf" srcId="{64D24A8C-AFA3-4B3E-8E0C-A0F4C6F89D8F}" destId="{AF19C9DD-5A6D-4BB3-B9B4-DF1AB9D6226B}" srcOrd="1" destOrd="0" presId="urn:microsoft.com/office/officeart/2008/layout/HalfCircleOrganizationChart"/>
    <dgm:cxn modelId="{A29AA4B6-EC3A-4228-855C-6EE05A7DB9F6}" type="presOf" srcId="{10F79FE5-CC7E-459F-8A3C-B9754C71ECF7}" destId="{B35DB2C4-E867-4FCE-B97C-F2C918C83A4F}" srcOrd="1" destOrd="0" presId="urn:microsoft.com/office/officeart/2008/layout/HalfCircleOrganizationChart"/>
    <dgm:cxn modelId="{5EC738C4-A3C3-41B8-8D10-17A06D866637}" type="presOf" srcId="{7FF5355F-62D0-4697-AA51-4484FBDCA50E}" destId="{B4A70B94-44B3-4754-8C5F-C03650366A14}" srcOrd="0" destOrd="0" presId="urn:microsoft.com/office/officeart/2008/layout/HalfCircleOrganizationChart"/>
    <dgm:cxn modelId="{6ACA99D4-15D1-4AFB-BFF7-6D9C9B87A6AD}" type="presOf" srcId="{530D1D20-6AD4-4982-921B-D2EC07416100}" destId="{EA902FCE-0FC7-436F-9EC0-F533F1A29B5B}" srcOrd="0" destOrd="0" presId="urn:microsoft.com/office/officeart/2008/layout/HalfCircleOrganizationChart"/>
    <dgm:cxn modelId="{B17923EB-C916-4E04-B4DF-976CAA8D4C8C}" type="presOf" srcId="{530D1D20-6AD4-4982-921B-D2EC07416100}" destId="{8E369812-C5CF-483F-ABD5-5FEC90EA5D03}" srcOrd="1" destOrd="0" presId="urn:microsoft.com/office/officeart/2008/layout/HalfCircleOrganizationChart"/>
    <dgm:cxn modelId="{444760F0-F558-4771-9439-64B1757F0BF9}" type="presOf" srcId="{64D24A8C-AFA3-4B3E-8E0C-A0F4C6F89D8F}" destId="{13B80D4D-746E-4745-BE98-9F7AF764B97A}" srcOrd="0" destOrd="0" presId="urn:microsoft.com/office/officeart/2008/layout/HalfCircleOrganizationChart"/>
    <dgm:cxn modelId="{A7936D8F-E5CF-4E49-B6C2-77D634EC095C}" type="presParOf" srcId="{B4A70B94-44B3-4754-8C5F-C03650366A14}" destId="{2F3754B1-A22E-4B37-8DA9-3894C7F8A18C}" srcOrd="0" destOrd="0" presId="urn:microsoft.com/office/officeart/2008/layout/HalfCircleOrganizationChart"/>
    <dgm:cxn modelId="{F094EC91-885E-490D-A34D-5F3EC8AEB4E9}" type="presParOf" srcId="{2F3754B1-A22E-4B37-8DA9-3894C7F8A18C}" destId="{BCDDD61D-F734-477C-A9DD-0310401571E7}" srcOrd="0" destOrd="0" presId="urn:microsoft.com/office/officeart/2008/layout/HalfCircleOrganizationChart"/>
    <dgm:cxn modelId="{41012244-709A-483C-9138-E2C125448C7C}" type="presParOf" srcId="{BCDDD61D-F734-477C-A9DD-0310401571E7}" destId="{EA902FCE-0FC7-436F-9EC0-F533F1A29B5B}" srcOrd="0" destOrd="0" presId="urn:microsoft.com/office/officeart/2008/layout/HalfCircleOrganizationChart"/>
    <dgm:cxn modelId="{BD1A26E1-8EC3-49EB-B69B-C8D3BFABD2AE}" type="presParOf" srcId="{BCDDD61D-F734-477C-A9DD-0310401571E7}" destId="{C1687D46-234A-4F4D-BF79-6129003780E0}" srcOrd="1" destOrd="0" presId="urn:microsoft.com/office/officeart/2008/layout/HalfCircleOrganizationChart"/>
    <dgm:cxn modelId="{9D13CAB5-C5C7-4B5C-A074-D59268BD305B}" type="presParOf" srcId="{BCDDD61D-F734-477C-A9DD-0310401571E7}" destId="{916D91A6-E5EB-400D-93B3-B84917BB8AD5}" srcOrd="2" destOrd="0" presId="urn:microsoft.com/office/officeart/2008/layout/HalfCircleOrganizationChart"/>
    <dgm:cxn modelId="{083B9AC5-B0C7-44DC-9741-A69A496E8795}" type="presParOf" srcId="{BCDDD61D-F734-477C-A9DD-0310401571E7}" destId="{8E369812-C5CF-483F-ABD5-5FEC90EA5D03}" srcOrd="3" destOrd="0" presId="urn:microsoft.com/office/officeart/2008/layout/HalfCircleOrganizationChart"/>
    <dgm:cxn modelId="{66ACB96B-A4E6-4384-A473-27939F9F5966}" type="presParOf" srcId="{2F3754B1-A22E-4B37-8DA9-3894C7F8A18C}" destId="{C4F0CED3-F98E-4502-80BB-A06E1E9001F2}" srcOrd="1" destOrd="0" presId="urn:microsoft.com/office/officeart/2008/layout/HalfCircleOrganizationChart"/>
    <dgm:cxn modelId="{0988720A-542A-4674-A5FC-C3E4A842BC90}" type="presParOf" srcId="{C4F0CED3-F98E-4502-80BB-A06E1E9001F2}" destId="{D859A6B2-7EE0-4DA7-A12B-F023992F48E1}" srcOrd="0" destOrd="0" presId="urn:microsoft.com/office/officeart/2008/layout/HalfCircleOrganizationChart"/>
    <dgm:cxn modelId="{67ECE1C0-8857-44B4-B6D7-A2F9C25E4EC5}" type="presParOf" srcId="{C4F0CED3-F98E-4502-80BB-A06E1E9001F2}" destId="{902C3F9F-E631-45EE-8D56-506965FB34D5}" srcOrd="1" destOrd="0" presId="urn:microsoft.com/office/officeart/2008/layout/HalfCircleOrganizationChart"/>
    <dgm:cxn modelId="{B9D15190-F77B-4A5C-897C-1B4626DD3467}" type="presParOf" srcId="{902C3F9F-E631-45EE-8D56-506965FB34D5}" destId="{B91AFFB3-7DD8-4607-B1DE-6C449CB86DED}" srcOrd="0" destOrd="0" presId="urn:microsoft.com/office/officeart/2008/layout/HalfCircleOrganizationChart"/>
    <dgm:cxn modelId="{9055B401-86DB-437A-BCB4-0F20DC673A9A}" type="presParOf" srcId="{B91AFFB3-7DD8-4607-B1DE-6C449CB86DED}" destId="{13B80D4D-746E-4745-BE98-9F7AF764B97A}" srcOrd="0" destOrd="0" presId="urn:microsoft.com/office/officeart/2008/layout/HalfCircleOrganizationChart"/>
    <dgm:cxn modelId="{F7EEBAA7-855B-43A1-8F78-DA8FB786E212}" type="presParOf" srcId="{B91AFFB3-7DD8-4607-B1DE-6C449CB86DED}" destId="{8F43EA5E-2988-4E1C-97A9-456E6358E2EF}" srcOrd="1" destOrd="0" presId="urn:microsoft.com/office/officeart/2008/layout/HalfCircleOrganizationChart"/>
    <dgm:cxn modelId="{156E24E5-8830-4156-AD8E-AAC90E4E0E21}" type="presParOf" srcId="{B91AFFB3-7DD8-4607-B1DE-6C449CB86DED}" destId="{B5812BC4-58CE-49E0-99D9-B45B0C416391}" srcOrd="2" destOrd="0" presId="urn:microsoft.com/office/officeart/2008/layout/HalfCircleOrganizationChart"/>
    <dgm:cxn modelId="{F11D2D68-C37A-4460-81EC-32B1FFF36397}" type="presParOf" srcId="{B91AFFB3-7DD8-4607-B1DE-6C449CB86DED}" destId="{AF19C9DD-5A6D-4BB3-B9B4-DF1AB9D6226B}" srcOrd="3" destOrd="0" presId="urn:microsoft.com/office/officeart/2008/layout/HalfCircleOrganizationChart"/>
    <dgm:cxn modelId="{4501E8FD-672D-40C6-A705-3B6DAA27E6D6}" type="presParOf" srcId="{902C3F9F-E631-45EE-8D56-506965FB34D5}" destId="{2B441154-DA42-473E-8996-BC8FDCA6BF0C}" srcOrd="1" destOrd="0" presId="urn:microsoft.com/office/officeart/2008/layout/HalfCircleOrganizationChart"/>
    <dgm:cxn modelId="{DA8417FE-2349-4C66-B3BD-A8AA93D50050}" type="presParOf" srcId="{902C3F9F-E631-45EE-8D56-506965FB34D5}" destId="{183BB80D-033F-4C54-820F-C4B50A25EADD}" srcOrd="2" destOrd="0" presId="urn:microsoft.com/office/officeart/2008/layout/HalfCircleOrganizationChart"/>
    <dgm:cxn modelId="{1F67784B-696E-485C-B993-F3BD01C767ED}" type="presParOf" srcId="{C4F0CED3-F98E-4502-80BB-A06E1E9001F2}" destId="{55B46D29-34F7-4EF5-9740-9C52732E83B7}" srcOrd="2" destOrd="0" presId="urn:microsoft.com/office/officeart/2008/layout/HalfCircleOrganizationChart"/>
    <dgm:cxn modelId="{7849FF41-7137-4CD7-9302-BD542406C488}" type="presParOf" srcId="{C4F0CED3-F98E-4502-80BB-A06E1E9001F2}" destId="{20E3A578-AA73-4033-9B7C-4EA728AC4DC0}" srcOrd="3" destOrd="0" presId="urn:microsoft.com/office/officeart/2008/layout/HalfCircleOrganizationChart"/>
    <dgm:cxn modelId="{1EF6B4AF-2A52-47A2-8738-8066789DD090}" type="presParOf" srcId="{20E3A578-AA73-4033-9B7C-4EA728AC4DC0}" destId="{F9AD87C6-29FC-4C3E-8D72-7F71AE695867}" srcOrd="0" destOrd="0" presId="urn:microsoft.com/office/officeart/2008/layout/HalfCircleOrganizationChart"/>
    <dgm:cxn modelId="{7A80657D-7009-49AD-A053-2F33D33D723D}" type="presParOf" srcId="{F9AD87C6-29FC-4C3E-8D72-7F71AE695867}" destId="{955791EF-DF75-4CD5-9B45-8709FA70062A}" srcOrd="0" destOrd="0" presId="urn:microsoft.com/office/officeart/2008/layout/HalfCircleOrganizationChart"/>
    <dgm:cxn modelId="{14B8A743-78EF-40D4-8C99-6E48BE00B3B6}" type="presParOf" srcId="{F9AD87C6-29FC-4C3E-8D72-7F71AE695867}" destId="{6F1920C4-9C62-4FAB-97D3-7939931734E0}" srcOrd="1" destOrd="0" presId="urn:microsoft.com/office/officeart/2008/layout/HalfCircleOrganizationChart"/>
    <dgm:cxn modelId="{16EFB200-9861-40A6-87F8-5AD286C5B155}" type="presParOf" srcId="{F9AD87C6-29FC-4C3E-8D72-7F71AE695867}" destId="{12438EB9-1EBB-471F-9700-6B7B093D743E}" srcOrd="2" destOrd="0" presId="urn:microsoft.com/office/officeart/2008/layout/HalfCircleOrganizationChart"/>
    <dgm:cxn modelId="{9E485D01-918F-4F14-A612-F1E997BDA613}" type="presParOf" srcId="{F9AD87C6-29FC-4C3E-8D72-7F71AE695867}" destId="{B35DB2C4-E867-4FCE-B97C-F2C918C83A4F}" srcOrd="3" destOrd="0" presId="urn:microsoft.com/office/officeart/2008/layout/HalfCircleOrganizationChart"/>
    <dgm:cxn modelId="{0B9DF80E-5D8C-40C0-8571-A0F62DF4F63F}" type="presParOf" srcId="{20E3A578-AA73-4033-9B7C-4EA728AC4DC0}" destId="{296F4429-9EB3-4997-9114-32A5EDFE5AF2}" srcOrd="1" destOrd="0" presId="urn:microsoft.com/office/officeart/2008/layout/HalfCircleOrganizationChart"/>
    <dgm:cxn modelId="{E98A3F42-4CC5-4220-8CBC-9BBD1D27934B}" type="presParOf" srcId="{20E3A578-AA73-4033-9B7C-4EA728AC4DC0}" destId="{61B7011B-FEB7-4308-8141-202A460239CB}" srcOrd="2" destOrd="0" presId="urn:microsoft.com/office/officeart/2008/layout/HalfCircleOrganizationChart"/>
    <dgm:cxn modelId="{7A9EBD9E-7D47-4DED-B076-2EC2BB07D7A7}" type="presParOf" srcId="{2F3754B1-A22E-4B37-8DA9-3894C7F8A18C}" destId="{770FBAD6-FD89-41E7-B6C2-FEEF0FB47E7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46D29-34F7-4EF5-9740-9C52732E83B7}">
      <dsp:nvSpPr>
        <dsp:cNvPr id="0" name=""/>
        <dsp:cNvSpPr/>
      </dsp:nvSpPr>
      <dsp:spPr>
        <a:xfrm>
          <a:off x="3414712" y="1227052"/>
          <a:ext cx="1870338" cy="649674"/>
        </a:xfrm>
        <a:custGeom>
          <a:avLst/>
          <a:gdLst/>
          <a:ahLst/>
          <a:cxnLst/>
          <a:rect l="0" t="0" r="0" b="0"/>
          <a:pathLst>
            <a:path>
              <a:moveTo>
                <a:pt x="0" y="0"/>
              </a:moveTo>
              <a:lnTo>
                <a:pt x="0" y="325356"/>
              </a:lnTo>
              <a:lnTo>
                <a:pt x="1870338" y="325356"/>
              </a:lnTo>
              <a:lnTo>
                <a:pt x="1870338" y="649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59A6B2-7EE0-4DA7-A12B-F023992F48E1}">
      <dsp:nvSpPr>
        <dsp:cNvPr id="0" name=""/>
        <dsp:cNvSpPr/>
      </dsp:nvSpPr>
      <dsp:spPr>
        <a:xfrm>
          <a:off x="1544373" y="1227052"/>
          <a:ext cx="1870338" cy="649674"/>
        </a:xfrm>
        <a:custGeom>
          <a:avLst/>
          <a:gdLst/>
          <a:ahLst/>
          <a:cxnLst/>
          <a:rect l="0" t="0" r="0" b="0"/>
          <a:pathLst>
            <a:path>
              <a:moveTo>
                <a:pt x="1870338" y="0"/>
              </a:moveTo>
              <a:lnTo>
                <a:pt x="1870338" y="325356"/>
              </a:lnTo>
              <a:lnTo>
                <a:pt x="0" y="325356"/>
              </a:lnTo>
              <a:lnTo>
                <a:pt x="0" y="649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87D46-234A-4F4D-BF79-6129003780E0}">
      <dsp:nvSpPr>
        <dsp:cNvPr id="0" name=""/>
        <dsp:cNvSpPr/>
      </dsp:nvSpPr>
      <dsp:spPr>
        <a:xfrm>
          <a:off x="2642525" y="510107"/>
          <a:ext cx="1544373" cy="71694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D91A6-E5EB-400D-93B3-B84917BB8AD5}">
      <dsp:nvSpPr>
        <dsp:cNvPr id="0" name=""/>
        <dsp:cNvSpPr/>
      </dsp:nvSpPr>
      <dsp:spPr>
        <a:xfrm>
          <a:off x="2642525" y="510107"/>
          <a:ext cx="1544373" cy="71694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02FCE-0FC7-436F-9EC0-F533F1A29B5B}">
      <dsp:nvSpPr>
        <dsp:cNvPr id="0" name=""/>
        <dsp:cNvSpPr/>
      </dsp:nvSpPr>
      <dsp:spPr>
        <a:xfrm>
          <a:off x="1870338" y="639157"/>
          <a:ext cx="3088747" cy="45884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EYInterstate Light" panose="02000506000000020004" pitchFamily="2" charset="0"/>
            </a:rPr>
            <a:t>Hierarchical Clustering</a:t>
          </a:r>
        </a:p>
      </dsp:txBody>
      <dsp:txXfrm>
        <a:off x="1870338" y="639157"/>
        <a:ext cx="3088747" cy="458844"/>
      </dsp:txXfrm>
    </dsp:sp>
    <dsp:sp modelId="{8F43EA5E-2988-4E1C-97A9-456E6358E2EF}">
      <dsp:nvSpPr>
        <dsp:cNvPr id="0" name=""/>
        <dsp:cNvSpPr/>
      </dsp:nvSpPr>
      <dsp:spPr>
        <a:xfrm>
          <a:off x="772186" y="1876727"/>
          <a:ext cx="1544373" cy="154437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12BC4-58CE-49E0-99D9-B45B0C416391}">
      <dsp:nvSpPr>
        <dsp:cNvPr id="0" name=""/>
        <dsp:cNvSpPr/>
      </dsp:nvSpPr>
      <dsp:spPr>
        <a:xfrm>
          <a:off x="772186" y="1876727"/>
          <a:ext cx="1544373" cy="154437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B80D4D-746E-4745-BE98-9F7AF764B97A}">
      <dsp:nvSpPr>
        <dsp:cNvPr id="0" name=""/>
        <dsp:cNvSpPr/>
      </dsp:nvSpPr>
      <dsp:spPr>
        <a:xfrm>
          <a:off x="0" y="2154714"/>
          <a:ext cx="3088747" cy="9883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EYInterstate Light" panose="02000506000000020004" pitchFamily="2" charset="0"/>
            </a:rPr>
            <a:t>Agglomerative Nesting</a:t>
          </a:r>
          <a:br>
            <a:rPr lang="en-IN" sz="1100" kern="1200" dirty="0">
              <a:latin typeface="EYInterstate Light" panose="02000506000000020004" pitchFamily="2" charset="0"/>
            </a:rPr>
          </a:br>
          <a:r>
            <a:rPr lang="en-IN" sz="1100" kern="1200" dirty="0">
              <a:latin typeface="EYInterstate Light" panose="02000506000000020004" pitchFamily="2" charset="0"/>
            </a:rPr>
            <a:t>(AGNES)</a:t>
          </a:r>
          <a:br>
            <a:rPr lang="en-IN" sz="1100" kern="1200" dirty="0">
              <a:latin typeface="EYInterstate Light" panose="02000506000000020004" pitchFamily="2" charset="0"/>
            </a:rPr>
          </a:br>
          <a:br>
            <a:rPr lang="en-IN" sz="1100" kern="1200" dirty="0">
              <a:latin typeface="EYInterstate Light" panose="02000506000000020004" pitchFamily="2" charset="0"/>
            </a:rPr>
          </a:br>
          <a:r>
            <a:rPr lang="en-IN" sz="1100" kern="1200" dirty="0">
              <a:solidFill>
                <a:srgbClr val="202122"/>
              </a:solidFill>
              <a:latin typeface="EYInterstate Light" panose="02000506000000020004" pitchFamily="2" charset="0"/>
            </a:rPr>
            <a:t>Each observation starts in its own cluster, and pairs of clusters are merged as one moves up the hierarchy.</a:t>
          </a:r>
          <a:endParaRPr lang="en-IN" sz="1100" kern="1200" dirty="0">
            <a:latin typeface="EYInterstate Light" panose="02000506000000020004" pitchFamily="2" charset="0"/>
          </a:endParaRPr>
        </a:p>
      </dsp:txBody>
      <dsp:txXfrm>
        <a:off x="0" y="2154714"/>
        <a:ext cx="3088747" cy="988399"/>
      </dsp:txXfrm>
    </dsp:sp>
    <dsp:sp modelId="{6F1920C4-9C62-4FAB-97D3-7939931734E0}">
      <dsp:nvSpPr>
        <dsp:cNvPr id="0" name=""/>
        <dsp:cNvSpPr/>
      </dsp:nvSpPr>
      <dsp:spPr>
        <a:xfrm>
          <a:off x="4512864" y="1876727"/>
          <a:ext cx="1544373" cy="154437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38EB9-1EBB-471F-9700-6B7B093D743E}">
      <dsp:nvSpPr>
        <dsp:cNvPr id="0" name=""/>
        <dsp:cNvSpPr/>
      </dsp:nvSpPr>
      <dsp:spPr>
        <a:xfrm>
          <a:off x="4512864" y="1876727"/>
          <a:ext cx="1544373" cy="154437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91EF-DF75-4CD5-9B45-8709FA70062A}">
      <dsp:nvSpPr>
        <dsp:cNvPr id="0" name=""/>
        <dsp:cNvSpPr/>
      </dsp:nvSpPr>
      <dsp:spPr>
        <a:xfrm>
          <a:off x="3740677" y="2154714"/>
          <a:ext cx="3088747" cy="9883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EYInterstate Light" panose="02000506000000020004" pitchFamily="2" charset="0"/>
            </a:rPr>
            <a:t>Divisive Analysis</a:t>
          </a:r>
          <a:br>
            <a:rPr lang="en-IN" sz="1100" kern="1200" dirty="0">
              <a:latin typeface="EYInterstate Light" panose="02000506000000020004" pitchFamily="2" charset="0"/>
            </a:rPr>
          </a:br>
          <a:r>
            <a:rPr lang="en-IN" sz="1100" kern="1200" dirty="0">
              <a:latin typeface="EYInterstate Light" panose="02000506000000020004" pitchFamily="2" charset="0"/>
            </a:rPr>
            <a:t>(DIANA)</a:t>
          </a:r>
          <a:br>
            <a:rPr lang="en-IN" sz="1100" kern="1200" dirty="0">
              <a:latin typeface="EYInterstate Light" panose="02000506000000020004" pitchFamily="2" charset="0"/>
            </a:rPr>
          </a:br>
          <a:br>
            <a:rPr lang="en-IN" sz="1100" kern="1200" dirty="0">
              <a:latin typeface="EYInterstate Light" panose="02000506000000020004" pitchFamily="2" charset="0"/>
            </a:rPr>
          </a:br>
          <a:r>
            <a:rPr lang="en-IN" sz="1100" kern="1200" dirty="0">
              <a:latin typeface="EYInterstate Light" panose="02000506000000020004" pitchFamily="2" charset="0"/>
            </a:rPr>
            <a:t>A</a:t>
          </a:r>
          <a:r>
            <a:rPr lang="en-IN" sz="1100" b="0" i="0" kern="1200" dirty="0">
              <a:latin typeface="EYInterstate Light" panose="02000506000000020004" pitchFamily="2" charset="0"/>
            </a:rPr>
            <a:t>ll observations start in one cluster, and splits are performed recursively as one moves down the hierarchy.</a:t>
          </a:r>
          <a:endParaRPr lang="en-IN" sz="1100" kern="1200" dirty="0">
            <a:latin typeface="EYInterstate Light" panose="02000506000000020004" pitchFamily="2" charset="0"/>
          </a:endParaRPr>
        </a:p>
      </dsp:txBody>
      <dsp:txXfrm>
        <a:off x="3740677" y="2154714"/>
        <a:ext cx="3088747" cy="98839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17/11/2020</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17/11/2020</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50187" y="9428455"/>
            <a:ext cx="2945964" cy="496501"/>
          </a:xfrm>
          <a:prstGeom prst="rect">
            <a:avLst/>
          </a:prstGeom>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270093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GB" sz="1000" dirty="0">
                <a:latin typeface="Arial" pitchFamily="34" charset="0"/>
              </a:rPr>
              <a:t>For information on applying this template onto existing presentations, refer to the notes on slide 3 of this presentation.</a:t>
            </a:r>
          </a:p>
          <a:p>
            <a:pPr eaLnBrk="1" hangingPunct="1"/>
            <a:r>
              <a:rPr lang="en-GB" sz="1000" dirty="0">
                <a:latin typeface="Arial" pitchFamily="34" charset="0"/>
              </a:rPr>
              <a:t>The Input area of the Beam can be customized to reflect the content of the</a:t>
            </a:r>
            <a:br>
              <a:rPr lang="en-GB" sz="1000" dirty="0">
                <a:latin typeface="Arial" pitchFamily="34" charset="0"/>
              </a:rPr>
            </a:br>
            <a:r>
              <a:rPr lang="en-GB" sz="1000" dirty="0">
                <a:latin typeface="Arial" pitchFamily="34" charset="0"/>
              </a:rPr>
              <a:t>presentation. The Input area is an AutoShape with a picture fill. To change this, ensure you have the image you wish to use (ideally a </a:t>
            </a:r>
            <a:r>
              <a:rPr lang="en-GB" sz="1000" b="1" dirty="0">
                <a:latin typeface="Arial" pitchFamily="34" charset="0"/>
              </a:rPr>
              <a:t>.jpg</a:t>
            </a:r>
            <a:r>
              <a:rPr lang="en-GB" sz="1000" dirty="0">
                <a:latin typeface="Arial" pitchFamily="34" charset="0"/>
              </a:rPr>
              <a:t> or a </a:t>
            </a:r>
            <a:r>
              <a:rPr lang="en-GB" sz="1000" b="1" dirty="0">
                <a:latin typeface="Arial" pitchFamily="34" charset="0"/>
              </a:rPr>
              <a:t>.png</a:t>
            </a:r>
            <a:r>
              <a:rPr lang="en-GB" sz="1000" dirty="0">
                <a:latin typeface="Arial" pitchFamily="34" charset="0"/>
              </a:rPr>
              <a:t> file) in an accessible folder. The image should have a ratio of 1:1 to ensure it does not appear distorted.</a:t>
            </a:r>
          </a:p>
          <a:p>
            <a:pPr eaLnBrk="1" hangingPunct="1"/>
            <a:r>
              <a:rPr lang="en-GB" sz="1000" dirty="0">
                <a:latin typeface="Arial" pitchFamily="34" charset="0"/>
              </a:rPr>
              <a:t>Acceptable images for importing into the Input area of the Beam are the three approved graphics (lines), and black and white photography or illustrations which follow the principles laid out on </a:t>
            </a:r>
            <a:r>
              <a:rPr lang="en-GB" sz="1000" i="1" dirty="0">
                <a:latin typeface="Arial" pitchFamily="34" charset="0"/>
              </a:rPr>
              <a:t>The Branding Zone. </a:t>
            </a:r>
            <a:r>
              <a:rPr lang="en-GB" sz="1000" dirty="0">
                <a:latin typeface="Arial" pitchFamily="34" charset="0"/>
              </a:rPr>
              <a:t>Color images should never be imported into this area.</a:t>
            </a:r>
          </a:p>
          <a:p>
            <a:pPr lvl="1" eaLnBrk="1" hangingPunct="1"/>
            <a:r>
              <a:rPr lang="en-GB" sz="1000" dirty="0">
                <a:latin typeface="Arial" pitchFamily="34" charset="0"/>
              </a:rPr>
              <a:t>Click on the </a:t>
            </a:r>
            <a:r>
              <a:rPr lang="en-GB" sz="1000" b="1" dirty="0">
                <a:latin typeface="Arial" pitchFamily="34" charset="0"/>
              </a:rPr>
              <a:t>Insert</a:t>
            </a:r>
            <a:r>
              <a:rPr lang="en-GB" sz="1000" dirty="0">
                <a:latin typeface="Arial" pitchFamily="34" charset="0"/>
              </a:rPr>
              <a:t> tab from the menu bar and select </a:t>
            </a:r>
            <a:r>
              <a:rPr lang="en-GB" sz="1000" b="1" dirty="0">
                <a:latin typeface="Arial" pitchFamily="34" charset="0"/>
              </a:rPr>
              <a:t>Master&gt;Slide Master</a:t>
            </a:r>
          </a:p>
          <a:p>
            <a:pPr lvl="1" eaLnBrk="1" hangingPunct="1"/>
            <a:r>
              <a:rPr lang="en-GB" sz="1000" dirty="0">
                <a:latin typeface="Arial" pitchFamily="34" charset="0"/>
              </a:rPr>
              <a:t>Right-click on the Input graphic and select </a:t>
            </a:r>
            <a:r>
              <a:rPr lang="en-GB" sz="1000" b="1" dirty="0">
                <a:latin typeface="Arial" pitchFamily="34" charset="0"/>
              </a:rPr>
              <a:t>Format AutoShape</a:t>
            </a:r>
          </a:p>
          <a:p>
            <a:pPr lvl="1" eaLnBrk="1" hangingPunct="1"/>
            <a:r>
              <a:rPr lang="en-GB" sz="1000" dirty="0">
                <a:latin typeface="Arial" pitchFamily="34" charset="0"/>
              </a:rPr>
              <a:t>From the </a:t>
            </a:r>
            <a:r>
              <a:rPr lang="en-GB" sz="1000" b="1" dirty="0">
                <a:latin typeface="Arial" pitchFamily="34" charset="0"/>
              </a:rPr>
              <a:t>Fill</a:t>
            </a:r>
            <a:r>
              <a:rPr lang="en-GB" sz="1000" dirty="0">
                <a:latin typeface="Arial" pitchFamily="34" charset="0"/>
              </a:rPr>
              <a:t> menu, under the </a:t>
            </a:r>
            <a:r>
              <a:rPr lang="en-GB" sz="1000" b="1" dirty="0">
                <a:latin typeface="Arial" pitchFamily="34" charset="0"/>
              </a:rPr>
              <a:t>Color and Lines</a:t>
            </a:r>
            <a:r>
              <a:rPr lang="en-GB" sz="1000" dirty="0">
                <a:latin typeface="Arial" pitchFamily="34" charset="0"/>
              </a:rPr>
              <a:t> tab, click on the drop-down arrow next to </a:t>
            </a:r>
            <a:r>
              <a:rPr lang="en-GB" sz="1000" b="1" dirty="0">
                <a:latin typeface="Arial" pitchFamily="34" charset="0"/>
              </a:rPr>
              <a:t>Color</a:t>
            </a:r>
            <a:r>
              <a:rPr lang="en-GB" sz="1000" dirty="0">
                <a:latin typeface="Arial" pitchFamily="34" charset="0"/>
              </a:rPr>
              <a:t> and select the </a:t>
            </a:r>
            <a:r>
              <a:rPr lang="en-GB" sz="1000" b="1" dirty="0">
                <a:latin typeface="Arial" pitchFamily="34" charset="0"/>
              </a:rPr>
              <a:t>Fill Effects</a:t>
            </a:r>
            <a:r>
              <a:rPr lang="en-GB" sz="1000" dirty="0">
                <a:latin typeface="Arial" pitchFamily="34" charset="0"/>
              </a:rPr>
              <a:t> menu</a:t>
            </a:r>
          </a:p>
          <a:p>
            <a:pPr lvl="1" eaLnBrk="1" hangingPunct="1"/>
            <a:r>
              <a:rPr lang="en-GB" sz="1000" dirty="0">
                <a:latin typeface="Arial" pitchFamily="34" charset="0"/>
              </a:rPr>
              <a:t>From the </a:t>
            </a:r>
            <a:r>
              <a:rPr lang="en-GB" sz="1000" b="1" dirty="0">
                <a:latin typeface="Arial" pitchFamily="34" charset="0"/>
              </a:rPr>
              <a:t>Picture</a:t>
            </a:r>
            <a:r>
              <a:rPr lang="en-GB" sz="1000" dirty="0">
                <a:latin typeface="Arial" pitchFamily="34" charset="0"/>
              </a:rPr>
              <a:t> tab, click on </a:t>
            </a:r>
            <a:r>
              <a:rPr lang="en-GB" sz="1000" b="1" dirty="0">
                <a:latin typeface="Arial" pitchFamily="34" charset="0"/>
              </a:rPr>
              <a:t>Select Picture</a:t>
            </a:r>
            <a:r>
              <a:rPr lang="en-GB" sz="1000" dirty="0">
                <a:latin typeface="Arial" pitchFamily="34" charset="0"/>
              </a:rPr>
              <a:t>. Navigate to the folder containing the image you wish to insert in the Input area. Highlight the image and tick the </a:t>
            </a:r>
            <a:r>
              <a:rPr lang="en-GB" sz="1000" b="1" dirty="0">
                <a:latin typeface="Arial" pitchFamily="34" charset="0"/>
              </a:rPr>
              <a:t>Lock picture aspect ratio</a:t>
            </a:r>
            <a:r>
              <a:rPr lang="en-GB" sz="1000" dirty="0">
                <a:latin typeface="Arial" pitchFamily="34" charset="0"/>
              </a:rPr>
              <a:t> box. Click on </a:t>
            </a:r>
            <a:r>
              <a:rPr lang="en-GB" sz="1000" b="1" dirty="0">
                <a:latin typeface="Arial" pitchFamily="34" charset="0"/>
              </a:rPr>
              <a:t>Insert</a:t>
            </a:r>
            <a:r>
              <a:rPr lang="en-GB" sz="1000" dirty="0">
                <a:latin typeface="Arial" pitchFamily="34" charset="0"/>
              </a:rPr>
              <a:t>.</a:t>
            </a:r>
          </a:p>
          <a:p>
            <a:pPr lvl="1" eaLnBrk="1" hangingPunct="1"/>
            <a:r>
              <a:rPr lang="en-GB" sz="1000" dirty="0">
                <a:latin typeface="Arial" pitchFamily="34" charset="0"/>
              </a:rPr>
              <a:t>Click </a:t>
            </a:r>
            <a:r>
              <a:rPr lang="en-GB" sz="1000" b="1" dirty="0">
                <a:latin typeface="Arial" pitchFamily="34" charset="0"/>
              </a:rPr>
              <a:t>Ok</a:t>
            </a:r>
            <a:r>
              <a:rPr lang="en-GB" sz="1000" dirty="0">
                <a:latin typeface="Arial" pitchFamily="34" charset="0"/>
              </a:rPr>
              <a:t>. You can now preview the image before continuing. If you are happy with how it looks, click </a:t>
            </a:r>
            <a:r>
              <a:rPr lang="en-GB" sz="1000" b="1" dirty="0">
                <a:latin typeface="Arial" pitchFamily="34" charset="0"/>
              </a:rPr>
              <a:t>Ok</a:t>
            </a:r>
            <a:r>
              <a:rPr lang="en-GB" sz="1000" dirty="0">
                <a:latin typeface="Arial" pitchFamily="34" charset="0"/>
              </a:rPr>
              <a:t> to continue. Otherwise, repeat the process until you are happy with your selected image</a:t>
            </a:r>
          </a:p>
          <a:p>
            <a:pPr lvl="1" eaLnBrk="1" hangingPunct="1"/>
            <a:r>
              <a:rPr lang="en-GB" sz="1000" dirty="0">
                <a:latin typeface="Arial" pitchFamily="34" charset="0"/>
              </a:rPr>
              <a:t>To exit from </a:t>
            </a:r>
            <a:r>
              <a:rPr lang="en-GB" sz="1000" b="1" dirty="0">
                <a:latin typeface="Arial" pitchFamily="34" charset="0"/>
              </a:rPr>
              <a:t>Master View</a:t>
            </a:r>
            <a:r>
              <a:rPr lang="en-GB" sz="1000" dirty="0">
                <a:latin typeface="Arial" pitchFamily="34" charset="0"/>
              </a:rPr>
              <a:t>, click on </a:t>
            </a:r>
            <a:r>
              <a:rPr lang="en-GB" sz="1000" b="1" dirty="0">
                <a:latin typeface="Arial" pitchFamily="34" charset="0"/>
              </a:rPr>
              <a:t>View&gt;Normal</a:t>
            </a:r>
            <a:r>
              <a:rPr lang="en-GB" sz="1000" dirty="0">
                <a:latin typeface="Arial" pitchFamily="34" charset="0"/>
              </a:rPr>
              <a:t>. The change you made to the Input graphic should now be visible on the title slide</a:t>
            </a:r>
            <a:endParaRPr lang="en-US" sz="1000" dirty="0">
              <a:latin typeface="Arial" pitchFamily="34" charset="0"/>
            </a:endParaRPr>
          </a:p>
        </p:txBody>
      </p:sp>
    </p:spTree>
    <p:extLst>
      <p:ext uri="{BB962C8B-B14F-4D97-AF65-F5344CB8AC3E}">
        <p14:creationId xmlns:p14="http://schemas.microsoft.com/office/powerpoint/2010/main" val="2210495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9FB86-10BC-46D9-9B02-9969B755A7A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773" y="0"/>
            <a:ext cx="9138228" cy="7048938"/>
          </a:xfrm>
          <a:prstGeom prst="rect">
            <a:avLst/>
          </a:prstGeom>
        </p:spPr>
      </p:pic>
      <p:sp>
        <p:nvSpPr>
          <p:cNvPr id="11" name="Freeform 5">
            <a:extLst>
              <a:ext uri="{FF2B5EF4-FFF2-40B4-BE49-F238E27FC236}">
                <a16:creationId xmlns:a16="http://schemas.microsoft.com/office/drawing/2014/main" id="{7DB7D2E3-5393-4D1A-B944-22FF7B2F01D2}"/>
              </a:ext>
            </a:extLst>
          </p:cNvPr>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Title 1"/>
          <p:cNvSpPr>
            <a:spLocks noGrp="1"/>
          </p:cNvSpPr>
          <p:nvPr>
            <p:ph type="ctrTitle"/>
          </p:nvPr>
        </p:nvSpPr>
        <p:spPr>
          <a:xfrm>
            <a:off x="3556738" y="1721911"/>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3556739" y="2702385"/>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
        <p:nvSpPr>
          <p:cNvPr id="4" name="AutoShape 3"/>
          <p:cNvSpPr>
            <a:spLocks noChangeAspect="1" noChangeArrowheads="1" noTextEdit="1"/>
          </p:cNvSpPr>
          <p:nvPr userDrawn="1"/>
        </p:nvSpPr>
        <p:spPr bwMode="auto">
          <a:xfrm>
            <a:off x="7708900" y="5340350"/>
            <a:ext cx="9874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5"/>
          <p:cNvSpPr>
            <a:spLocks/>
          </p:cNvSpPr>
          <p:nvPr userDrawn="1"/>
        </p:nvSpPr>
        <p:spPr bwMode="auto">
          <a:xfrm>
            <a:off x="7708900" y="5340350"/>
            <a:ext cx="790575" cy="288925"/>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 name="Freeform 6"/>
          <p:cNvSpPr>
            <a:spLocks noEditPoints="1"/>
          </p:cNvSpPr>
          <p:nvPr userDrawn="1"/>
        </p:nvSpPr>
        <p:spPr bwMode="auto">
          <a:xfrm>
            <a:off x="7708900" y="5749925"/>
            <a:ext cx="987425" cy="747713"/>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41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62"/>
                </a:moveTo>
                <a:lnTo>
                  <a:pt x="597" y="1874"/>
                </a:lnTo>
                <a:lnTo>
                  <a:pt x="541" y="1874"/>
                </a:lnTo>
                <a:lnTo>
                  <a:pt x="541" y="1651"/>
                </a:lnTo>
                <a:lnTo>
                  <a:pt x="597" y="1651"/>
                </a:lnTo>
                <a:lnTo>
                  <a:pt x="597" y="1762"/>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8"/>
                </a:moveTo>
                <a:lnTo>
                  <a:pt x="597" y="1619"/>
                </a:lnTo>
                <a:lnTo>
                  <a:pt x="541" y="1619"/>
                </a:lnTo>
                <a:lnTo>
                  <a:pt x="541" y="1563"/>
                </a:lnTo>
                <a:lnTo>
                  <a:pt x="597" y="1563"/>
                </a:lnTo>
                <a:lnTo>
                  <a:pt x="597" y="1598"/>
                </a:lnTo>
                <a:close/>
                <a:moveTo>
                  <a:pt x="981" y="1651"/>
                </a:moveTo>
                <a:lnTo>
                  <a:pt x="1037" y="1651"/>
                </a:lnTo>
                <a:lnTo>
                  <a:pt x="1037" y="1765"/>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41"/>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51"/>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32775" cy="863600"/>
          </a:xfrm>
        </p:spPr>
        <p:txBody>
          <a:bodyPr/>
          <a:lstStyle/>
          <a:p>
            <a:r>
              <a:rPr lang="en-US"/>
              <a:t>Click to edit Master title style</a:t>
            </a:r>
          </a:p>
        </p:txBody>
      </p:sp>
      <p:sp>
        <p:nvSpPr>
          <p:cNvPr id="3" name="Table Placeholder 2"/>
          <p:cNvSpPr>
            <a:spLocks noGrp="1"/>
          </p:cNvSpPr>
          <p:nvPr>
            <p:ph type="tbl" idx="1"/>
          </p:nvPr>
        </p:nvSpPr>
        <p:spPr>
          <a:xfrm>
            <a:off x="455613" y="1412875"/>
            <a:ext cx="8234362" cy="4519613"/>
          </a:xfrm>
        </p:spPr>
        <p:txBody>
          <a:bodyPr/>
          <a:lstStyle/>
          <a:p>
            <a:pPr lvl="0"/>
            <a:endParaRPr lang="en-US" noProof="0" dirty="0"/>
          </a:p>
        </p:txBody>
      </p:sp>
    </p:spTree>
    <p:extLst>
      <p:ext uri="{BB962C8B-B14F-4D97-AF65-F5344CB8AC3E}">
        <p14:creationId xmlns:p14="http://schemas.microsoft.com/office/powerpoint/2010/main" val="1735885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5"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80047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352142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8"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2240078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647183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72384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1949279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90469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131589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272075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extLst>
      <p:ext uri="{BB962C8B-B14F-4D97-AF65-F5344CB8AC3E}">
        <p14:creationId xmlns:p14="http://schemas.microsoft.com/office/powerpoint/2010/main" val="2313479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909146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425123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35454025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326119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1658288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31436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642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411532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362723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192033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32577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9840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3191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49757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06883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62417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3991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5991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05447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6716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72401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86197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lvl1pPr algn="l" defTabSz="914400" rtl="0" eaLnBrk="1" latinLnBrk="0" hangingPunct="1">
              <a:lnSpc>
                <a:spcPct val="85000"/>
              </a:lnSpc>
              <a:spcBef>
                <a:spcPct val="0"/>
              </a:spcBef>
              <a:buNone/>
              <a:defRPr lang="en-US" sz="3000" b="1" kern="1200" dirty="0">
                <a:solidFill>
                  <a:schemeClr val="bg1"/>
                </a:solidFill>
                <a:latin typeface="Arial" panose="020B0604020202020204" pitchFamily="34" charset="0"/>
                <a:ea typeface="+mj-ea"/>
                <a:cs typeface="Arial" pitchFamily="34" charset="0"/>
              </a:defRPr>
            </a:lvl1pPr>
          </a:lstStyle>
          <a:p>
            <a:r>
              <a:rPr lang="en-US" dirty="0"/>
              <a:t>Click to edit Master title style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0004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67707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02922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8609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97311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60044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63531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85611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18593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8790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lvl1pPr algn="l" defTabSz="914400" rtl="0" eaLnBrk="1" latinLnBrk="0" hangingPunct="1">
              <a:lnSpc>
                <a:spcPct val="85000"/>
              </a:lnSpc>
              <a:spcBef>
                <a:spcPct val="0"/>
              </a:spcBef>
              <a:buNone/>
              <a:defRPr lang="en-US" sz="3000" b="1" kern="1200" dirty="0">
                <a:solidFill>
                  <a:schemeClr val="tx2"/>
                </a:solidFill>
                <a:latin typeface="Arial" panose="020B0604020202020204" pitchFamily="34" charset="0"/>
                <a:ea typeface="+mj-ea"/>
                <a:cs typeface="Arial" pitchFamily="34" charset="0"/>
              </a:defRPr>
            </a:lvl1pPr>
          </a:lstStyle>
          <a:p>
            <a:r>
              <a:rPr lang="en-US" dirty="0"/>
              <a:t>Click to edit Master title style</a:t>
            </a:r>
          </a:p>
        </p:txBody>
      </p:sp>
      <p:grpSp>
        <p:nvGrpSpPr>
          <p:cNvPr id="11" name="Group 10">
            <a:extLst>
              <a:ext uri="{FF2B5EF4-FFF2-40B4-BE49-F238E27FC236}">
                <a16:creationId xmlns:a16="http://schemas.microsoft.com/office/drawing/2014/main" id="{DE157A37-EF79-4141-94C5-44B37580C20C}"/>
              </a:ext>
            </a:extLst>
          </p:cNvPr>
          <p:cNvGrpSpPr/>
          <p:nvPr userDrawn="1"/>
        </p:nvGrpSpPr>
        <p:grpSpPr>
          <a:xfrm>
            <a:off x="8285163" y="6327775"/>
            <a:ext cx="398462" cy="407988"/>
            <a:chOff x="8285163" y="6327775"/>
            <a:chExt cx="398462" cy="407988"/>
          </a:xfrm>
        </p:grpSpPr>
        <p:sp>
          <p:nvSpPr>
            <p:cNvPr id="3" name="AutoShape 3">
              <a:extLst>
                <a:ext uri="{FF2B5EF4-FFF2-40B4-BE49-F238E27FC236}">
                  <a16:creationId xmlns:a16="http://schemas.microsoft.com/office/drawing/2014/main" id="{D3A0AD0F-FCDE-4CF4-9973-68B57A01AA87}"/>
                </a:ext>
              </a:extLst>
            </p:cNvPr>
            <p:cNvSpPr>
              <a:spLocks noChangeAspect="1" noChangeArrowheads="1" noTextEdit="1"/>
            </p:cNvSpPr>
            <p:nvPr userDrawn="1"/>
          </p:nvSpPr>
          <p:spPr bwMode="auto">
            <a:xfrm>
              <a:off x="8285163" y="6327775"/>
              <a:ext cx="3984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 name="Freeform 5">
              <a:extLst>
                <a:ext uri="{FF2B5EF4-FFF2-40B4-BE49-F238E27FC236}">
                  <a16:creationId xmlns:a16="http://schemas.microsoft.com/office/drawing/2014/main" id="{B40DAE3A-29D5-4772-BDE3-3248B47A09AC}"/>
                </a:ext>
              </a:extLst>
            </p:cNvPr>
            <p:cNvSpPr>
              <a:spLocks/>
            </p:cNvSpPr>
            <p:nvPr userDrawn="1"/>
          </p:nvSpPr>
          <p:spPr bwMode="auto">
            <a:xfrm>
              <a:off x="8288338" y="6534150"/>
              <a:ext cx="161925" cy="201613"/>
            </a:xfrm>
            <a:custGeom>
              <a:avLst/>
              <a:gdLst>
                <a:gd name="T0" fmla="*/ 343 w 914"/>
                <a:gd name="T1" fmla="*/ 692 h 1144"/>
                <a:gd name="T2" fmla="*/ 756 w 914"/>
                <a:gd name="T3" fmla="*/ 692 h 1144"/>
                <a:gd name="T4" fmla="*/ 756 w 914"/>
                <a:gd name="T5" fmla="*/ 452 h 1144"/>
                <a:gd name="T6" fmla="*/ 343 w 914"/>
                <a:gd name="T7" fmla="*/ 452 h 1144"/>
                <a:gd name="T8" fmla="*/ 343 w 914"/>
                <a:gd name="T9" fmla="*/ 263 h 1144"/>
                <a:gd name="T10" fmla="*/ 799 w 914"/>
                <a:gd name="T11" fmla="*/ 263 h 1144"/>
                <a:gd name="T12" fmla="*/ 648 w 914"/>
                <a:gd name="T13" fmla="*/ 0 h 1144"/>
                <a:gd name="T14" fmla="*/ 0 w 914"/>
                <a:gd name="T15" fmla="*/ 0 h 1144"/>
                <a:gd name="T16" fmla="*/ 0 w 914"/>
                <a:gd name="T17" fmla="*/ 1144 h 1144"/>
                <a:gd name="T18" fmla="*/ 914 w 914"/>
                <a:gd name="T19" fmla="*/ 1144 h 1144"/>
                <a:gd name="T20" fmla="*/ 914 w 914"/>
                <a:gd name="T21" fmla="*/ 881 h 1144"/>
                <a:gd name="T22" fmla="*/ 343 w 914"/>
                <a:gd name="T23" fmla="*/ 881 h 1144"/>
                <a:gd name="T24" fmla="*/ 343 w 914"/>
                <a:gd name="T25" fmla="*/ 69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4" h="1144">
                  <a:moveTo>
                    <a:pt x="343" y="692"/>
                  </a:moveTo>
                  <a:lnTo>
                    <a:pt x="756" y="692"/>
                  </a:lnTo>
                  <a:lnTo>
                    <a:pt x="756" y="452"/>
                  </a:lnTo>
                  <a:lnTo>
                    <a:pt x="343" y="452"/>
                  </a:lnTo>
                  <a:lnTo>
                    <a:pt x="343" y="263"/>
                  </a:lnTo>
                  <a:lnTo>
                    <a:pt x="799" y="263"/>
                  </a:lnTo>
                  <a:lnTo>
                    <a:pt x="648" y="0"/>
                  </a:lnTo>
                  <a:lnTo>
                    <a:pt x="0" y="0"/>
                  </a:lnTo>
                  <a:lnTo>
                    <a:pt x="0" y="1144"/>
                  </a:lnTo>
                  <a:lnTo>
                    <a:pt x="914" y="1144"/>
                  </a:lnTo>
                  <a:lnTo>
                    <a:pt x="914" y="881"/>
                  </a:lnTo>
                  <a:lnTo>
                    <a:pt x="343" y="881"/>
                  </a:lnTo>
                  <a:lnTo>
                    <a:pt x="343" y="6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6">
              <a:extLst>
                <a:ext uri="{FF2B5EF4-FFF2-40B4-BE49-F238E27FC236}">
                  <a16:creationId xmlns:a16="http://schemas.microsoft.com/office/drawing/2014/main" id="{66CBB371-A33A-4853-B932-5F1059EBFA60}"/>
                </a:ext>
              </a:extLst>
            </p:cNvPr>
            <p:cNvSpPr>
              <a:spLocks/>
            </p:cNvSpPr>
            <p:nvPr userDrawn="1"/>
          </p:nvSpPr>
          <p:spPr bwMode="auto">
            <a:xfrm>
              <a:off x="8421688" y="6534150"/>
              <a:ext cx="201612" cy="201613"/>
            </a:xfrm>
            <a:custGeom>
              <a:avLst/>
              <a:gdLst>
                <a:gd name="T0" fmla="*/ 767 w 1140"/>
                <a:gd name="T1" fmla="*/ 0 h 1144"/>
                <a:gd name="T2" fmla="*/ 572 w 1140"/>
                <a:gd name="T3" fmla="*/ 373 h 1144"/>
                <a:gd name="T4" fmla="*/ 379 w 1140"/>
                <a:gd name="T5" fmla="*/ 0 h 1144"/>
                <a:gd name="T6" fmla="*/ 0 w 1140"/>
                <a:gd name="T7" fmla="*/ 0 h 1144"/>
                <a:gd name="T8" fmla="*/ 399 w 1140"/>
                <a:gd name="T9" fmla="*/ 692 h 1144"/>
                <a:gd name="T10" fmla="*/ 399 w 1140"/>
                <a:gd name="T11" fmla="*/ 1144 h 1144"/>
                <a:gd name="T12" fmla="*/ 740 w 1140"/>
                <a:gd name="T13" fmla="*/ 1144 h 1144"/>
                <a:gd name="T14" fmla="*/ 740 w 1140"/>
                <a:gd name="T15" fmla="*/ 692 h 1144"/>
                <a:gd name="T16" fmla="*/ 1140 w 1140"/>
                <a:gd name="T17" fmla="*/ 0 h 1144"/>
                <a:gd name="T18" fmla="*/ 767 w 1140"/>
                <a:gd name="T19"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144">
                  <a:moveTo>
                    <a:pt x="767" y="0"/>
                  </a:moveTo>
                  <a:lnTo>
                    <a:pt x="572" y="373"/>
                  </a:lnTo>
                  <a:lnTo>
                    <a:pt x="379" y="0"/>
                  </a:lnTo>
                  <a:lnTo>
                    <a:pt x="0" y="0"/>
                  </a:lnTo>
                  <a:lnTo>
                    <a:pt x="399" y="692"/>
                  </a:lnTo>
                  <a:lnTo>
                    <a:pt x="399" y="1144"/>
                  </a:lnTo>
                  <a:lnTo>
                    <a:pt x="740" y="1144"/>
                  </a:lnTo>
                  <a:lnTo>
                    <a:pt x="740" y="692"/>
                  </a:lnTo>
                  <a:lnTo>
                    <a:pt x="1140" y="0"/>
                  </a:lnTo>
                  <a:lnTo>
                    <a:pt x="76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7">
              <a:extLst>
                <a:ext uri="{FF2B5EF4-FFF2-40B4-BE49-F238E27FC236}">
                  <a16:creationId xmlns:a16="http://schemas.microsoft.com/office/drawing/2014/main" id="{D27F3EFF-F5D0-420C-A8D2-A921685E45CC}"/>
                </a:ext>
              </a:extLst>
            </p:cNvPr>
            <p:cNvSpPr>
              <a:spLocks/>
            </p:cNvSpPr>
            <p:nvPr userDrawn="1"/>
          </p:nvSpPr>
          <p:spPr bwMode="auto">
            <a:xfrm>
              <a:off x="8285163" y="6327775"/>
              <a:ext cx="398462" cy="146050"/>
            </a:xfrm>
            <a:custGeom>
              <a:avLst/>
              <a:gdLst>
                <a:gd name="T0" fmla="*/ 2259 w 2259"/>
                <a:gd name="T1" fmla="*/ 0 h 825"/>
                <a:gd name="T2" fmla="*/ 0 w 2259"/>
                <a:gd name="T3" fmla="*/ 825 h 825"/>
                <a:gd name="T4" fmla="*/ 2259 w 2259"/>
                <a:gd name="T5" fmla="*/ 426 h 825"/>
                <a:gd name="T6" fmla="*/ 2259 w 2259"/>
                <a:gd name="T7" fmla="*/ 0 h 825"/>
              </a:gdLst>
              <a:ahLst/>
              <a:cxnLst>
                <a:cxn ang="0">
                  <a:pos x="T0" y="T1"/>
                </a:cxn>
                <a:cxn ang="0">
                  <a:pos x="T2" y="T3"/>
                </a:cxn>
                <a:cxn ang="0">
                  <a:pos x="T4" y="T5"/>
                </a:cxn>
                <a:cxn ang="0">
                  <a:pos x="T6" y="T7"/>
                </a:cxn>
              </a:cxnLst>
              <a:rect l="0" t="0" r="r" b="b"/>
              <a:pathLst>
                <a:path w="2259" h="825">
                  <a:moveTo>
                    <a:pt x="2259" y="0"/>
                  </a:moveTo>
                  <a:lnTo>
                    <a:pt x="0" y="825"/>
                  </a:lnTo>
                  <a:lnTo>
                    <a:pt x="2259" y="426"/>
                  </a:lnTo>
                  <a:lnTo>
                    <a:pt x="2259"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2" name="TextBox 11">
            <a:extLst>
              <a:ext uri="{FF2B5EF4-FFF2-40B4-BE49-F238E27FC236}">
                <a16:creationId xmlns:a16="http://schemas.microsoft.com/office/drawing/2014/main" id="{0AB12062-BC0B-4D1D-8E48-DB842DC9BB42}"/>
              </a:ext>
            </a:extLst>
          </p:cNvPr>
          <p:cNvSpPr txBox="1"/>
          <p:nvPr userDrawn="1"/>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tx2"/>
                </a:solidFill>
                <a:latin typeface="+mn-lt"/>
                <a:cs typeface="Arial" pitchFamily="34" charset="0"/>
              </a:rPr>
              <a:t>Page </a:t>
            </a:r>
            <a:fld id="{9AE4D82F-B047-469B-AC52-A46321747EAF}" type="slidenum">
              <a:rPr lang="en-GB" sz="1100" smtClean="0">
                <a:solidFill>
                  <a:schemeClr val="tx2"/>
                </a:solidFill>
                <a:latin typeface="+mn-lt"/>
                <a:cs typeface="Arial" pitchFamily="34" charset="0"/>
              </a:rPr>
              <a:pPr/>
              <a:t>‹#›</a:t>
            </a:fld>
            <a:endParaRPr lang="en-GB" sz="1100" dirty="0">
              <a:solidFill>
                <a:schemeClr val="tx2"/>
              </a:solidFill>
              <a:latin typeface="+mn-lt"/>
              <a:cs typeface="Arial" pitchFamily="34" charset="0"/>
            </a:endParaRPr>
          </a:p>
        </p:txBody>
      </p:sp>
      <p:sp>
        <p:nvSpPr>
          <p:cNvPr id="13" name="Date Placeholder 12">
            <a:extLst>
              <a:ext uri="{FF2B5EF4-FFF2-40B4-BE49-F238E27FC236}">
                <a16:creationId xmlns:a16="http://schemas.microsoft.com/office/drawing/2014/main" id="{BB131CD5-C0F3-4679-B215-E65F54484024}"/>
              </a:ext>
            </a:extLst>
          </p:cNvPr>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solidFill>
                  <a:schemeClr val="tx2"/>
                </a:solidFill>
              </a:rPr>
              <a:t>17 November 2020</a:t>
            </a:fld>
            <a:endParaRPr lang="en-US" dirty="0">
              <a:solidFill>
                <a:schemeClr val="tx2"/>
              </a:solidFill>
            </a:endParaRPr>
          </a:p>
        </p:txBody>
      </p:sp>
      <p:sp>
        <p:nvSpPr>
          <p:cNvPr id="14" name="Footer Placeholder 13">
            <a:extLst>
              <a:ext uri="{FF2B5EF4-FFF2-40B4-BE49-F238E27FC236}">
                <a16:creationId xmlns:a16="http://schemas.microsoft.com/office/drawing/2014/main" id="{42A3A8D4-6792-4154-8854-396413AA760B}"/>
              </a:ext>
            </a:extLst>
          </p:cNvPr>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baseline="0" dirty="0">
                <a:solidFill>
                  <a:schemeClr val="tx2"/>
                </a:solidFill>
              </a:rPr>
              <a:t> EY statement of credentials</a:t>
            </a:r>
            <a:endParaRPr lang="en-GB" dirty="0">
              <a:solidFill>
                <a:schemeClr val="tx2"/>
              </a:solidFill>
            </a:endParaRPr>
          </a:p>
        </p:txBody>
      </p:sp>
    </p:spTree>
    <p:extLst>
      <p:ext uri="{BB962C8B-B14F-4D97-AF65-F5344CB8AC3E}">
        <p14:creationId xmlns:p14="http://schemas.microsoft.com/office/powerpoint/2010/main" val="213700719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4072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85333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79453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53964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25946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45099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26385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36416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52461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55075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156061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63674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04331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12276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20883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87311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35523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63456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a:t>Click to edit Master</a:t>
            </a:r>
            <a:endParaRPr lang="en-IN" dirty="0"/>
          </a:p>
        </p:txBody>
      </p:sp>
    </p:spTree>
    <p:extLst>
      <p:ext uri="{BB962C8B-B14F-4D97-AF65-F5344CB8AC3E}">
        <p14:creationId xmlns:p14="http://schemas.microsoft.com/office/powerpoint/2010/main" val="5490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236377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4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a:t>Click to edit Master</a:t>
            </a:r>
            <a:endParaRPr lang="en-IN" dirty="0"/>
          </a:p>
        </p:txBody>
      </p:sp>
    </p:spTree>
    <p:extLst>
      <p:ext uri="{BB962C8B-B14F-4D97-AF65-F5344CB8AC3E}">
        <p14:creationId xmlns:p14="http://schemas.microsoft.com/office/powerpoint/2010/main" val="323214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slideLayout" Target="../slideLayouts/slideLayout60.xml"/><Relationship Id="rId47" Type="http://schemas.openxmlformats.org/officeDocument/2006/relationships/slideLayout" Target="../slideLayouts/slideLayout65.xml"/><Relationship Id="rId50" Type="http://schemas.openxmlformats.org/officeDocument/2006/relationships/slideLayout" Target="../slideLayouts/slideLayout68.xml"/><Relationship Id="rId55" Type="http://schemas.openxmlformats.org/officeDocument/2006/relationships/slideLayout" Target="../slideLayouts/slideLayout73.xml"/><Relationship Id="rId63" Type="http://schemas.openxmlformats.org/officeDocument/2006/relationships/theme" Target="../theme/theme2.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slideLayout" Target="../slideLayouts/slideLayout59.xml"/><Relationship Id="rId54" Type="http://schemas.openxmlformats.org/officeDocument/2006/relationships/slideLayout" Target="../slideLayouts/slideLayout72.xml"/><Relationship Id="rId62" Type="http://schemas.openxmlformats.org/officeDocument/2006/relationships/slideLayout" Target="../slideLayouts/slideLayout8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45" Type="http://schemas.openxmlformats.org/officeDocument/2006/relationships/slideLayout" Target="../slideLayouts/slideLayout63.xml"/><Relationship Id="rId53" Type="http://schemas.openxmlformats.org/officeDocument/2006/relationships/slideLayout" Target="../slideLayouts/slideLayout71.xml"/><Relationship Id="rId58" Type="http://schemas.openxmlformats.org/officeDocument/2006/relationships/slideLayout" Target="../slideLayouts/slideLayout76.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49" Type="http://schemas.openxmlformats.org/officeDocument/2006/relationships/slideLayout" Target="../slideLayouts/slideLayout67.xml"/><Relationship Id="rId57" Type="http://schemas.openxmlformats.org/officeDocument/2006/relationships/slideLayout" Target="../slideLayouts/slideLayout75.xml"/><Relationship Id="rId61" Type="http://schemas.openxmlformats.org/officeDocument/2006/relationships/slideLayout" Target="../slideLayouts/slideLayout79.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4" Type="http://schemas.openxmlformats.org/officeDocument/2006/relationships/slideLayout" Target="../slideLayouts/slideLayout62.xml"/><Relationship Id="rId52" Type="http://schemas.openxmlformats.org/officeDocument/2006/relationships/slideLayout" Target="../slideLayouts/slideLayout70.xml"/><Relationship Id="rId60" Type="http://schemas.openxmlformats.org/officeDocument/2006/relationships/slideLayout" Target="../slideLayouts/slideLayout7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43" Type="http://schemas.openxmlformats.org/officeDocument/2006/relationships/slideLayout" Target="../slideLayouts/slideLayout61.xml"/><Relationship Id="rId48" Type="http://schemas.openxmlformats.org/officeDocument/2006/relationships/slideLayout" Target="../slideLayouts/slideLayout66.xml"/><Relationship Id="rId56" Type="http://schemas.openxmlformats.org/officeDocument/2006/relationships/slideLayout" Target="../slideLayouts/slideLayout74.xml"/><Relationship Id="rId64" Type="http://schemas.openxmlformats.org/officeDocument/2006/relationships/image" Target="../media/image3.wmf"/><Relationship Id="rId8" Type="http://schemas.openxmlformats.org/officeDocument/2006/relationships/slideLayout" Target="../slideLayouts/slideLayout26.xml"/><Relationship Id="rId51" Type="http://schemas.openxmlformats.org/officeDocument/2006/relationships/slideLayout" Target="../slideLayouts/slideLayout69.xml"/><Relationship Id="rId3" Type="http://schemas.openxmlformats.org/officeDocument/2006/relationships/slideLayout" Target="../slideLayouts/slideLayout21.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46" Type="http://schemas.openxmlformats.org/officeDocument/2006/relationships/slideLayout" Target="../slideLayouts/slideLayout64.xml"/><Relationship Id="rId5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sp>
        <p:nvSpPr>
          <p:cNvPr id="11"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t>17 November 2020</a:t>
            </a:fld>
            <a:endParaRPr lang="en-US" dirty="0"/>
          </a:p>
        </p:txBody>
      </p:sp>
      <p:sp>
        <p:nvSpPr>
          <p:cNvPr id="18"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baseline="0" dirty="0"/>
              <a:t> EY statement of credentials</a:t>
            </a:r>
            <a:endParaRPr lang="en-GB" dirty="0"/>
          </a:p>
        </p:txBody>
      </p:sp>
      <p:grpSp>
        <p:nvGrpSpPr>
          <p:cNvPr id="8" name="Group 4">
            <a:extLst>
              <a:ext uri="{FF2B5EF4-FFF2-40B4-BE49-F238E27FC236}">
                <a16:creationId xmlns:a16="http://schemas.microsoft.com/office/drawing/2014/main" id="{29B35F4F-4447-407E-B238-AC84125A1338}"/>
              </a:ext>
            </a:extLst>
          </p:cNvPr>
          <p:cNvGrpSpPr>
            <a:grpSpLocks noChangeAspect="1"/>
          </p:cNvGrpSpPr>
          <p:nvPr userDrawn="1"/>
        </p:nvGrpSpPr>
        <p:grpSpPr bwMode="auto">
          <a:xfrm>
            <a:off x="8284464" y="6327648"/>
            <a:ext cx="402336" cy="412867"/>
            <a:chOff x="7110" y="4004"/>
            <a:chExt cx="191" cy="196"/>
          </a:xfrm>
        </p:grpSpPr>
        <p:sp>
          <p:nvSpPr>
            <p:cNvPr id="9" name="Freeform 5">
              <a:extLst>
                <a:ext uri="{FF2B5EF4-FFF2-40B4-BE49-F238E27FC236}">
                  <a16:creationId xmlns:a16="http://schemas.microsoft.com/office/drawing/2014/main" id="{86C72925-5CF0-47CE-8515-6D9919A6511A}"/>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EYInterstate Light"/>
              </a:endParaRPr>
            </a:p>
          </p:txBody>
        </p:sp>
        <p:sp>
          <p:nvSpPr>
            <p:cNvPr id="10" name="Freeform 6">
              <a:extLst>
                <a:ext uri="{FF2B5EF4-FFF2-40B4-BE49-F238E27FC236}">
                  <a16:creationId xmlns:a16="http://schemas.microsoft.com/office/drawing/2014/main" id="{17C30CAD-7001-4867-9699-7CDBBE26882C}"/>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EYInterstate Light"/>
              </a:endParaRPr>
            </a:p>
          </p:txBody>
        </p:sp>
        <p:sp>
          <p:nvSpPr>
            <p:cNvPr id="14" name="Freeform 7">
              <a:extLst>
                <a:ext uri="{FF2B5EF4-FFF2-40B4-BE49-F238E27FC236}">
                  <a16:creationId xmlns:a16="http://schemas.microsoft.com/office/drawing/2014/main" id="{425BF7EC-23B5-4E8C-A101-7BB1D599CEB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EYInterstate Light"/>
              </a:endParaRPr>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748" r:id="rId3"/>
    <p:sldLayoutId id="2147483749" r:id="rId4"/>
    <p:sldLayoutId id="2147483669" r:id="rId5"/>
    <p:sldLayoutId id="2147483806"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7" r:id="rId17"/>
    <p:sldLayoutId id="2147483788" r:id="rId18"/>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pic>
        <p:nvPicPr>
          <p:cNvPr id="17" name="Picture 16"/>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
        <p:nvSpPr>
          <p:cNvPr id="11"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t>17 November 2020</a:t>
            </a:fld>
            <a:endParaRPr lang="en-US" dirty="0"/>
          </a:p>
        </p:txBody>
      </p:sp>
      <p:sp>
        <p:nvSpPr>
          <p:cNvPr id="18"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a:t>Presentation title</a:t>
            </a:r>
            <a:endParaRPr lang="en-GB" dirty="0"/>
          </a:p>
        </p:txBody>
      </p:sp>
    </p:spTree>
    <p:extLst>
      <p:ext uri="{BB962C8B-B14F-4D97-AF65-F5344CB8AC3E}">
        <p14:creationId xmlns:p14="http://schemas.microsoft.com/office/powerpoint/2010/main" val="276286531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 id="2147483833" r:id="rId26"/>
    <p:sldLayoutId id="2147483834" r:id="rId27"/>
    <p:sldLayoutId id="2147483835" r:id="rId28"/>
    <p:sldLayoutId id="2147483836" r:id="rId29"/>
    <p:sldLayoutId id="2147483837" r:id="rId30"/>
    <p:sldLayoutId id="2147483838" r:id="rId31"/>
    <p:sldLayoutId id="2147483839" r:id="rId32"/>
    <p:sldLayoutId id="2147483840" r:id="rId33"/>
    <p:sldLayoutId id="2147483841" r:id="rId34"/>
    <p:sldLayoutId id="2147483842" r:id="rId35"/>
    <p:sldLayoutId id="2147483843" r:id="rId36"/>
    <p:sldLayoutId id="2147483844" r:id="rId37"/>
    <p:sldLayoutId id="2147483845" r:id="rId38"/>
    <p:sldLayoutId id="2147483846" r:id="rId39"/>
    <p:sldLayoutId id="2147483847" r:id="rId40"/>
    <p:sldLayoutId id="2147483848" r:id="rId41"/>
    <p:sldLayoutId id="2147483849" r:id="rId42"/>
    <p:sldLayoutId id="2147483850" r:id="rId43"/>
    <p:sldLayoutId id="2147483851" r:id="rId44"/>
    <p:sldLayoutId id="2147483852" r:id="rId45"/>
    <p:sldLayoutId id="2147483853" r:id="rId46"/>
    <p:sldLayoutId id="2147483854" r:id="rId47"/>
    <p:sldLayoutId id="2147483855" r:id="rId48"/>
    <p:sldLayoutId id="2147483856" r:id="rId49"/>
    <p:sldLayoutId id="2147483857" r:id="rId50"/>
    <p:sldLayoutId id="2147483858" r:id="rId51"/>
    <p:sldLayoutId id="2147483859" r:id="rId52"/>
    <p:sldLayoutId id="2147483860" r:id="rId53"/>
    <p:sldLayoutId id="2147483861" r:id="rId54"/>
    <p:sldLayoutId id="2147483862" r:id="rId55"/>
    <p:sldLayoutId id="2147483863" r:id="rId56"/>
    <p:sldLayoutId id="2147483864" r:id="rId57"/>
    <p:sldLayoutId id="2147483865" r:id="rId58"/>
    <p:sldLayoutId id="2147483866" r:id="rId59"/>
    <p:sldLayoutId id="2147483867" r:id="rId60"/>
    <p:sldLayoutId id="2147483868" r:id="rId61"/>
    <p:sldLayoutId id="2147483869" r:id="rId62"/>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3663" y="3626911"/>
            <a:ext cx="6217920" cy="860400"/>
          </a:xfrm>
        </p:spPr>
        <p:txBody>
          <a:bodyPr/>
          <a:lstStyle/>
          <a:p>
            <a:pPr>
              <a:lnSpc>
                <a:spcPct val="100000"/>
              </a:lnSpc>
            </a:pPr>
            <a:r>
              <a:rPr lang="en-GB" sz="3600" b="0" dirty="0">
                <a:solidFill>
                  <a:schemeClr val="bg1">
                    <a:lumMod val="75000"/>
                  </a:schemeClr>
                </a:solidFill>
                <a:latin typeface="Arial" panose="020B0604020202020204" pitchFamily="34" charset="0"/>
              </a:rPr>
              <a:t>Clustering</a:t>
            </a:r>
            <a:br>
              <a:rPr lang="en-GB" sz="3600" b="0" dirty="0">
                <a:solidFill>
                  <a:schemeClr val="bg1">
                    <a:lumMod val="75000"/>
                  </a:schemeClr>
                </a:solidFill>
                <a:latin typeface="Arial" panose="020B0604020202020204" pitchFamily="34" charset="0"/>
              </a:rPr>
            </a:br>
            <a:endParaRPr lang="en-GB" b="0" dirty="0">
              <a:solidFill>
                <a:schemeClr val="bg1">
                  <a:lumMod val="75000"/>
                </a:schemeClr>
              </a:solidFill>
              <a:latin typeface="Arial" panose="020B0604020202020204" pitchFamily="34" charset="0"/>
            </a:endParaRPr>
          </a:p>
        </p:txBody>
      </p:sp>
    </p:spTree>
    <p:extLst>
      <p:ext uri="{BB962C8B-B14F-4D97-AF65-F5344CB8AC3E}">
        <p14:creationId xmlns:p14="http://schemas.microsoft.com/office/powerpoint/2010/main" val="322389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52C7-AEDA-4FEF-8858-863D0552A598}"/>
              </a:ext>
            </a:extLst>
          </p:cNvPr>
          <p:cNvSpPr>
            <a:spLocks noGrp="1"/>
          </p:cNvSpPr>
          <p:nvPr>
            <p:ph type="title"/>
          </p:nvPr>
        </p:nvSpPr>
        <p:spPr>
          <a:xfrm>
            <a:off x="457200" y="487350"/>
            <a:ext cx="8232775" cy="860400"/>
          </a:xfrm>
        </p:spPr>
        <p:txBody>
          <a:bodyPr/>
          <a:lstStyle/>
          <a:p>
            <a:r>
              <a:rPr lang="en-IN" dirty="0"/>
              <a:t>Types of Cluster Analysis</a:t>
            </a:r>
          </a:p>
        </p:txBody>
      </p:sp>
      <p:pic>
        <p:nvPicPr>
          <p:cNvPr id="5" name="Content Placeholder 4">
            <a:extLst>
              <a:ext uri="{FF2B5EF4-FFF2-40B4-BE49-F238E27FC236}">
                <a16:creationId xmlns:a16="http://schemas.microsoft.com/office/drawing/2014/main" id="{C37A7996-E432-46EB-933C-17744C902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0258" y="1380539"/>
            <a:ext cx="2629502" cy="2148116"/>
          </a:xfrm>
        </p:spPr>
      </p:pic>
      <p:pic>
        <p:nvPicPr>
          <p:cNvPr id="7" name="Picture 6">
            <a:extLst>
              <a:ext uri="{FF2B5EF4-FFF2-40B4-BE49-F238E27FC236}">
                <a16:creationId xmlns:a16="http://schemas.microsoft.com/office/drawing/2014/main" id="{B17E407D-BCAD-4C66-BB45-FE336C107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826" y="3703733"/>
            <a:ext cx="3028950" cy="2051135"/>
          </a:xfrm>
          <a:prstGeom prst="rect">
            <a:avLst/>
          </a:prstGeom>
        </p:spPr>
      </p:pic>
      <p:pic>
        <p:nvPicPr>
          <p:cNvPr id="9" name="Picture 8">
            <a:extLst>
              <a:ext uri="{FF2B5EF4-FFF2-40B4-BE49-F238E27FC236}">
                <a16:creationId xmlns:a16="http://schemas.microsoft.com/office/drawing/2014/main" id="{6D2763DA-E414-4B12-B17E-C3E506ECBD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789" y="1599412"/>
            <a:ext cx="2792593" cy="1511635"/>
          </a:xfrm>
          <a:prstGeom prst="rect">
            <a:avLst/>
          </a:prstGeom>
        </p:spPr>
      </p:pic>
      <p:pic>
        <p:nvPicPr>
          <p:cNvPr id="11" name="Picture 10">
            <a:extLst>
              <a:ext uri="{FF2B5EF4-FFF2-40B4-BE49-F238E27FC236}">
                <a16:creationId xmlns:a16="http://schemas.microsoft.com/office/drawing/2014/main" id="{4048CE82-E0C0-474F-B31B-444B2F4158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789" y="3703733"/>
            <a:ext cx="2717390" cy="2025005"/>
          </a:xfrm>
          <a:prstGeom prst="rect">
            <a:avLst/>
          </a:prstGeom>
        </p:spPr>
      </p:pic>
      <p:sp>
        <p:nvSpPr>
          <p:cNvPr id="12" name="Arrow: Up-Down 11">
            <a:extLst>
              <a:ext uri="{FF2B5EF4-FFF2-40B4-BE49-F238E27FC236}">
                <a16:creationId xmlns:a16="http://schemas.microsoft.com/office/drawing/2014/main" id="{084BE620-F4D8-4106-AD98-836E1A4702C8}"/>
              </a:ext>
            </a:extLst>
          </p:cNvPr>
          <p:cNvSpPr/>
          <p:nvPr/>
        </p:nvSpPr>
        <p:spPr>
          <a:xfrm>
            <a:off x="4281318" y="1266825"/>
            <a:ext cx="390525" cy="4523661"/>
          </a:xfrm>
          <a:prstGeom prst="upDownArrow">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IN" sz="1200" dirty="0">
              <a:solidFill>
                <a:schemeClr val="tx1"/>
              </a:solidFill>
            </a:endParaRPr>
          </a:p>
        </p:txBody>
      </p:sp>
      <p:sp>
        <p:nvSpPr>
          <p:cNvPr id="13" name="Arrow: Left-Right 12">
            <a:extLst>
              <a:ext uri="{FF2B5EF4-FFF2-40B4-BE49-F238E27FC236}">
                <a16:creationId xmlns:a16="http://schemas.microsoft.com/office/drawing/2014/main" id="{FFFEC4D2-FD7C-49E4-AA7E-4B30F8FA2399}"/>
              </a:ext>
            </a:extLst>
          </p:cNvPr>
          <p:cNvSpPr/>
          <p:nvPr/>
        </p:nvSpPr>
        <p:spPr>
          <a:xfrm>
            <a:off x="794385" y="3286125"/>
            <a:ext cx="7463790" cy="356245"/>
          </a:xfrm>
          <a:prstGeom prst="leftRightArrow">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IN" sz="1200" dirty="0">
              <a:solidFill>
                <a:schemeClr val="tx1"/>
              </a:solidFill>
            </a:endParaRPr>
          </a:p>
        </p:txBody>
      </p:sp>
      <p:sp>
        <p:nvSpPr>
          <p:cNvPr id="14" name="TextBox 13">
            <a:extLst>
              <a:ext uri="{FF2B5EF4-FFF2-40B4-BE49-F238E27FC236}">
                <a16:creationId xmlns:a16="http://schemas.microsoft.com/office/drawing/2014/main" id="{FCBE6284-5464-402A-8CDD-01141E650722}"/>
              </a:ext>
            </a:extLst>
          </p:cNvPr>
          <p:cNvSpPr txBox="1"/>
          <p:nvPr/>
        </p:nvSpPr>
        <p:spPr>
          <a:xfrm>
            <a:off x="1875029" y="1169875"/>
            <a:ext cx="1962150"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Centroid Clustering</a:t>
            </a:r>
          </a:p>
        </p:txBody>
      </p:sp>
      <p:sp>
        <p:nvSpPr>
          <p:cNvPr id="15" name="TextBox 14">
            <a:extLst>
              <a:ext uri="{FF2B5EF4-FFF2-40B4-BE49-F238E27FC236}">
                <a16:creationId xmlns:a16="http://schemas.microsoft.com/office/drawing/2014/main" id="{0E79435A-6074-49CC-82AA-C486CD8BBC66}"/>
              </a:ext>
            </a:extLst>
          </p:cNvPr>
          <p:cNvSpPr txBox="1"/>
          <p:nvPr/>
        </p:nvSpPr>
        <p:spPr>
          <a:xfrm>
            <a:off x="5817610" y="1153851"/>
            <a:ext cx="1962150"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Density Clustering</a:t>
            </a:r>
          </a:p>
        </p:txBody>
      </p:sp>
      <p:sp>
        <p:nvSpPr>
          <p:cNvPr id="16" name="TextBox 15">
            <a:extLst>
              <a:ext uri="{FF2B5EF4-FFF2-40B4-BE49-F238E27FC236}">
                <a16:creationId xmlns:a16="http://schemas.microsoft.com/office/drawing/2014/main" id="{8373FA12-4EDE-4319-872B-34B2EF94B3FB}"/>
              </a:ext>
            </a:extLst>
          </p:cNvPr>
          <p:cNvSpPr txBox="1"/>
          <p:nvPr/>
        </p:nvSpPr>
        <p:spPr>
          <a:xfrm>
            <a:off x="1535010" y="5743430"/>
            <a:ext cx="1962150"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Distribution Clustering</a:t>
            </a:r>
          </a:p>
        </p:txBody>
      </p:sp>
      <p:sp>
        <p:nvSpPr>
          <p:cNvPr id="17" name="TextBox 16">
            <a:extLst>
              <a:ext uri="{FF2B5EF4-FFF2-40B4-BE49-F238E27FC236}">
                <a16:creationId xmlns:a16="http://schemas.microsoft.com/office/drawing/2014/main" id="{963E7C46-9DD2-4BF1-9984-6AA41381981C}"/>
              </a:ext>
            </a:extLst>
          </p:cNvPr>
          <p:cNvSpPr txBox="1"/>
          <p:nvPr/>
        </p:nvSpPr>
        <p:spPr>
          <a:xfrm>
            <a:off x="5920401" y="5905500"/>
            <a:ext cx="1962150"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b="1" dirty="0">
                <a:solidFill>
                  <a:schemeClr val="bg1"/>
                </a:solidFill>
              </a:rPr>
              <a:t>Hierarchical Clustering</a:t>
            </a:r>
          </a:p>
        </p:txBody>
      </p:sp>
    </p:spTree>
    <p:extLst>
      <p:ext uri="{BB962C8B-B14F-4D97-AF65-F5344CB8AC3E}">
        <p14:creationId xmlns:p14="http://schemas.microsoft.com/office/powerpoint/2010/main" val="8249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llipse 19"/>
          <p:cNvSpPr/>
          <p:nvPr/>
        </p:nvSpPr>
        <p:spPr bwMode="gray">
          <a:xfrm>
            <a:off x="617545" y="1986561"/>
            <a:ext cx="3308592" cy="3196128"/>
          </a:xfrm>
          <a:prstGeom prst="ellipse">
            <a:avLst/>
          </a:prstGeom>
          <a:solidFill>
            <a:schemeClr val="accent4"/>
          </a:solidFill>
          <a:ln>
            <a:noFill/>
            <a:headEnd/>
            <a:tailEnd/>
          </a:ln>
        </p:spPr>
        <p:style>
          <a:lnRef idx="2">
            <a:schemeClr val="accent1"/>
          </a:lnRef>
          <a:fillRef idx="1">
            <a:schemeClr val="lt1"/>
          </a:fillRef>
          <a:effectRef idx="0">
            <a:schemeClr val="accent1"/>
          </a:effectRef>
          <a:fontRef idx="minor">
            <a:schemeClr val="dk1"/>
          </a:fontRef>
        </p:style>
        <p:txBody>
          <a:bodyPr lIns="0" r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8080"/>
                </a:solidFill>
                <a:latin typeface="Arial"/>
              </a:rPr>
              <a:t>Hierarchical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808080"/>
                </a:solidFill>
                <a:effectLst/>
                <a:uLnTx/>
                <a:uFillTx/>
                <a:latin typeface="Arial"/>
                <a:ea typeface="+mn-ea"/>
                <a:cs typeface="+mn-cs"/>
              </a:rPr>
              <a:t>Clustering</a:t>
            </a:r>
          </a:p>
        </p:txBody>
      </p:sp>
      <p:sp>
        <p:nvSpPr>
          <p:cNvPr id="10" name="Rad 17"/>
          <p:cNvSpPr/>
          <p:nvPr/>
        </p:nvSpPr>
        <p:spPr bwMode="gray">
          <a:xfrm>
            <a:off x="566578" y="1579284"/>
            <a:ext cx="3777493" cy="3777490"/>
          </a:xfrm>
          <a:prstGeom prst="donut">
            <a:avLst>
              <a:gd name="adj" fmla="val 11430"/>
            </a:avLst>
          </a:prstGeom>
          <a:solidFill>
            <a:srgbClr val="808080"/>
          </a:solidFill>
          <a:ln>
            <a:noFill/>
            <a:headEnd/>
            <a:tailEnd/>
          </a:ln>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Rechteck 24"/>
          <p:cNvSpPr/>
          <p:nvPr/>
        </p:nvSpPr>
        <p:spPr bwMode="gray">
          <a:xfrm>
            <a:off x="2438467" y="2546785"/>
            <a:ext cx="1508071" cy="1774845"/>
          </a:xfrm>
          <a:prstGeom prst="rect">
            <a:avLst/>
          </a:prstGeom>
        </p:spPr>
        <p:txBody>
          <a:bodyPr wrap="square">
            <a:spAutoFit/>
          </a:bodyPr>
          <a:lstStyle/>
          <a:p>
            <a:pPr marL="171450" marR="0" lvl="0" indent="-17145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800" dirty="0">
                <a:solidFill>
                  <a:srgbClr val="404040"/>
                </a:solidFill>
                <a:latin typeface="Arial"/>
              </a:rPr>
              <a:t>Small Data (N&lt;100)</a:t>
            </a:r>
          </a:p>
          <a:p>
            <a:pPr marL="171450" marR="0" lvl="0" indent="-17145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800" dirty="0">
                <a:solidFill>
                  <a:srgbClr val="404040"/>
                </a:solidFill>
                <a:latin typeface="Arial"/>
              </a:rPr>
              <a:t>Performed by two approaches</a:t>
            </a:r>
          </a:p>
          <a:p>
            <a:pPr marL="628650" lvl="1" indent="-171450">
              <a:lnSpc>
                <a:spcPct val="95000"/>
              </a:lnSpc>
              <a:spcAft>
                <a:spcPts val="800"/>
              </a:spcAft>
              <a:buFont typeface="Arial" panose="020B0604020202020204" pitchFamily="34" charset="0"/>
              <a:buChar char="•"/>
              <a:defRPr/>
            </a:pPr>
            <a:r>
              <a:rPr lang="en-US" sz="800" dirty="0">
                <a:solidFill>
                  <a:srgbClr val="404040"/>
                </a:solidFill>
              </a:rPr>
              <a:t>Agglomerative</a:t>
            </a:r>
          </a:p>
          <a:p>
            <a:pPr marL="628650" lvl="1" indent="-171450">
              <a:lnSpc>
                <a:spcPct val="95000"/>
              </a:lnSpc>
              <a:spcAft>
                <a:spcPts val="800"/>
              </a:spcAft>
              <a:buFont typeface="Arial" panose="020B0604020202020204" pitchFamily="34" charset="0"/>
              <a:buChar char="•"/>
              <a:defRPr/>
            </a:pPr>
            <a:r>
              <a:rPr lang="en-US" sz="800" dirty="0">
                <a:solidFill>
                  <a:srgbClr val="404040"/>
                </a:solidFill>
              </a:rPr>
              <a:t>Decisive</a:t>
            </a:r>
            <a:endParaRPr lang="en-US" sz="800" dirty="0">
              <a:solidFill>
                <a:srgbClr val="404040"/>
              </a:solidFill>
              <a:latin typeface="Arial"/>
            </a:endParaRPr>
          </a:p>
          <a:p>
            <a:pPr marL="171450" marR="0" lvl="0" indent="-17145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800" dirty="0">
                <a:solidFill>
                  <a:srgbClr val="404040"/>
                </a:solidFill>
                <a:latin typeface="Arial"/>
              </a:rPr>
              <a:t>Number of clusters can be determined through final </a:t>
            </a:r>
            <a:r>
              <a:rPr lang="en-US" sz="800" dirty="0" err="1">
                <a:solidFill>
                  <a:srgbClr val="404040"/>
                </a:solidFill>
                <a:latin typeface="Arial"/>
              </a:rPr>
              <a:t>dendogram</a:t>
            </a:r>
            <a:endParaRPr lang="en-US" sz="800" dirty="0">
              <a:solidFill>
                <a:srgbClr val="404040"/>
              </a:solidFill>
              <a:latin typeface="Arial"/>
            </a:endParaRPr>
          </a:p>
          <a:p>
            <a:pPr marL="171450" marR="0" lvl="0" indent="-17145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800" dirty="0">
                <a:solidFill>
                  <a:srgbClr val="404040"/>
                </a:solidFill>
                <a:latin typeface="Arial"/>
              </a:rPr>
              <a:t>Computationally more expensive</a:t>
            </a:r>
          </a:p>
        </p:txBody>
      </p:sp>
      <p:sp>
        <p:nvSpPr>
          <p:cNvPr id="6" name="Rechteck 38"/>
          <p:cNvSpPr/>
          <p:nvPr/>
        </p:nvSpPr>
        <p:spPr bwMode="gray">
          <a:xfrm>
            <a:off x="2418066" y="2184070"/>
            <a:ext cx="27219" cy="2567919"/>
          </a:xfrm>
          <a:prstGeom prst="rect">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8" name="Ellipse 19"/>
          <p:cNvSpPr/>
          <p:nvPr/>
        </p:nvSpPr>
        <p:spPr bwMode="gray">
          <a:xfrm>
            <a:off x="5193124" y="1986561"/>
            <a:ext cx="3196129" cy="3196128"/>
          </a:xfrm>
          <a:prstGeom prst="ellipse">
            <a:avLst/>
          </a:prstGeom>
          <a:solidFill>
            <a:schemeClr val="accent4"/>
          </a:solidFill>
          <a:ln>
            <a:noFill/>
            <a:headEnd/>
            <a:tailEnd/>
          </a:ln>
        </p:spPr>
        <p:style>
          <a:lnRef idx="2">
            <a:schemeClr val="accent1"/>
          </a:lnRef>
          <a:fillRef idx="1">
            <a:schemeClr val="lt1"/>
          </a:fillRef>
          <a:effectRef idx="0">
            <a:schemeClr val="accent1"/>
          </a:effectRef>
          <a:fontRef idx="minor">
            <a:schemeClr val="dk1"/>
          </a:fontRef>
        </p:style>
        <p:txBody>
          <a:bodyPr lIns="0" r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8080"/>
                </a:solidFill>
                <a:latin typeface="Arial"/>
              </a:rPr>
              <a:t>K- Means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8080"/>
                </a:solidFill>
                <a:latin typeface="Arial"/>
              </a:rPr>
              <a:t> Clustering</a:t>
            </a:r>
            <a:endParaRPr kumimoji="0" lang="en-US" b="0" i="0" u="none" strike="noStrike" kern="1200" cap="none" spc="0" normalizeH="0" baseline="0" noProof="0" dirty="0">
              <a:ln>
                <a:noFill/>
              </a:ln>
              <a:solidFill>
                <a:srgbClr val="808080"/>
              </a:solidFill>
              <a:effectLst/>
              <a:uLnTx/>
              <a:uFillTx/>
              <a:latin typeface="Arial"/>
              <a:ea typeface="+mn-ea"/>
              <a:cs typeface="+mn-cs"/>
            </a:endParaRPr>
          </a:p>
        </p:txBody>
      </p:sp>
      <p:sp>
        <p:nvSpPr>
          <p:cNvPr id="19" name="Rad 17"/>
          <p:cNvSpPr/>
          <p:nvPr/>
        </p:nvSpPr>
        <p:spPr bwMode="gray">
          <a:xfrm>
            <a:off x="4912482" y="1579284"/>
            <a:ext cx="3777493" cy="3777490"/>
          </a:xfrm>
          <a:prstGeom prst="donut">
            <a:avLst>
              <a:gd name="adj" fmla="val 11430"/>
            </a:avLst>
          </a:prstGeom>
          <a:solidFill>
            <a:schemeClr val="accent2"/>
          </a:solidFill>
          <a:ln>
            <a:noFill/>
            <a:headEnd/>
            <a:tailEnd/>
          </a:ln>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0" name="Rechteck 24"/>
          <p:cNvSpPr/>
          <p:nvPr/>
        </p:nvSpPr>
        <p:spPr bwMode="gray">
          <a:xfrm>
            <a:off x="6870096" y="2909927"/>
            <a:ext cx="1211249" cy="1116203"/>
          </a:xfrm>
          <a:prstGeom prst="rect">
            <a:avLst/>
          </a:prstGeom>
        </p:spPr>
        <p:txBody>
          <a:bodyPr wrap="square">
            <a:spAutoFit/>
          </a:bodyPr>
          <a:lstStyle/>
          <a:p>
            <a:pPr marL="171450" lvl="0" indent="-171450">
              <a:lnSpc>
                <a:spcPct val="95000"/>
              </a:lnSpc>
              <a:spcAft>
                <a:spcPts val="800"/>
              </a:spcAft>
              <a:buFont typeface="Arial" panose="020B0604020202020204" pitchFamily="34" charset="0"/>
              <a:buChar char="•"/>
              <a:defRPr/>
            </a:pPr>
            <a:r>
              <a:rPr lang="en-US" sz="800" dirty="0">
                <a:solidFill>
                  <a:srgbClr val="404040"/>
                </a:solidFill>
              </a:rPr>
              <a:t>Large Data (N&gt;100)</a:t>
            </a:r>
          </a:p>
          <a:p>
            <a:pPr marL="171450" lvl="0" indent="-171450">
              <a:lnSpc>
                <a:spcPct val="95000"/>
              </a:lnSpc>
              <a:spcAft>
                <a:spcPts val="800"/>
              </a:spcAft>
              <a:buFont typeface="Arial" panose="020B0604020202020204" pitchFamily="34" charset="0"/>
              <a:buChar char="•"/>
              <a:defRPr/>
            </a:pPr>
            <a:r>
              <a:rPr lang="en-US" sz="800" dirty="0">
                <a:solidFill>
                  <a:srgbClr val="404040"/>
                </a:solidFill>
              </a:rPr>
              <a:t>Number of clusters should be pre determined </a:t>
            </a:r>
          </a:p>
          <a:p>
            <a:pPr marL="171450" lvl="0" indent="-171450">
              <a:lnSpc>
                <a:spcPct val="95000"/>
              </a:lnSpc>
              <a:spcAft>
                <a:spcPts val="800"/>
              </a:spcAft>
              <a:buFont typeface="Arial" panose="020B0604020202020204" pitchFamily="34" charset="0"/>
              <a:buChar char="•"/>
              <a:defRPr/>
            </a:pPr>
            <a:r>
              <a:rPr lang="en-US" sz="800" dirty="0">
                <a:solidFill>
                  <a:srgbClr val="404040"/>
                </a:solidFill>
              </a:rPr>
              <a:t>Computationally less expensive</a:t>
            </a:r>
          </a:p>
        </p:txBody>
      </p:sp>
      <p:sp>
        <p:nvSpPr>
          <p:cNvPr id="21" name="Rechteck 38"/>
          <p:cNvSpPr/>
          <p:nvPr/>
        </p:nvSpPr>
        <p:spPr bwMode="gray">
          <a:xfrm>
            <a:off x="6763970" y="2184070"/>
            <a:ext cx="27219" cy="2567919"/>
          </a:xfrm>
          <a:prstGeom prst="rect">
            <a:avLst/>
          </a:prstGeom>
          <a:solidFill>
            <a:schemeClr val="bg1"/>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6" name="Title 1">
            <a:extLst>
              <a:ext uri="{FF2B5EF4-FFF2-40B4-BE49-F238E27FC236}">
                <a16:creationId xmlns:a16="http://schemas.microsoft.com/office/drawing/2014/main" id="{4E4E0226-451F-452F-8947-857FA0C4CA70}"/>
              </a:ext>
            </a:extLst>
          </p:cNvPr>
          <p:cNvSpPr>
            <a:spLocks noGrp="1"/>
          </p:cNvSpPr>
          <p:nvPr>
            <p:ph type="title"/>
          </p:nvPr>
        </p:nvSpPr>
        <p:spPr>
          <a:xfrm>
            <a:off x="457200" y="201600"/>
            <a:ext cx="8232775" cy="695960"/>
          </a:xfrm>
        </p:spPr>
        <p:txBody>
          <a:bodyPr/>
          <a:lstStyle/>
          <a:p>
            <a:r>
              <a:rPr lang="en-IN" dirty="0"/>
              <a:t>Clustering Techniques</a:t>
            </a:r>
          </a:p>
        </p:txBody>
      </p:sp>
    </p:spTree>
    <p:extLst>
      <p:ext uri="{BB962C8B-B14F-4D97-AF65-F5344CB8AC3E}">
        <p14:creationId xmlns:p14="http://schemas.microsoft.com/office/powerpoint/2010/main" val="308229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E4E0226-451F-452F-8947-857FA0C4CA70}"/>
              </a:ext>
            </a:extLst>
          </p:cNvPr>
          <p:cNvSpPr>
            <a:spLocks noGrp="1"/>
          </p:cNvSpPr>
          <p:nvPr>
            <p:ph type="title"/>
          </p:nvPr>
        </p:nvSpPr>
        <p:spPr>
          <a:xfrm>
            <a:off x="457200" y="442800"/>
            <a:ext cx="8232775" cy="442800"/>
          </a:xfrm>
        </p:spPr>
        <p:txBody>
          <a:bodyPr/>
          <a:lstStyle/>
          <a:p>
            <a:r>
              <a:rPr lang="en-IN" dirty="0">
                <a:latin typeface="EYInterstate" panose="02000503020000020004" pitchFamily="2" charset="0"/>
              </a:rPr>
              <a:t>Hierarchical Clustering</a:t>
            </a:r>
          </a:p>
        </p:txBody>
      </p:sp>
      <p:sp>
        <p:nvSpPr>
          <p:cNvPr id="12" name="Content Placeholder 2">
            <a:extLst>
              <a:ext uri="{FF2B5EF4-FFF2-40B4-BE49-F238E27FC236}">
                <a16:creationId xmlns:a16="http://schemas.microsoft.com/office/drawing/2014/main" id="{94394C64-A16C-4EEA-91DD-34D9B531871D}"/>
              </a:ext>
            </a:extLst>
          </p:cNvPr>
          <p:cNvSpPr txBox="1">
            <a:spLocks/>
          </p:cNvSpPr>
          <p:nvPr/>
        </p:nvSpPr>
        <p:spPr>
          <a:xfrm>
            <a:off x="457200" y="1143001"/>
            <a:ext cx="8229600" cy="952500"/>
          </a:xfrm>
          <a:prstGeom prst="rect">
            <a:avLst/>
          </a:prstGeom>
        </p:spPr>
        <p:txBody>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IN" sz="1600" dirty="0">
                <a:latin typeface="EYInterstate Light" panose="02000506000000020004" pitchFamily="2" charset="0"/>
              </a:rPr>
              <a:t>Hierarchical Clustering is a method of cluster analysis which seeks to build a hierarchy of clusters. [Wikipedia]</a:t>
            </a:r>
          </a:p>
          <a:p>
            <a:pPr>
              <a:buFont typeface="Wingdings" panose="05000000000000000000" pitchFamily="2" charset="2"/>
              <a:buChar char="Ø"/>
            </a:pPr>
            <a:endParaRPr lang="en-IN" sz="1600" dirty="0">
              <a:latin typeface="EYInterstate Light" panose="02000506000000020004" pitchFamily="2" charset="0"/>
            </a:endParaRPr>
          </a:p>
        </p:txBody>
      </p:sp>
      <p:graphicFrame>
        <p:nvGraphicFramePr>
          <p:cNvPr id="4" name="Diagram 3">
            <a:extLst>
              <a:ext uri="{FF2B5EF4-FFF2-40B4-BE49-F238E27FC236}">
                <a16:creationId xmlns:a16="http://schemas.microsoft.com/office/drawing/2014/main" id="{A02C91CE-4A28-43F5-A9C1-B3BEA15E72EE}"/>
              </a:ext>
            </a:extLst>
          </p:cNvPr>
          <p:cNvGraphicFramePr/>
          <p:nvPr/>
        </p:nvGraphicFramePr>
        <p:xfrm>
          <a:off x="1157287" y="1876424"/>
          <a:ext cx="6829425" cy="359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492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F230-CE4F-4258-9D22-EAA008BED423}"/>
              </a:ext>
            </a:extLst>
          </p:cNvPr>
          <p:cNvSpPr>
            <a:spLocks noGrp="1"/>
          </p:cNvSpPr>
          <p:nvPr>
            <p:ph type="title"/>
          </p:nvPr>
        </p:nvSpPr>
        <p:spPr>
          <a:xfrm>
            <a:off x="457200" y="442800"/>
            <a:ext cx="8232775" cy="442800"/>
          </a:xfrm>
        </p:spPr>
        <p:txBody>
          <a:bodyPr/>
          <a:lstStyle/>
          <a:p>
            <a:r>
              <a:rPr lang="en-IN" dirty="0">
                <a:latin typeface="EYInterstate" panose="02000503020000020004" pitchFamily="2" charset="0"/>
              </a:rPr>
              <a:t>Hierarchical Clustering</a:t>
            </a:r>
          </a:p>
        </p:txBody>
      </p:sp>
      <p:sp>
        <p:nvSpPr>
          <p:cNvPr id="7" name="object 3">
            <a:extLst>
              <a:ext uri="{FF2B5EF4-FFF2-40B4-BE49-F238E27FC236}">
                <a16:creationId xmlns:a16="http://schemas.microsoft.com/office/drawing/2014/main" id="{1287BF14-81CA-46D2-804B-966EB187EA5E}"/>
              </a:ext>
            </a:extLst>
          </p:cNvPr>
          <p:cNvSpPr/>
          <p:nvPr/>
        </p:nvSpPr>
        <p:spPr>
          <a:xfrm>
            <a:off x="1917573" y="1875538"/>
            <a:ext cx="5308854" cy="3839462"/>
          </a:xfrm>
          <a:prstGeom prst="rect">
            <a:avLst/>
          </a:prstGeom>
          <a:blipFill>
            <a:blip r:embed="rId2" cstate="print"/>
            <a:stretch>
              <a:fillRect/>
            </a:stretch>
          </a:blipFill>
        </p:spPr>
        <p:txBody>
          <a:bodyPr wrap="square" lIns="0" tIns="0" rIns="0" bIns="0" rtlCol="0"/>
          <a:lstStyle/>
          <a:p>
            <a:endParaRPr>
              <a:latin typeface="EYInterstate Light" panose="02000506000000020004" pitchFamily="2" charset="0"/>
            </a:endParaRPr>
          </a:p>
        </p:txBody>
      </p:sp>
      <p:sp>
        <p:nvSpPr>
          <p:cNvPr id="8" name="object 6">
            <a:extLst>
              <a:ext uri="{FF2B5EF4-FFF2-40B4-BE49-F238E27FC236}">
                <a16:creationId xmlns:a16="http://schemas.microsoft.com/office/drawing/2014/main" id="{DF2E563E-456D-4016-81C5-5B1B641C5109}"/>
              </a:ext>
            </a:extLst>
          </p:cNvPr>
          <p:cNvSpPr txBox="1"/>
          <p:nvPr/>
        </p:nvSpPr>
        <p:spPr>
          <a:xfrm>
            <a:off x="454025" y="2664367"/>
            <a:ext cx="1400948" cy="2175596"/>
          </a:xfrm>
          <a:prstGeom prst="rect">
            <a:avLst/>
          </a:prstGeom>
          <a:ln/>
        </p:spPr>
        <p:style>
          <a:lnRef idx="1">
            <a:schemeClr val="accent2"/>
          </a:lnRef>
          <a:fillRef idx="3">
            <a:schemeClr val="accent2"/>
          </a:fillRef>
          <a:effectRef idx="2">
            <a:schemeClr val="accent2"/>
          </a:effectRef>
          <a:fontRef idx="minor">
            <a:schemeClr val="lt1"/>
          </a:fontRef>
        </p:style>
        <p:txBody>
          <a:bodyPr vert="horz" wrap="square" lIns="0" tIns="20955" rIns="0" bIns="0" rtlCol="0">
            <a:spAutoFit/>
          </a:bodyPr>
          <a:lstStyle/>
          <a:p>
            <a:pPr marL="68580" marR="67310">
              <a:lnSpc>
                <a:spcPct val="100000"/>
              </a:lnSpc>
              <a:spcBef>
                <a:spcPts val="165"/>
              </a:spcBef>
            </a:pPr>
            <a:r>
              <a:rPr sz="1400" spc="-5" dirty="0">
                <a:latin typeface="EYInterstate Light" panose="02000506000000020004" pitchFamily="2" charset="0"/>
                <a:cs typeface="Calibri"/>
              </a:rPr>
              <a:t>Start </a:t>
            </a:r>
            <a:r>
              <a:rPr sz="1400" dirty="0">
                <a:latin typeface="EYInterstate Light" panose="02000506000000020004" pitchFamily="2" charset="0"/>
                <a:cs typeface="Calibri"/>
              </a:rPr>
              <a:t>with </a:t>
            </a:r>
            <a:r>
              <a:rPr lang="en-IN" sz="1400" dirty="0">
                <a:latin typeface="EYInterstate Light" panose="02000506000000020004" pitchFamily="2" charset="0"/>
                <a:cs typeface="Calibri"/>
              </a:rPr>
              <a:t>each</a:t>
            </a:r>
            <a:r>
              <a:rPr sz="1400" dirty="0">
                <a:latin typeface="EYInterstate Light" panose="02000506000000020004" pitchFamily="2" charset="0"/>
                <a:cs typeface="Calibri"/>
              </a:rPr>
              <a:t>  </a:t>
            </a:r>
            <a:r>
              <a:rPr sz="1400" spc="-5" dirty="0">
                <a:latin typeface="EYInterstate Light" panose="02000506000000020004" pitchFamily="2" charset="0"/>
                <a:cs typeface="Calibri"/>
              </a:rPr>
              <a:t>observation </a:t>
            </a:r>
            <a:r>
              <a:rPr sz="1400" dirty="0">
                <a:latin typeface="EYInterstate Light" panose="02000506000000020004" pitchFamily="2" charset="0"/>
                <a:cs typeface="Calibri"/>
              </a:rPr>
              <a:t>as  </a:t>
            </a:r>
            <a:r>
              <a:rPr lang="en-IN" sz="1400" dirty="0">
                <a:latin typeface="EYInterstate Light" panose="02000506000000020004" pitchFamily="2" charset="0"/>
                <a:cs typeface="Calibri"/>
              </a:rPr>
              <a:t>individual</a:t>
            </a:r>
            <a:r>
              <a:rPr sz="1400" dirty="0">
                <a:latin typeface="EYInterstate Light" panose="02000506000000020004" pitchFamily="2" charset="0"/>
                <a:cs typeface="Calibri"/>
              </a:rPr>
              <a:t> </a:t>
            </a:r>
            <a:r>
              <a:rPr sz="1400" spc="-5" dirty="0">
                <a:latin typeface="EYInterstate Light" panose="02000506000000020004" pitchFamily="2" charset="0"/>
                <a:cs typeface="Calibri"/>
              </a:rPr>
              <a:t>cluster and</a:t>
            </a:r>
            <a:r>
              <a:rPr lang="en-IN" sz="1400" spc="-5" dirty="0">
                <a:latin typeface="EYInterstate Light" panose="02000506000000020004" pitchFamily="2" charset="0"/>
                <a:cs typeface="Calibri"/>
              </a:rPr>
              <a:t> at</a:t>
            </a:r>
            <a:r>
              <a:rPr sz="1400" dirty="0">
                <a:latin typeface="EYInterstate Light" panose="02000506000000020004" pitchFamily="2" charset="0"/>
                <a:cs typeface="Calibri"/>
              </a:rPr>
              <a:t> </a:t>
            </a:r>
            <a:r>
              <a:rPr sz="1400" spc="-5" dirty="0">
                <a:latin typeface="EYInterstate Light" panose="02000506000000020004" pitchFamily="2" charset="0"/>
                <a:cs typeface="Calibri"/>
              </a:rPr>
              <a:t>each step  </a:t>
            </a:r>
            <a:r>
              <a:rPr sz="1400" spc="-10" dirty="0">
                <a:latin typeface="EYInterstate Light" panose="02000506000000020004" pitchFamily="2" charset="0"/>
                <a:cs typeface="Calibri"/>
              </a:rPr>
              <a:t>combine  </a:t>
            </a:r>
            <a:r>
              <a:rPr sz="1400" spc="-5" dirty="0">
                <a:latin typeface="EYInterstate Light" panose="02000506000000020004" pitchFamily="2" charset="0"/>
                <a:cs typeface="Calibri"/>
              </a:rPr>
              <a:t>observations</a:t>
            </a:r>
            <a:r>
              <a:rPr lang="en-IN" sz="1400" spc="-5" dirty="0">
                <a:latin typeface="EYInterstate Light" panose="02000506000000020004" pitchFamily="2" charset="0"/>
                <a:cs typeface="Calibri"/>
              </a:rPr>
              <a:t>/ Clusters</a:t>
            </a:r>
            <a:r>
              <a:rPr sz="1400" spc="-5" dirty="0">
                <a:latin typeface="EYInterstate Light" panose="02000506000000020004" pitchFamily="2" charset="0"/>
                <a:cs typeface="Calibri"/>
              </a:rPr>
              <a:t> </a:t>
            </a:r>
            <a:r>
              <a:rPr sz="1400" spc="-10" dirty="0">
                <a:latin typeface="EYInterstate Light" panose="02000506000000020004" pitchFamily="2" charset="0"/>
                <a:cs typeface="Calibri"/>
              </a:rPr>
              <a:t>to  form </a:t>
            </a:r>
            <a:r>
              <a:rPr sz="1400" dirty="0">
                <a:latin typeface="EYInterstate Light" panose="02000506000000020004" pitchFamily="2" charset="0"/>
                <a:cs typeface="Calibri"/>
              </a:rPr>
              <a:t>one </a:t>
            </a:r>
            <a:r>
              <a:rPr sz="1400" spc="-10" dirty="0">
                <a:latin typeface="EYInterstate Light" panose="02000506000000020004" pitchFamily="2" charset="0"/>
                <a:cs typeface="Calibri"/>
              </a:rPr>
              <a:t>large  clusters</a:t>
            </a:r>
            <a:endParaRPr sz="1400" dirty="0">
              <a:latin typeface="EYInterstate Light" panose="02000506000000020004" pitchFamily="2" charset="0"/>
              <a:cs typeface="Calibri"/>
            </a:endParaRPr>
          </a:p>
        </p:txBody>
      </p:sp>
      <p:sp>
        <p:nvSpPr>
          <p:cNvPr id="9" name="object 9">
            <a:extLst>
              <a:ext uri="{FF2B5EF4-FFF2-40B4-BE49-F238E27FC236}">
                <a16:creationId xmlns:a16="http://schemas.microsoft.com/office/drawing/2014/main" id="{C0FBC21F-16B2-4F00-BCD7-B1BDE75E7A53}"/>
              </a:ext>
            </a:extLst>
          </p:cNvPr>
          <p:cNvSpPr txBox="1"/>
          <p:nvPr/>
        </p:nvSpPr>
        <p:spPr>
          <a:xfrm>
            <a:off x="7289027" y="2664367"/>
            <a:ext cx="1400948" cy="1770356"/>
          </a:xfrm>
          <a:prstGeom prst="rect">
            <a:avLst/>
          </a:prstGeom>
          <a:ln/>
        </p:spPr>
        <p:style>
          <a:lnRef idx="1">
            <a:schemeClr val="accent2"/>
          </a:lnRef>
          <a:fillRef idx="3">
            <a:schemeClr val="accent2"/>
          </a:fillRef>
          <a:effectRef idx="2">
            <a:schemeClr val="accent2"/>
          </a:effectRef>
          <a:fontRef idx="minor">
            <a:schemeClr val="lt1"/>
          </a:fontRef>
        </p:style>
        <p:txBody>
          <a:bodyPr vert="horz" wrap="square" lIns="0" tIns="20955" rIns="0" bIns="0" rtlCol="0">
            <a:spAutoFit/>
          </a:bodyPr>
          <a:lstStyle/>
          <a:p>
            <a:pPr marL="69850" marR="93980">
              <a:lnSpc>
                <a:spcPct val="100000"/>
              </a:lnSpc>
              <a:spcBef>
                <a:spcPts val="165"/>
              </a:spcBef>
            </a:pPr>
            <a:r>
              <a:rPr sz="1400" dirty="0">
                <a:latin typeface="EYInterstate Light" panose="02000506000000020004" pitchFamily="2" charset="0"/>
                <a:cs typeface="Calibri"/>
              </a:rPr>
              <a:t>Begin with </a:t>
            </a:r>
            <a:r>
              <a:rPr sz="1400" spc="-5" dirty="0">
                <a:latin typeface="EYInterstate Light" panose="02000506000000020004" pitchFamily="2" charset="0"/>
                <a:cs typeface="Calibri"/>
              </a:rPr>
              <a:t>one  </a:t>
            </a:r>
            <a:r>
              <a:rPr sz="1400" spc="-10" dirty="0">
                <a:latin typeface="EYInterstate Light" panose="02000506000000020004" pitchFamily="2" charset="0"/>
                <a:cs typeface="Calibri"/>
              </a:rPr>
              <a:t>large </a:t>
            </a:r>
            <a:r>
              <a:rPr sz="1400" spc="-5" dirty="0">
                <a:latin typeface="EYInterstate Light" panose="02000506000000020004" pitchFamily="2" charset="0"/>
                <a:cs typeface="Calibri"/>
              </a:rPr>
              <a:t>cluster  and </a:t>
            </a:r>
            <a:r>
              <a:rPr sz="1400" spc="-10" dirty="0">
                <a:latin typeface="EYInterstate Light" panose="02000506000000020004" pitchFamily="2" charset="0"/>
                <a:cs typeface="Calibri"/>
              </a:rPr>
              <a:t>proceed to  </a:t>
            </a:r>
            <a:r>
              <a:rPr sz="1400" spc="-5" dirty="0">
                <a:latin typeface="EYInterstate Light" panose="02000506000000020004" pitchFamily="2" charset="0"/>
                <a:cs typeface="Calibri"/>
              </a:rPr>
              <a:t>split </a:t>
            </a:r>
            <a:r>
              <a:rPr sz="1400" spc="-10" dirty="0">
                <a:latin typeface="EYInterstate Light" panose="02000506000000020004" pitchFamily="2" charset="0"/>
                <a:cs typeface="Calibri"/>
              </a:rPr>
              <a:t>into  </a:t>
            </a:r>
            <a:r>
              <a:rPr sz="1400" spc="-5" dirty="0">
                <a:latin typeface="EYInterstate Light" panose="02000506000000020004" pitchFamily="2" charset="0"/>
                <a:cs typeface="Calibri"/>
              </a:rPr>
              <a:t>smaller cluster  items </a:t>
            </a:r>
            <a:r>
              <a:rPr sz="1400" spc="-10" dirty="0">
                <a:latin typeface="EYInterstate Light" panose="02000506000000020004" pitchFamily="2" charset="0"/>
                <a:cs typeface="Calibri"/>
              </a:rPr>
              <a:t>that are  </a:t>
            </a:r>
            <a:r>
              <a:rPr sz="1400" spc="-5" dirty="0">
                <a:latin typeface="EYInterstate Light" panose="02000506000000020004" pitchFamily="2" charset="0"/>
                <a:cs typeface="Calibri"/>
              </a:rPr>
              <a:t>most</a:t>
            </a:r>
            <a:r>
              <a:rPr sz="1400" spc="-114" dirty="0">
                <a:latin typeface="EYInterstate Light" panose="02000506000000020004" pitchFamily="2" charset="0"/>
                <a:cs typeface="Calibri"/>
              </a:rPr>
              <a:t> </a:t>
            </a:r>
            <a:r>
              <a:rPr sz="1400" dirty="0">
                <a:latin typeface="EYInterstate Light" panose="02000506000000020004" pitchFamily="2" charset="0"/>
                <a:cs typeface="Calibri"/>
              </a:rPr>
              <a:t>dissimilar</a:t>
            </a:r>
            <a:endParaRPr lang="en-IN" sz="1400" dirty="0">
              <a:latin typeface="EYInterstate Light" panose="02000506000000020004" pitchFamily="2" charset="0"/>
              <a:cs typeface="Calibri"/>
            </a:endParaRPr>
          </a:p>
          <a:p>
            <a:pPr marL="69850" marR="93980">
              <a:lnSpc>
                <a:spcPct val="100000"/>
              </a:lnSpc>
              <a:spcBef>
                <a:spcPts val="165"/>
              </a:spcBef>
            </a:pPr>
            <a:endParaRPr lang="en-IN" sz="1400" dirty="0">
              <a:latin typeface="EYInterstate Light" panose="02000506000000020004" pitchFamily="2" charset="0"/>
              <a:cs typeface="Calibri"/>
            </a:endParaRPr>
          </a:p>
        </p:txBody>
      </p:sp>
    </p:spTree>
    <p:extLst>
      <p:ext uri="{BB962C8B-B14F-4D97-AF65-F5344CB8AC3E}">
        <p14:creationId xmlns:p14="http://schemas.microsoft.com/office/powerpoint/2010/main" val="227399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5B24-FFBF-4012-B2D4-B706AE4BE548}"/>
              </a:ext>
            </a:extLst>
          </p:cNvPr>
          <p:cNvSpPr>
            <a:spLocks noGrp="1"/>
          </p:cNvSpPr>
          <p:nvPr>
            <p:ph type="title"/>
          </p:nvPr>
        </p:nvSpPr>
        <p:spPr>
          <a:xfrm>
            <a:off x="457200" y="442800"/>
            <a:ext cx="8232775" cy="442800"/>
          </a:xfrm>
        </p:spPr>
        <p:txBody>
          <a:bodyPr/>
          <a:lstStyle/>
          <a:p>
            <a:r>
              <a:rPr lang="en-IN" dirty="0">
                <a:latin typeface="EYInterstate" panose="02000503020000020004" pitchFamily="2" charset="0"/>
              </a:rPr>
              <a:t>Linkages</a:t>
            </a:r>
          </a:p>
        </p:txBody>
      </p:sp>
      <p:sp>
        <p:nvSpPr>
          <p:cNvPr id="3" name="Content Placeholder 2">
            <a:extLst>
              <a:ext uri="{FF2B5EF4-FFF2-40B4-BE49-F238E27FC236}">
                <a16:creationId xmlns:a16="http://schemas.microsoft.com/office/drawing/2014/main" id="{496101EA-3D6F-4774-A60F-5A9B7DBEB0C0}"/>
              </a:ext>
            </a:extLst>
          </p:cNvPr>
          <p:cNvSpPr>
            <a:spLocks noGrp="1"/>
          </p:cNvSpPr>
          <p:nvPr>
            <p:ph idx="1"/>
          </p:nvPr>
        </p:nvSpPr>
        <p:spPr>
          <a:xfrm>
            <a:off x="457201" y="1187473"/>
            <a:ext cx="4695824" cy="4832327"/>
          </a:xfrm>
          <a:solidFill>
            <a:schemeClr val="bg2"/>
          </a:solidFill>
        </p:spPr>
        <p:txBody>
          <a:bodyPr/>
          <a:lstStyle/>
          <a:p>
            <a:pPr marL="358268" marR="131399" indent="-342900" algn="just">
              <a:buFont typeface="Wingdings" panose="05000000000000000000" pitchFamily="2" charset="2"/>
              <a:buChar char="q"/>
              <a:tabLst>
                <a:tab pos="294301" algn="l"/>
              </a:tabLst>
            </a:pPr>
            <a:endParaRPr lang="en-IN" sz="1600" spc="-6" dirty="0">
              <a:solidFill>
                <a:schemeClr val="tx2"/>
              </a:solidFill>
              <a:latin typeface="EYInterstate Light" panose="02000506000000020004" pitchFamily="2" charset="0"/>
            </a:endParaRPr>
          </a:p>
          <a:p>
            <a:pPr marL="358268" marR="131399" indent="-342900" algn="just">
              <a:buFont typeface="Wingdings" panose="05000000000000000000" pitchFamily="2" charset="2"/>
              <a:buChar char="q"/>
              <a:tabLst>
                <a:tab pos="294301" algn="l"/>
              </a:tabLst>
            </a:pPr>
            <a:r>
              <a:rPr lang="en-IN" sz="1600" spc="-6" dirty="0">
                <a:solidFill>
                  <a:schemeClr val="tx2"/>
                </a:solidFill>
                <a:latin typeface="EYInterstate Light" panose="02000506000000020004" pitchFamily="2" charset="0"/>
              </a:rPr>
              <a:t>In the </a:t>
            </a:r>
            <a:r>
              <a:rPr lang="en-IN" sz="1600" b="1" spc="-6" dirty="0">
                <a:solidFill>
                  <a:srgbClr val="FFC000"/>
                </a:solidFill>
                <a:latin typeface="EYInterstate Light" panose="02000506000000020004" pitchFamily="2" charset="0"/>
              </a:rPr>
              <a:t>single-link</a:t>
            </a:r>
            <a:r>
              <a:rPr lang="en-IN" sz="1600" b="1" spc="-6" dirty="0">
                <a:solidFill>
                  <a:schemeClr val="tx2"/>
                </a:solidFill>
                <a:latin typeface="EYInterstate Light" panose="02000506000000020004" pitchFamily="2" charset="0"/>
              </a:rPr>
              <a:t> </a:t>
            </a:r>
            <a:r>
              <a:rPr lang="en-IN" sz="1600" spc="-6" dirty="0">
                <a:solidFill>
                  <a:schemeClr val="tx2"/>
                </a:solidFill>
                <a:latin typeface="EYInterstate Light" panose="02000506000000020004" pitchFamily="2" charset="0"/>
              </a:rPr>
              <a:t>method, the </a:t>
            </a:r>
            <a:r>
              <a:rPr lang="en-IN" sz="1600" spc="-12" dirty="0">
                <a:solidFill>
                  <a:schemeClr val="tx2"/>
                </a:solidFill>
                <a:latin typeface="EYInterstate Light" panose="02000506000000020004" pitchFamily="2" charset="0"/>
              </a:rPr>
              <a:t>distance between two  </a:t>
            </a:r>
            <a:r>
              <a:rPr lang="en-IN" sz="1600" spc="-18" dirty="0">
                <a:solidFill>
                  <a:schemeClr val="tx2"/>
                </a:solidFill>
                <a:latin typeface="EYInterstate Light" panose="02000506000000020004" pitchFamily="2" charset="0"/>
              </a:rPr>
              <a:t>clusters </a:t>
            </a:r>
            <a:r>
              <a:rPr lang="en-IN" sz="1600" spc="-6" dirty="0">
                <a:solidFill>
                  <a:schemeClr val="tx2"/>
                </a:solidFill>
                <a:latin typeface="EYInterstate Light" panose="02000506000000020004" pitchFamily="2" charset="0"/>
              </a:rPr>
              <a:t>is the </a:t>
            </a:r>
            <a:r>
              <a:rPr lang="en-IN" sz="1600" i="1" spc="-6" dirty="0">
                <a:solidFill>
                  <a:schemeClr val="tx2"/>
                </a:solidFill>
                <a:latin typeface="EYInterstate Light" panose="02000506000000020004" pitchFamily="2" charset="0"/>
              </a:rPr>
              <a:t>minimum </a:t>
            </a:r>
            <a:r>
              <a:rPr lang="en-IN" sz="1600" spc="-6" dirty="0">
                <a:solidFill>
                  <a:schemeClr val="tx2"/>
                </a:solidFill>
                <a:latin typeface="EYInterstate Light" panose="02000506000000020004" pitchFamily="2" charset="0"/>
              </a:rPr>
              <a:t>of the </a:t>
            </a:r>
            <a:r>
              <a:rPr lang="en-IN" sz="1600" spc="-12" dirty="0">
                <a:solidFill>
                  <a:schemeClr val="tx2"/>
                </a:solidFill>
                <a:latin typeface="EYInterstate Light" panose="02000506000000020004" pitchFamily="2" charset="0"/>
              </a:rPr>
              <a:t>distances between </a:t>
            </a:r>
            <a:r>
              <a:rPr lang="en-IN" sz="1600" spc="-6" dirty="0">
                <a:solidFill>
                  <a:schemeClr val="tx2"/>
                </a:solidFill>
                <a:latin typeface="EYInterstate Light" panose="02000506000000020004" pitchFamily="2" charset="0"/>
              </a:rPr>
              <a:t>all  </a:t>
            </a:r>
            <a:r>
              <a:rPr lang="en-IN" sz="1600" spc="-18" dirty="0">
                <a:solidFill>
                  <a:schemeClr val="tx2"/>
                </a:solidFill>
                <a:latin typeface="EYInterstate Light" panose="02000506000000020004" pitchFamily="2" charset="0"/>
              </a:rPr>
              <a:t>pairs </a:t>
            </a:r>
            <a:r>
              <a:rPr lang="en-IN" sz="1600" spc="-6" dirty="0">
                <a:solidFill>
                  <a:schemeClr val="tx2"/>
                </a:solidFill>
                <a:latin typeface="EYInterstate Light" panose="02000506000000020004" pitchFamily="2" charset="0"/>
              </a:rPr>
              <a:t>of </a:t>
            </a:r>
            <a:r>
              <a:rPr lang="en-IN" sz="1600" spc="-12" dirty="0">
                <a:solidFill>
                  <a:schemeClr val="tx2"/>
                </a:solidFill>
                <a:latin typeface="EYInterstate Light" panose="02000506000000020004" pitchFamily="2" charset="0"/>
              </a:rPr>
              <a:t>patterns </a:t>
            </a:r>
            <a:r>
              <a:rPr lang="en-IN" sz="1600" spc="-18" dirty="0">
                <a:solidFill>
                  <a:schemeClr val="tx2"/>
                </a:solidFill>
                <a:latin typeface="EYInterstate Light" panose="02000506000000020004" pitchFamily="2" charset="0"/>
              </a:rPr>
              <a:t>drawn </a:t>
            </a:r>
            <a:r>
              <a:rPr lang="en-IN" sz="1600" spc="-12" dirty="0">
                <a:solidFill>
                  <a:schemeClr val="tx2"/>
                </a:solidFill>
                <a:latin typeface="EYInterstate Light" panose="02000506000000020004" pitchFamily="2" charset="0"/>
              </a:rPr>
              <a:t>one </a:t>
            </a:r>
            <a:r>
              <a:rPr lang="en-IN" sz="1600" spc="-18" dirty="0">
                <a:solidFill>
                  <a:schemeClr val="tx2"/>
                </a:solidFill>
                <a:latin typeface="EYInterstate Light" panose="02000506000000020004" pitchFamily="2" charset="0"/>
              </a:rPr>
              <a:t>from </a:t>
            </a:r>
            <a:r>
              <a:rPr lang="en-IN" sz="1600" spc="-6" dirty="0">
                <a:solidFill>
                  <a:schemeClr val="tx2"/>
                </a:solidFill>
                <a:latin typeface="EYInterstate Light" panose="02000506000000020004" pitchFamily="2" charset="0"/>
              </a:rPr>
              <a:t>each</a:t>
            </a:r>
            <a:r>
              <a:rPr lang="en-IN" sz="1600" spc="73" dirty="0">
                <a:solidFill>
                  <a:schemeClr val="tx2"/>
                </a:solidFill>
                <a:latin typeface="EYInterstate Light" panose="02000506000000020004" pitchFamily="2" charset="0"/>
              </a:rPr>
              <a:t> </a:t>
            </a:r>
            <a:r>
              <a:rPr lang="en-IN" sz="1600" spc="-42" dirty="0">
                <a:solidFill>
                  <a:schemeClr val="tx2"/>
                </a:solidFill>
                <a:latin typeface="EYInterstate Light" panose="02000506000000020004" pitchFamily="2" charset="0"/>
              </a:rPr>
              <a:t>cluster.</a:t>
            </a:r>
            <a:endParaRPr lang="en-IN" sz="1600" dirty="0">
              <a:solidFill>
                <a:schemeClr val="tx2"/>
              </a:solidFill>
              <a:latin typeface="EYInterstate Light" panose="02000506000000020004" pitchFamily="2" charset="0"/>
            </a:endParaRP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EYInterstate Light" panose="02000506000000020004" pitchFamily="2" charset="0"/>
              </a:rPr>
              <a:t>In the </a:t>
            </a:r>
            <a:r>
              <a:rPr lang="en-IN" sz="1600" b="1" spc="-12" dirty="0">
                <a:solidFill>
                  <a:srgbClr val="FFC000"/>
                </a:solidFill>
                <a:latin typeface="EYInterstate Light" panose="02000506000000020004" pitchFamily="2" charset="0"/>
              </a:rPr>
              <a:t>complete-link</a:t>
            </a:r>
            <a:r>
              <a:rPr lang="en-IN" sz="1600" b="1" spc="-12" dirty="0">
                <a:solidFill>
                  <a:schemeClr val="tx2"/>
                </a:solidFill>
                <a:latin typeface="EYInterstate Light" panose="02000506000000020004" pitchFamily="2" charset="0"/>
              </a:rPr>
              <a:t> </a:t>
            </a:r>
            <a:r>
              <a:rPr lang="en-IN" sz="1600" spc="-12" dirty="0">
                <a:solidFill>
                  <a:schemeClr val="tx2"/>
                </a:solidFill>
                <a:latin typeface="EYInterstate Light" panose="02000506000000020004" pitchFamily="2" charset="0"/>
              </a:rPr>
              <a:t>algorithm, </a:t>
            </a:r>
            <a:r>
              <a:rPr lang="en-IN" sz="1600" spc="-6" dirty="0">
                <a:solidFill>
                  <a:schemeClr val="tx2"/>
                </a:solidFill>
                <a:latin typeface="EYInterstate Light" panose="02000506000000020004" pitchFamily="2" charset="0"/>
              </a:rPr>
              <a:t>the </a:t>
            </a:r>
            <a:r>
              <a:rPr lang="en-IN" sz="1600" spc="-12" dirty="0">
                <a:solidFill>
                  <a:schemeClr val="tx2"/>
                </a:solidFill>
                <a:latin typeface="EYInterstate Light" panose="02000506000000020004" pitchFamily="2" charset="0"/>
              </a:rPr>
              <a:t>distance between  two </a:t>
            </a:r>
            <a:r>
              <a:rPr lang="en-IN" sz="1600" spc="-18" dirty="0">
                <a:solidFill>
                  <a:schemeClr val="tx2"/>
                </a:solidFill>
                <a:latin typeface="EYInterstate Light" panose="02000506000000020004" pitchFamily="2" charset="0"/>
              </a:rPr>
              <a:t>clusters </a:t>
            </a:r>
            <a:r>
              <a:rPr lang="en-IN" sz="1600" spc="-6" dirty="0">
                <a:solidFill>
                  <a:schemeClr val="tx2"/>
                </a:solidFill>
                <a:latin typeface="EYInterstate Light" panose="02000506000000020004" pitchFamily="2" charset="0"/>
              </a:rPr>
              <a:t>is the </a:t>
            </a:r>
            <a:r>
              <a:rPr lang="en-IN" sz="1600" i="1" spc="-12" dirty="0">
                <a:solidFill>
                  <a:schemeClr val="tx2"/>
                </a:solidFill>
                <a:latin typeface="EYInterstate Light" panose="02000506000000020004" pitchFamily="2" charset="0"/>
              </a:rPr>
              <a:t>maximum </a:t>
            </a:r>
            <a:r>
              <a:rPr lang="en-IN" sz="1600" spc="-6" dirty="0">
                <a:solidFill>
                  <a:schemeClr val="tx2"/>
                </a:solidFill>
                <a:latin typeface="EYInterstate Light" panose="02000506000000020004" pitchFamily="2" charset="0"/>
              </a:rPr>
              <a:t>of all pairwise </a:t>
            </a:r>
            <a:r>
              <a:rPr lang="en-IN" sz="1600" spc="-12" dirty="0">
                <a:solidFill>
                  <a:schemeClr val="tx2"/>
                </a:solidFill>
                <a:latin typeface="EYInterstate Light" panose="02000506000000020004" pitchFamily="2" charset="0"/>
              </a:rPr>
              <a:t>distances  between </a:t>
            </a:r>
            <a:r>
              <a:rPr lang="en-IN" sz="1600" spc="-18" dirty="0">
                <a:solidFill>
                  <a:schemeClr val="tx2"/>
                </a:solidFill>
                <a:latin typeface="EYInterstate Light" panose="02000506000000020004" pitchFamily="2" charset="0"/>
              </a:rPr>
              <a:t>pairs </a:t>
            </a:r>
            <a:r>
              <a:rPr lang="en-IN" sz="1600" spc="-6" dirty="0">
                <a:solidFill>
                  <a:schemeClr val="tx2"/>
                </a:solidFill>
                <a:latin typeface="EYInterstate Light" panose="02000506000000020004" pitchFamily="2" charset="0"/>
              </a:rPr>
              <a:t>of </a:t>
            </a:r>
            <a:r>
              <a:rPr lang="en-IN" sz="1600" spc="-12" dirty="0">
                <a:solidFill>
                  <a:schemeClr val="tx2"/>
                </a:solidFill>
                <a:latin typeface="EYInterstate Light" panose="02000506000000020004" pitchFamily="2" charset="0"/>
              </a:rPr>
              <a:t>patterns </a:t>
            </a:r>
            <a:r>
              <a:rPr lang="en-IN" sz="1600" spc="-18" dirty="0">
                <a:solidFill>
                  <a:schemeClr val="tx2"/>
                </a:solidFill>
                <a:latin typeface="EYInterstate Light" panose="02000506000000020004" pitchFamily="2" charset="0"/>
              </a:rPr>
              <a:t>drawn </a:t>
            </a:r>
            <a:r>
              <a:rPr lang="en-IN" sz="1600" spc="-12" dirty="0">
                <a:solidFill>
                  <a:schemeClr val="tx2"/>
                </a:solidFill>
                <a:latin typeface="EYInterstate Light" panose="02000506000000020004" pitchFamily="2" charset="0"/>
              </a:rPr>
              <a:t>one </a:t>
            </a:r>
            <a:r>
              <a:rPr lang="en-IN" sz="1600" spc="-18" dirty="0">
                <a:solidFill>
                  <a:schemeClr val="tx2"/>
                </a:solidFill>
                <a:latin typeface="EYInterstate Light" panose="02000506000000020004" pitchFamily="2" charset="0"/>
              </a:rPr>
              <a:t>from </a:t>
            </a:r>
            <a:r>
              <a:rPr lang="en-IN" sz="1600" spc="-6" dirty="0">
                <a:solidFill>
                  <a:schemeClr val="tx2"/>
                </a:solidFill>
                <a:latin typeface="EYInterstate Light" panose="02000506000000020004" pitchFamily="2" charset="0"/>
              </a:rPr>
              <a:t>each  </a:t>
            </a:r>
            <a:r>
              <a:rPr lang="en-IN" sz="1600" spc="-42" dirty="0">
                <a:solidFill>
                  <a:schemeClr val="tx2"/>
                </a:solidFill>
                <a:latin typeface="EYInterstate Light" panose="02000506000000020004" pitchFamily="2" charset="0"/>
              </a:rPr>
              <a:t>cluster.</a:t>
            </a:r>
            <a:endParaRPr lang="en-IN" sz="1600" dirty="0">
              <a:solidFill>
                <a:schemeClr val="tx2"/>
              </a:solidFill>
              <a:latin typeface="EYInterstate Light" panose="02000506000000020004" pitchFamily="2" charset="0"/>
            </a:endParaRPr>
          </a:p>
          <a:p>
            <a:pPr marL="358268" marR="195945" indent="-342900">
              <a:spcBef>
                <a:spcPts val="551"/>
              </a:spcBef>
              <a:buFont typeface="Wingdings" panose="05000000000000000000" pitchFamily="2" charset="2"/>
              <a:buChar char="q"/>
              <a:tabLst>
                <a:tab pos="294301" algn="l"/>
              </a:tabLst>
            </a:pPr>
            <a:r>
              <a:rPr lang="en-IN" sz="1600" spc="-6" dirty="0">
                <a:solidFill>
                  <a:schemeClr val="tx2"/>
                </a:solidFill>
                <a:latin typeface="EYInterstate Light" panose="02000506000000020004" pitchFamily="2" charset="0"/>
              </a:rPr>
              <a:t>In the </a:t>
            </a:r>
            <a:r>
              <a:rPr lang="en-IN" sz="1600" b="1" spc="-12" dirty="0">
                <a:solidFill>
                  <a:srgbClr val="FFC000"/>
                </a:solidFill>
                <a:latin typeface="EYInterstate Light" panose="02000506000000020004" pitchFamily="2" charset="0"/>
              </a:rPr>
              <a:t>average-link</a:t>
            </a:r>
            <a:r>
              <a:rPr lang="en-IN" sz="1600" b="1" spc="-12" dirty="0">
                <a:solidFill>
                  <a:schemeClr val="tx2"/>
                </a:solidFill>
                <a:latin typeface="EYInterstate Light" panose="02000506000000020004" pitchFamily="2" charset="0"/>
              </a:rPr>
              <a:t> </a:t>
            </a:r>
            <a:r>
              <a:rPr lang="en-IN" sz="1600" spc="-12" dirty="0">
                <a:solidFill>
                  <a:schemeClr val="tx2"/>
                </a:solidFill>
                <a:latin typeface="EYInterstate Light" panose="02000506000000020004" pitchFamily="2" charset="0"/>
              </a:rPr>
              <a:t>algorithm, </a:t>
            </a:r>
            <a:r>
              <a:rPr lang="en-IN" sz="1600" spc="-6" dirty="0">
                <a:solidFill>
                  <a:schemeClr val="tx2"/>
                </a:solidFill>
                <a:latin typeface="EYInterstate Light" panose="02000506000000020004" pitchFamily="2" charset="0"/>
              </a:rPr>
              <a:t>the </a:t>
            </a:r>
            <a:r>
              <a:rPr lang="en-IN" sz="1600" spc="-12" dirty="0">
                <a:solidFill>
                  <a:schemeClr val="tx2"/>
                </a:solidFill>
                <a:latin typeface="EYInterstate Light" panose="02000506000000020004" pitchFamily="2" charset="0"/>
              </a:rPr>
              <a:t>distance between  two </a:t>
            </a:r>
            <a:r>
              <a:rPr lang="en-IN" sz="1600" spc="-18" dirty="0">
                <a:solidFill>
                  <a:schemeClr val="tx2"/>
                </a:solidFill>
                <a:latin typeface="EYInterstate Light" panose="02000506000000020004" pitchFamily="2" charset="0"/>
              </a:rPr>
              <a:t>clusters </a:t>
            </a:r>
            <a:r>
              <a:rPr lang="en-IN" sz="1600" spc="-6" dirty="0">
                <a:solidFill>
                  <a:schemeClr val="tx2"/>
                </a:solidFill>
                <a:latin typeface="EYInterstate Light" panose="02000506000000020004" pitchFamily="2" charset="0"/>
              </a:rPr>
              <a:t>is the </a:t>
            </a:r>
            <a:r>
              <a:rPr lang="en-IN" sz="1600" i="1" spc="-12" dirty="0">
                <a:solidFill>
                  <a:schemeClr val="tx2"/>
                </a:solidFill>
                <a:latin typeface="EYInterstate Light" panose="02000506000000020004" pitchFamily="2" charset="0"/>
              </a:rPr>
              <a:t>average </a:t>
            </a:r>
            <a:r>
              <a:rPr lang="en-IN" sz="1600" spc="-6" dirty="0">
                <a:solidFill>
                  <a:schemeClr val="tx2"/>
                </a:solidFill>
                <a:latin typeface="EYInterstate Light" panose="02000506000000020004" pitchFamily="2" charset="0"/>
              </a:rPr>
              <a:t>of all pairwise </a:t>
            </a:r>
            <a:r>
              <a:rPr lang="en-IN" sz="1600" spc="-12" dirty="0">
                <a:solidFill>
                  <a:schemeClr val="tx2"/>
                </a:solidFill>
                <a:latin typeface="EYInterstate Light" panose="02000506000000020004" pitchFamily="2" charset="0"/>
              </a:rPr>
              <a:t>distances  between </a:t>
            </a:r>
            <a:r>
              <a:rPr lang="en-IN" sz="1600" spc="-18" dirty="0">
                <a:solidFill>
                  <a:schemeClr val="tx2"/>
                </a:solidFill>
                <a:latin typeface="EYInterstate Light" panose="02000506000000020004" pitchFamily="2" charset="0"/>
              </a:rPr>
              <a:t>pairs </a:t>
            </a:r>
            <a:r>
              <a:rPr lang="en-IN" sz="1600" spc="-6" dirty="0">
                <a:solidFill>
                  <a:schemeClr val="tx2"/>
                </a:solidFill>
                <a:latin typeface="EYInterstate Light" panose="02000506000000020004" pitchFamily="2" charset="0"/>
              </a:rPr>
              <a:t>of </a:t>
            </a:r>
            <a:r>
              <a:rPr lang="en-IN" sz="1600" spc="-12" dirty="0">
                <a:solidFill>
                  <a:schemeClr val="tx2"/>
                </a:solidFill>
                <a:latin typeface="EYInterstate Light" panose="02000506000000020004" pitchFamily="2" charset="0"/>
              </a:rPr>
              <a:t>patterns </a:t>
            </a:r>
            <a:r>
              <a:rPr lang="en-IN" sz="1600" spc="-18" dirty="0">
                <a:solidFill>
                  <a:schemeClr val="tx2"/>
                </a:solidFill>
                <a:latin typeface="EYInterstate Light" panose="02000506000000020004" pitchFamily="2" charset="0"/>
              </a:rPr>
              <a:t>drawn </a:t>
            </a:r>
            <a:r>
              <a:rPr lang="en-IN" sz="1600" spc="-12" dirty="0">
                <a:solidFill>
                  <a:schemeClr val="tx2"/>
                </a:solidFill>
                <a:latin typeface="EYInterstate Light" panose="02000506000000020004" pitchFamily="2" charset="0"/>
              </a:rPr>
              <a:t>one </a:t>
            </a:r>
            <a:r>
              <a:rPr lang="en-IN" sz="1600" spc="-18" dirty="0">
                <a:solidFill>
                  <a:schemeClr val="tx2"/>
                </a:solidFill>
                <a:latin typeface="EYInterstate Light" panose="02000506000000020004" pitchFamily="2" charset="0"/>
              </a:rPr>
              <a:t>from </a:t>
            </a:r>
            <a:r>
              <a:rPr lang="en-IN" sz="1600" spc="-6" dirty="0">
                <a:solidFill>
                  <a:schemeClr val="tx2"/>
                </a:solidFill>
                <a:latin typeface="EYInterstate Light" panose="02000506000000020004" pitchFamily="2" charset="0"/>
              </a:rPr>
              <a:t>each  </a:t>
            </a:r>
            <a:r>
              <a:rPr lang="en-IN" sz="1600" spc="-12" dirty="0">
                <a:solidFill>
                  <a:schemeClr val="tx2"/>
                </a:solidFill>
                <a:latin typeface="EYInterstate Light" panose="02000506000000020004" pitchFamily="2" charset="0"/>
              </a:rPr>
              <a:t>cluster </a:t>
            </a:r>
            <a:r>
              <a:rPr lang="en-IN" sz="1600" spc="-6" dirty="0">
                <a:solidFill>
                  <a:schemeClr val="tx2"/>
                </a:solidFill>
                <a:latin typeface="EYInterstate Light" panose="02000506000000020004" pitchFamily="2" charset="0"/>
              </a:rPr>
              <a:t>(which is the </a:t>
            </a:r>
            <a:r>
              <a:rPr lang="en-IN" sz="1600" dirty="0">
                <a:solidFill>
                  <a:schemeClr val="tx2"/>
                </a:solidFill>
                <a:latin typeface="EYInterstate Light" panose="02000506000000020004" pitchFamily="2" charset="0"/>
              </a:rPr>
              <a:t>same </a:t>
            </a:r>
            <a:r>
              <a:rPr lang="en-IN" sz="1600" spc="-6" dirty="0">
                <a:solidFill>
                  <a:schemeClr val="tx2"/>
                </a:solidFill>
                <a:latin typeface="EYInterstate Light" panose="02000506000000020004" pitchFamily="2" charset="0"/>
              </a:rPr>
              <a:t>as the </a:t>
            </a:r>
            <a:r>
              <a:rPr lang="en-IN" sz="1600" spc="-12" dirty="0">
                <a:solidFill>
                  <a:schemeClr val="tx2"/>
                </a:solidFill>
                <a:latin typeface="EYInterstate Light" panose="02000506000000020004" pitchFamily="2" charset="0"/>
              </a:rPr>
              <a:t>distance between  </a:t>
            </a:r>
            <a:r>
              <a:rPr lang="en-IN" sz="1600" spc="-6" dirty="0">
                <a:solidFill>
                  <a:schemeClr val="tx2"/>
                </a:solidFill>
                <a:latin typeface="EYInterstate Light" panose="02000506000000020004" pitchFamily="2" charset="0"/>
              </a:rPr>
              <a:t>the means in the </a:t>
            </a:r>
            <a:r>
              <a:rPr lang="en-IN" sz="1600" spc="-18" dirty="0">
                <a:solidFill>
                  <a:schemeClr val="tx2"/>
                </a:solidFill>
                <a:latin typeface="EYInterstate Light" panose="02000506000000020004" pitchFamily="2" charset="0"/>
              </a:rPr>
              <a:t>vector </a:t>
            </a:r>
            <a:r>
              <a:rPr lang="en-IN" sz="1600" spc="-6" dirty="0">
                <a:solidFill>
                  <a:schemeClr val="tx2"/>
                </a:solidFill>
                <a:latin typeface="EYInterstate Light" panose="02000506000000020004" pitchFamily="2" charset="0"/>
              </a:rPr>
              <a:t>space case – easier </a:t>
            </a:r>
            <a:r>
              <a:rPr lang="en-IN" sz="1600" spc="-18" dirty="0">
                <a:solidFill>
                  <a:schemeClr val="tx2"/>
                </a:solidFill>
                <a:latin typeface="EYInterstate Light" panose="02000506000000020004" pitchFamily="2" charset="0"/>
              </a:rPr>
              <a:t>to  </a:t>
            </a:r>
            <a:r>
              <a:rPr lang="en-IN" sz="1600" spc="-12" dirty="0">
                <a:solidFill>
                  <a:schemeClr val="tx2"/>
                </a:solidFill>
                <a:latin typeface="EYInterstate Light" panose="02000506000000020004" pitchFamily="2" charset="0"/>
              </a:rPr>
              <a:t>calculate).</a:t>
            </a:r>
            <a:endParaRPr lang="en-IN" sz="1600" dirty="0">
              <a:solidFill>
                <a:schemeClr val="tx2"/>
              </a:solidFill>
              <a:latin typeface="EYInterstate Light" panose="02000506000000020004" pitchFamily="2" charset="0"/>
            </a:endParaRPr>
          </a:p>
          <a:p>
            <a:pPr marL="358268" marR="57631" indent="-342900">
              <a:spcBef>
                <a:spcPts val="545"/>
              </a:spcBef>
              <a:buFont typeface="Wingdings" panose="05000000000000000000" pitchFamily="2" charset="2"/>
              <a:buChar char="q"/>
              <a:tabLst>
                <a:tab pos="294301" algn="l"/>
              </a:tabLst>
            </a:pPr>
            <a:r>
              <a:rPr lang="en-IN" sz="1600" spc="-6" dirty="0">
                <a:solidFill>
                  <a:schemeClr val="tx2"/>
                </a:solidFill>
                <a:latin typeface="EYInterstate Light" panose="02000506000000020004" pitchFamily="2" charset="0"/>
              </a:rPr>
              <a:t>In the </a:t>
            </a:r>
            <a:r>
              <a:rPr lang="en-IN" sz="1600" b="1" spc="-12" dirty="0">
                <a:solidFill>
                  <a:srgbClr val="FFC000"/>
                </a:solidFill>
                <a:latin typeface="EYInterstate Light" panose="02000506000000020004" pitchFamily="2" charset="0"/>
              </a:rPr>
              <a:t>Centroid</a:t>
            </a:r>
            <a:r>
              <a:rPr lang="en-IN" sz="1600" b="1" spc="-12" dirty="0">
                <a:solidFill>
                  <a:schemeClr val="tx2"/>
                </a:solidFill>
                <a:latin typeface="EYInterstate Light" panose="02000506000000020004" pitchFamily="2" charset="0"/>
              </a:rPr>
              <a:t> </a:t>
            </a:r>
            <a:r>
              <a:rPr lang="en-IN" sz="1600" spc="-6" dirty="0">
                <a:solidFill>
                  <a:schemeClr val="tx2"/>
                </a:solidFill>
                <a:latin typeface="EYInterstate Light" panose="02000506000000020004" pitchFamily="2" charset="0"/>
              </a:rPr>
              <a:t>method the </a:t>
            </a:r>
            <a:r>
              <a:rPr lang="en-IN" sz="1600" spc="-12" dirty="0">
                <a:solidFill>
                  <a:schemeClr val="tx2"/>
                </a:solidFill>
                <a:latin typeface="EYInterstate Light" panose="02000506000000020004" pitchFamily="2" charset="0"/>
              </a:rPr>
              <a:t>geometric centre </a:t>
            </a:r>
            <a:r>
              <a:rPr lang="en-IN" sz="1600" spc="-6" dirty="0">
                <a:solidFill>
                  <a:schemeClr val="tx2"/>
                </a:solidFill>
                <a:latin typeface="EYInterstate Light" panose="02000506000000020004" pitchFamily="2" charset="0"/>
              </a:rPr>
              <a:t>is  </a:t>
            </a:r>
            <a:r>
              <a:rPr lang="en-IN" sz="1600" spc="-12" dirty="0">
                <a:solidFill>
                  <a:schemeClr val="tx2"/>
                </a:solidFill>
                <a:latin typeface="EYInterstate Light" panose="02000506000000020004" pitchFamily="2" charset="0"/>
              </a:rPr>
              <a:t>computed. </a:t>
            </a:r>
            <a:r>
              <a:rPr lang="en-IN" sz="1600" spc="-6" dirty="0">
                <a:solidFill>
                  <a:schemeClr val="tx2"/>
                </a:solidFill>
                <a:latin typeface="EYInterstate Light" panose="02000506000000020004" pitchFamily="2" charset="0"/>
              </a:rPr>
              <a:t>The </a:t>
            </a:r>
            <a:r>
              <a:rPr lang="en-IN" sz="1600" spc="-12" dirty="0">
                <a:solidFill>
                  <a:schemeClr val="tx2"/>
                </a:solidFill>
                <a:latin typeface="EYInterstate Light" panose="02000506000000020004" pitchFamily="2" charset="0"/>
              </a:rPr>
              <a:t>distance between two </a:t>
            </a:r>
            <a:r>
              <a:rPr lang="en-IN" sz="1600" spc="-18" dirty="0">
                <a:solidFill>
                  <a:schemeClr val="tx2"/>
                </a:solidFill>
                <a:latin typeface="EYInterstate Light" panose="02000506000000020004" pitchFamily="2" charset="0"/>
              </a:rPr>
              <a:t>clusters </a:t>
            </a:r>
            <a:r>
              <a:rPr lang="en-IN" sz="1600" spc="-6" dirty="0">
                <a:solidFill>
                  <a:schemeClr val="tx2"/>
                </a:solidFill>
                <a:latin typeface="EYInterstate Light" panose="02000506000000020004" pitchFamily="2" charset="0"/>
              </a:rPr>
              <a:t>equals  the </a:t>
            </a:r>
            <a:r>
              <a:rPr lang="en-IN" sz="1600" spc="-12" dirty="0">
                <a:solidFill>
                  <a:schemeClr val="tx2"/>
                </a:solidFill>
                <a:latin typeface="EYInterstate Light" panose="02000506000000020004" pitchFamily="2" charset="0"/>
              </a:rPr>
              <a:t>distance between two</a:t>
            </a:r>
            <a:r>
              <a:rPr lang="en-IN" sz="1600" spc="61" dirty="0">
                <a:solidFill>
                  <a:schemeClr val="tx2"/>
                </a:solidFill>
                <a:latin typeface="EYInterstate Light" panose="02000506000000020004" pitchFamily="2" charset="0"/>
              </a:rPr>
              <a:t> </a:t>
            </a:r>
            <a:r>
              <a:rPr lang="en-IN" sz="1600" spc="-18" dirty="0">
                <a:solidFill>
                  <a:schemeClr val="tx2"/>
                </a:solidFill>
                <a:latin typeface="EYInterstate Light" panose="02000506000000020004" pitchFamily="2" charset="0"/>
              </a:rPr>
              <a:t>centroids.</a:t>
            </a:r>
            <a:endParaRPr lang="en-IN" sz="1600" dirty="0">
              <a:solidFill>
                <a:schemeClr val="tx2"/>
              </a:solidFill>
              <a:latin typeface="EYInterstate Light" panose="02000506000000020004" pitchFamily="2" charset="0"/>
            </a:endParaRPr>
          </a:p>
        </p:txBody>
      </p:sp>
      <p:sp>
        <p:nvSpPr>
          <p:cNvPr id="4" name="object 4">
            <a:extLst>
              <a:ext uri="{FF2B5EF4-FFF2-40B4-BE49-F238E27FC236}">
                <a16:creationId xmlns:a16="http://schemas.microsoft.com/office/drawing/2014/main" id="{B57E9BF3-1A1C-4CA9-8035-8F18B60D4970}"/>
              </a:ext>
            </a:extLst>
          </p:cNvPr>
          <p:cNvSpPr/>
          <p:nvPr/>
        </p:nvSpPr>
        <p:spPr>
          <a:xfrm>
            <a:off x="6124575" y="1187473"/>
            <a:ext cx="2009775" cy="4937102"/>
          </a:xfrm>
          <a:prstGeom prst="rect">
            <a:avLst/>
          </a:prstGeom>
          <a:blipFill>
            <a:blip r:embed="rId2" cstate="print"/>
            <a:stretch>
              <a:fillRect/>
            </a:stretch>
          </a:blipFill>
        </p:spPr>
        <p:txBody>
          <a:bodyPr wrap="square" lIns="0" tIns="0" rIns="0" bIns="0" rtlCol="0"/>
          <a:lstStyle/>
          <a:p>
            <a:endParaRPr sz="2178"/>
          </a:p>
        </p:txBody>
      </p:sp>
    </p:spTree>
    <p:extLst>
      <p:ext uri="{BB962C8B-B14F-4D97-AF65-F5344CB8AC3E}">
        <p14:creationId xmlns:p14="http://schemas.microsoft.com/office/powerpoint/2010/main" val="73283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129B-4D15-4548-A995-D3F4CDCCA50A}"/>
              </a:ext>
            </a:extLst>
          </p:cNvPr>
          <p:cNvSpPr>
            <a:spLocks noGrp="1"/>
          </p:cNvSpPr>
          <p:nvPr>
            <p:ph type="title"/>
          </p:nvPr>
        </p:nvSpPr>
        <p:spPr>
          <a:xfrm>
            <a:off x="457200" y="442800"/>
            <a:ext cx="8232775" cy="442800"/>
          </a:xfrm>
        </p:spPr>
        <p:txBody>
          <a:bodyPr/>
          <a:lstStyle/>
          <a:p>
            <a:r>
              <a:rPr lang="en-IN" dirty="0">
                <a:latin typeface="EYInterstate" panose="02000503020000020004" pitchFamily="2" charset="0"/>
              </a:rPr>
              <a:t>Agglomerative Clustering - Process</a:t>
            </a:r>
          </a:p>
        </p:txBody>
      </p:sp>
      <p:sp>
        <p:nvSpPr>
          <p:cNvPr id="3" name="Content Placeholder 2">
            <a:extLst>
              <a:ext uri="{FF2B5EF4-FFF2-40B4-BE49-F238E27FC236}">
                <a16:creationId xmlns:a16="http://schemas.microsoft.com/office/drawing/2014/main" id="{AFBD800A-EF97-484A-AFB5-DED3D881556B}"/>
              </a:ext>
            </a:extLst>
          </p:cNvPr>
          <p:cNvSpPr>
            <a:spLocks noGrp="1"/>
          </p:cNvSpPr>
          <p:nvPr>
            <p:ph idx="1"/>
          </p:nvPr>
        </p:nvSpPr>
        <p:spPr>
          <a:xfrm>
            <a:off x="457200" y="1425598"/>
            <a:ext cx="7648575" cy="4698977"/>
          </a:xfrm>
        </p:spPr>
        <p:txBody>
          <a:bodyPr/>
          <a:lstStyle/>
          <a:p>
            <a:pPr algn="just"/>
            <a:r>
              <a:rPr lang="en-IN" sz="1600" dirty="0">
                <a:latin typeface="EYInterstate Light" panose="02000506000000020004" pitchFamily="2" charset="0"/>
              </a:rPr>
              <a:t>At the start, treat each data point as one cluster. Therefore, the number of clusters at the start will be K, while K is an integer representing the number of data points.</a:t>
            </a:r>
          </a:p>
          <a:p>
            <a:pPr algn="just"/>
            <a:endParaRPr lang="en-IN" sz="1600" dirty="0">
              <a:latin typeface="EYInterstate Light" panose="02000506000000020004" pitchFamily="2" charset="0"/>
            </a:endParaRPr>
          </a:p>
          <a:p>
            <a:pPr algn="just"/>
            <a:r>
              <a:rPr lang="en-IN" sz="1600" dirty="0">
                <a:latin typeface="EYInterstate Light" panose="02000506000000020004" pitchFamily="2" charset="0"/>
              </a:rPr>
              <a:t>Form a cluster by joining the two closest data points resulting in K-1 clusters.</a:t>
            </a:r>
          </a:p>
          <a:p>
            <a:pPr algn="just"/>
            <a:endParaRPr lang="en-IN" sz="1600" dirty="0">
              <a:latin typeface="EYInterstate Light" panose="02000506000000020004" pitchFamily="2" charset="0"/>
            </a:endParaRPr>
          </a:p>
          <a:p>
            <a:pPr algn="just"/>
            <a:r>
              <a:rPr lang="en-IN" sz="1600" dirty="0">
                <a:latin typeface="EYInterstate Light" panose="02000506000000020004" pitchFamily="2" charset="0"/>
              </a:rPr>
              <a:t>Form more clusters by joining the two closest clusters resulting in K-2 clusters.</a:t>
            </a:r>
          </a:p>
          <a:p>
            <a:pPr algn="just"/>
            <a:endParaRPr lang="en-IN" sz="1600" dirty="0">
              <a:latin typeface="EYInterstate Light" panose="02000506000000020004" pitchFamily="2" charset="0"/>
            </a:endParaRPr>
          </a:p>
          <a:p>
            <a:pPr algn="just"/>
            <a:r>
              <a:rPr lang="en-IN" sz="1600" dirty="0">
                <a:latin typeface="EYInterstate Light" panose="02000506000000020004" pitchFamily="2" charset="0"/>
              </a:rPr>
              <a:t>Repeat the above three steps until one big cluster is formed.</a:t>
            </a:r>
          </a:p>
          <a:p>
            <a:pPr algn="just"/>
            <a:endParaRPr lang="en-IN" sz="1600" dirty="0">
              <a:latin typeface="EYInterstate Light" panose="02000506000000020004" pitchFamily="2" charset="0"/>
            </a:endParaRPr>
          </a:p>
          <a:p>
            <a:pPr algn="just"/>
            <a:r>
              <a:rPr lang="en-IN" sz="1600" dirty="0">
                <a:latin typeface="EYInterstate Light" panose="02000506000000020004" pitchFamily="2" charset="0"/>
              </a:rPr>
              <a:t>Once single cluster is formed, dendrograms are used to divide into multiple clusters depending upon the problem.</a:t>
            </a:r>
          </a:p>
        </p:txBody>
      </p:sp>
    </p:spTree>
    <p:extLst>
      <p:ext uri="{BB962C8B-B14F-4D97-AF65-F5344CB8AC3E}">
        <p14:creationId xmlns:p14="http://schemas.microsoft.com/office/powerpoint/2010/main" val="218653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696B-9459-470E-BB5E-0F918E3C68E4}"/>
              </a:ext>
            </a:extLst>
          </p:cNvPr>
          <p:cNvSpPr>
            <a:spLocks noGrp="1"/>
          </p:cNvSpPr>
          <p:nvPr>
            <p:ph type="title"/>
          </p:nvPr>
        </p:nvSpPr>
        <p:spPr>
          <a:xfrm>
            <a:off x="457200" y="442800"/>
            <a:ext cx="8232775" cy="442800"/>
          </a:xfrm>
        </p:spPr>
        <p:txBody>
          <a:bodyPr/>
          <a:lstStyle/>
          <a:p>
            <a:r>
              <a:rPr lang="en-IN" dirty="0">
                <a:latin typeface="EYInterstate" panose="02000503020000020004" pitchFamily="2" charset="0"/>
              </a:rPr>
              <a:t>Agglomerative Clustering</a:t>
            </a:r>
          </a:p>
        </p:txBody>
      </p:sp>
      <p:pic>
        <p:nvPicPr>
          <p:cNvPr id="1026" name="Picture 2">
            <a:extLst>
              <a:ext uri="{FF2B5EF4-FFF2-40B4-BE49-F238E27FC236}">
                <a16:creationId xmlns:a16="http://schemas.microsoft.com/office/drawing/2014/main" id="{336A6100-C858-4514-955D-57CF71E8D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233612"/>
            <a:ext cx="2381250" cy="2390775"/>
          </a:xfrm>
          <a:prstGeom prst="rect">
            <a:avLst/>
          </a:prstGeom>
          <a:solidFill>
            <a:schemeClr val="accent6"/>
          </a:solidFill>
        </p:spPr>
      </p:pic>
      <p:sp>
        <p:nvSpPr>
          <p:cNvPr id="3" name="Rectangle 2">
            <a:extLst>
              <a:ext uri="{FF2B5EF4-FFF2-40B4-BE49-F238E27FC236}">
                <a16:creationId xmlns:a16="http://schemas.microsoft.com/office/drawing/2014/main" id="{EBC92855-3DC9-43F0-B742-A1B7D788BA85}"/>
              </a:ext>
            </a:extLst>
          </p:cNvPr>
          <p:cNvSpPr/>
          <p:nvPr/>
        </p:nvSpPr>
        <p:spPr>
          <a:xfrm>
            <a:off x="457200" y="2162175"/>
            <a:ext cx="2552700" cy="277177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latin typeface="EYInterstate Light" panose="02000506000000020004" pitchFamily="2" charset="0"/>
            </a:endParaRPr>
          </a:p>
        </p:txBody>
      </p:sp>
      <p:sp>
        <p:nvSpPr>
          <p:cNvPr id="4" name="TextBox 3">
            <a:extLst>
              <a:ext uri="{FF2B5EF4-FFF2-40B4-BE49-F238E27FC236}">
                <a16:creationId xmlns:a16="http://schemas.microsoft.com/office/drawing/2014/main" id="{164E3BE7-054D-416A-B90F-6BAA4749C206}"/>
              </a:ext>
            </a:extLst>
          </p:cNvPr>
          <p:cNvSpPr txBox="1"/>
          <p:nvPr/>
        </p:nvSpPr>
        <p:spPr>
          <a:xfrm>
            <a:off x="1366837" y="4682219"/>
            <a:ext cx="733425"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latin typeface="EYInterstate Light" panose="02000506000000020004" pitchFamily="2" charset="0"/>
              </a:rPr>
              <a:t>Raw Data</a:t>
            </a:r>
          </a:p>
        </p:txBody>
      </p:sp>
      <p:pic>
        <p:nvPicPr>
          <p:cNvPr id="1028" name="Picture 4">
            <a:extLst>
              <a:ext uri="{FF2B5EF4-FFF2-40B4-BE49-F238E27FC236}">
                <a16:creationId xmlns:a16="http://schemas.microsoft.com/office/drawing/2014/main" id="{46006FCA-F1A3-4C49-90B2-287A476F6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648" y="1634218"/>
            <a:ext cx="4943077" cy="4023631"/>
          </a:xfrm>
          <a:prstGeom prst="rect">
            <a:avLst/>
          </a:prstGeom>
          <a:solidFill>
            <a:schemeClr val="accent6"/>
          </a:solidFill>
        </p:spPr>
      </p:pic>
      <p:sp>
        <p:nvSpPr>
          <p:cNvPr id="7" name="Rectangle 6">
            <a:extLst>
              <a:ext uri="{FF2B5EF4-FFF2-40B4-BE49-F238E27FC236}">
                <a16:creationId xmlns:a16="http://schemas.microsoft.com/office/drawing/2014/main" id="{5B022F1F-18E5-43A9-BF3E-0BE2D48F24B4}"/>
              </a:ext>
            </a:extLst>
          </p:cNvPr>
          <p:cNvSpPr/>
          <p:nvPr/>
        </p:nvSpPr>
        <p:spPr>
          <a:xfrm>
            <a:off x="3409950" y="1514475"/>
            <a:ext cx="5191125" cy="4476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latin typeface="EYInterstate Light" panose="02000506000000020004" pitchFamily="2" charset="0"/>
            </a:endParaRPr>
          </a:p>
        </p:txBody>
      </p:sp>
      <p:sp>
        <p:nvSpPr>
          <p:cNvPr id="8" name="TextBox 7">
            <a:extLst>
              <a:ext uri="{FF2B5EF4-FFF2-40B4-BE49-F238E27FC236}">
                <a16:creationId xmlns:a16="http://schemas.microsoft.com/office/drawing/2014/main" id="{F1DB4CBC-B7F2-4401-A711-102A2A1B9B3E}"/>
              </a:ext>
            </a:extLst>
          </p:cNvPr>
          <p:cNvSpPr txBox="1"/>
          <p:nvPr/>
        </p:nvSpPr>
        <p:spPr>
          <a:xfrm>
            <a:off x="4933949" y="5740174"/>
            <a:ext cx="2124076"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latin typeface="EYInterstate Light" panose="02000506000000020004" pitchFamily="2" charset="0"/>
              </a:rPr>
              <a:t>Agglomerative Representation</a:t>
            </a:r>
          </a:p>
        </p:txBody>
      </p:sp>
    </p:spTree>
    <p:extLst>
      <p:ext uri="{BB962C8B-B14F-4D97-AF65-F5344CB8AC3E}">
        <p14:creationId xmlns:p14="http://schemas.microsoft.com/office/powerpoint/2010/main" val="64626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685A-644E-4045-B8AF-B37A0FD2B751}"/>
              </a:ext>
            </a:extLst>
          </p:cNvPr>
          <p:cNvSpPr>
            <a:spLocks noGrp="1"/>
          </p:cNvSpPr>
          <p:nvPr>
            <p:ph type="title"/>
          </p:nvPr>
        </p:nvSpPr>
        <p:spPr/>
        <p:txBody>
          <a:bodyPr/>
          <a:lstStyle/>
          <a:p>
            <a:r>
              <a:rPr lang="en-IN" dirty="0"/>
              <a:t>K- means Clustering</a:t>
            </a:r>
          </a:p>
        </p:txBody>
      </p:sp>
      <p:sp>
        <p:nvSpPr>
          <p:cNvPr id="8" name="Content Placeholder 2">
            <a:extLst>
              <a:ext uri="{FF2B5EF4-FFF2-40B4-BE49-F238E27FC236}">
                <a16:creationId xmlns:a16="http://schemas.microsoft.com/office/drawing/2014/main" id="{4AFB9B22-294E-4021-AB34-8A4BF64E3E67}"/>
              </a:ext>
            </a:extLst>
          </p:cNvPr>
          <p:cNvSpPr txBox="1">
            <a:spLocks/>
          </p:cNvSpPr>
          <p:nvPr/>
        </p:nvSpPr>
        <p:spPr>
          <a:xfrm>
            <a:off x="457201" y="1062001"/>
            <a:ext cx="4509436" cy="5165546"/>
          </a:xfrm>
          <a:prstGeom prst="rect">
            <a:avLst/>
          </a:prstGeom>
          <a:solidFill>
            <a:schemeClr val="bg2"/>
          </a:solidFill>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268" marR="131399" indent="-342900" algn="just">
              <a:buFont typeface="Wingdings" panose="05000000000000000000" pitchFamily="2" charset="2"/>
              <a:buChar char="q"/>
              <a:tabLst>
                <a:tab pos="294301" algn="l"/>
              </a:tabLst>
            </a:pPr>
            <a:endParaRPr lang="en-IN" sz="1600" spc="-6" dirty="0">
              <a:solidFill>
                <a:schemeClr val="tx2"/>
              </a:solidFill>
              <a:latin typeface="Arial" panose="020B0604020202020204" pitchFamily="34" charset="0"/>
            </a:endParaRP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The k-means algorithm works on the partitioning  criteria “</a:t>
            </a:r>
            <a:r>
              <a:rPr lang="en-IN" sz="1600" spc="-6" dirty="0">
                <a:solidFill>
                  <a:srgbClr val="FFC000"/>
                </a:solidFill>
                <a:latin typeface="Arial" panose="020B0604020202020204" pitchFamily="34" charset="0"/>
              </a:rPr>
              <a:t>maximize intra-cluster similarity and minimize inter-cluster  similarity</a:t>
            </a:r>
            <a:r>
              <a:rPr lang="en-IN" sz="1600" spc="-6" dirty="0">
                <a:solidFill>
                  <a:schemeClr val="tx2"/>
                </a:solidFill>
                <a:latin typeface="Arial" panose="020B0604020202020204" pitchFamily="34" charset="0"/>
              </a:rPr>
              <a:t>”</a:t>
            </a: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The “K” in K-Means refers to the number of clusters. </a:t>
            </a: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For a given number of partitions (say k), the algorithm creates an initial k partitions with centroids chosen randomly</a:t>
            </a: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Then it uses the iterative reallocation technique to improve the  partitioning by moving objects from one group to other.</a:t>
            </a: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The centroid are reassigned to the mean of all the data points in the cluster.</a:t>
            </a:r>
          </a:p>
          <a:p>
            <a:pPr marL="358268" marR="6147" lvl="1"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Clusters produced vary from one run to another.</a:t>
            </a:r>
          </a:p>
          <a:p>
            <a:pPr marL="358268" marR="6147" indent="-342900">
              <a:spcBef>
                <a:spcPts val="551"/>
              </a:spcBef>
              <a:buFont typeface="Wingdings" panose="05000000000000000000" pitchFamily="2" charset="2"/>
              <a:buChar char="q"/>
              <a:tabLst>
                <a:tab pos="294301" algn="l"/>
              </a:tabLst>
            </a:pPr>
            <a:r>
              <a:rPr lang="en-IN" sz="1600" spc="-6" dirty="0">
                <a:solidFill>
                  <a:schemeClr val="tx2"/>
                </a:solidFill>
                <a:latin typeface="Arial" panose="020B0604020202020204" pitchFamily="34" charset="0"/>
              </a:rPr>
              <a:t>‘Closeness’ is measured by Euclidean distance</a:t>
            </a:r>
          </a:p>
          <a:p>
            <a:pPr marL="358268" marR="6147" indent="-342900">
              <a:spcBef>
                <a:spcPts val="551"/>
              </a:spcBef>
              <a:buFont typeface="Wingdings" panose="05000000000000000000" pitchFamily="2" charset="2"/>
              <a:buChar char="q"/>
              <a:tabLst>
                <a:tab pos="294301" algn="l"/>
              </a:tabLst>
            </a:pPr>
            <a:endParaRPr lang="en-IN" sz="1600" dirty="0">
              <a:solidFill>
                <a:schemeClr val="tx2"/>
              </a:solidFill>
              <a:latin typeface="Arial" panose="020B0604020202020204" pitchFamily="34" charset="0"/>
            </a:endParaRPr>
          </a:p>
        </p:txBody>
      </p:sp>
      <p:pic>
        <p:nvPicPr>
          <p:cNvPr id="11" name="Picture 10">
            <a:extLst>
              <a:ext uri="{FF2B5EF4-FFF2-40B4-BE49-F238E27FC236}">
                <a16:creationId xmlns:a16="http://schemas.microsoft.com/office/drawing/2014/main" id="{0CB09349-6B60-4A05-820F-94B8343B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179" y="2356680"/>
            <a:ext cx="1650128" cy="1333562"/>
          </a:xfrm>
          <a:prstGeom prst="rect">
            <a:avLst/>
          </a:prstGeom>
        </p:spPr>
      </p:pic>
      <p:pic>
        <p:nvPicPr>
          <p:cNvPr id="13" name="Picture 12">
            <a:extLst>
              <a:ext uri="{FF2B5EF4-FFF2-40B4-BE49-F238E27FC236}">
                <a16:creationId xmlns:a16="http://schemas.microsoft.com/office/drawing/2014/main" id="{44F21DE4-460E-4966-9F04-74F417305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179" y="3644774"/>
            <a:ext cx="1650128" cy="1299410"/>
          </a:xfrm>
          <a:prstGeom prst="rect">
            <a:avLst/>
          </a:prstGeom>
        </p:spPr>
      </p:pic>
      <p:pic>
        <p:nvPicPr>
          <p:cNvPr id="15" name="Picture 14">
            <a:extLst>
              <a:ext uri="{FF2B5EF4-FFF2-40B4-BE49-F238E27FC236}">
                <a16:creationId xmlns:a16="http://schemas.microsoft.com/office/drawing/2014/main" id="{B5DDFE1B-0C46-406C-8643-CB469808D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179" y="4928137"/>
            <a:ext cx="1650128" cy="1299410"/>
          </a:xfrm>
          <a:prstGeom prst="rect">
            <a:avLst/>
          </a:prstGeom>
        </p:spPr>
      </p:pic>
      <p:pic>
        <p:nvPicPr>
          <p:cNvPr id="17" name="Picture 16">
            <a:extLst>
              <a:ext uri="{FF2B5EF4-FFF2-40B4-BE49-F238E27FC236}">
                <a16:creationId xmlns:a16="http://schemas.microsoft.com/office/drawing/2014/main" id="{208EDBE4-B8E6-4E31-BDF8-535C24FE4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3179" y="1052766"/>
            <a:ext cx="1650128" cy="1347525"/>
          </a:xfrm>
          <a:prstGeom prst="rect">
            <a:avLst/>
          </a:prstGeom>
        </p:spPr>
      </p:pic>
      <p:sp>
        <p:nvSpPr>
          <p:cNvPr id="18" name="TextBox 17">
            <a:extLst>
              <a:ext uri="{FF2B5EF4-FFF2-40B4-BE49-F238E27FC236}">
                <a16:creationId xmlns:a16="http://schemas.microsoft.com/office/drawing/2014/main" id="{F1DF2A5A-9CF0-4836-B9AD-5D11426D5A7D}"/>
              </a:ext>
            </a:extLst>
          </p:cNvPr>
          <p:cNvSpPr txBox="1"/>
          <p:nvPr/>
        </p:nvSpPr>
        <p:spPr>
          <a:xfrm>
            <a:off x="6749850" y="1387350"/>
            <a:ext cx="1650128"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dirty="0">
                <a:solidFill>
                  <a:schemeClr val="bg1"/>
                </a:solidFill>
              </a:rPr>
              <a:t>K=3, K centroids are randomly initialised</a:t>
            </a:r>
          </a:p>
        </p:txBody>
      </p:sp>
      <p:sp>
        <p:nvSpPr>
          <p:cNvPr id="19" name="TextBox 18">
            <a:extLst>
              <a:ext uri="{FF2B5EF4-FFF2-40B4-BE49-F238E27FC236}">
                <a16:creationId xmlns:a16="http://schemas.microsoft.com/office/drawing/2014/main" id="{867DF119-B9F1-482F-A11B-E876A9404A44}"/>
              </a:ext>
            </a:extLst>
          </p:cNvPr>
          <p:cNvSpPr txBox="1"/>
          <p:nvPr/>
        </p:nvSpPr>
        <p:spPr>
          <a:xfrm>
            <a:off x="6749850" y="2598529"/>
            <a:ext cx="1650128" cy="8217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dirty="0">
                <a:solidFill>
                  <a:schemeClr val="bg1"/>
                </a:solidFill>
              </a:rPr>
              <a:t>K clusters are created by associating every observation with nearest centroid</a:t>
            </a:r>
          </a:p>
        </p:txBody>
      </p:sp>
      <p:sp>
        <p:nvSpPr>
          <p:cNvPr id="20" name="TextBox 19">
            <a:extLst>
              <a:ext uri="{FF2B5EF4-FFF2-40B4-BE49-F238E27FC236}">
                <a16:creationId xmlns:a16="http://schemas.microsoft.com/office/drawing/2014/main" id="{F888F2A9-E875-4249-8E1B-5C5385E1FD55}"/>
              </a:ext>
            </a:extLst>
          </p:cNvPr>
          <p:cNvSpPr txBox="1"/>
          <p:nvPr/>
        </p:nvSpPr>
        <p:spPr>
          <a:xfrm>
            <a:off x="6749850" y="3883597"/>
            <a:ext cx="1650128"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dirty="0">
                <a:solidFill>
                  <a:schemeClr val="bg1"/>
                </a:solidFill>
              </a:rPr>
              <a:t>The mean of each clusters becomes the new centroid</a:t>
            </a:r>
          </a:p>
        </p:txBody>
      </p:sp>
      <p:sp>
        <p:nvSpPr>
          <p:cNvPr id="21" name="TextBox 20">
            <a:extLst>
              <a:ext uri="{FF2B5EF4-FFF2-40B4-BE49-F238E27FC236}">
                <a16:creationId xmlns:a16="http://schemas.microsoft.com/office/drawing/2014/main" id="{C8F97C53-F24D-4956-AE9C-6F587124C601}"/>
              </a:ext>
            </a:extLst>
          </p:cNvPr>
          <p:cNvSpPr txBox="1"/>
          <p:nvPr/>
        </p:nvSpPr>
        <p:spPr>
          <a:xfrm>
            <a:off x="6749849" y="5323926"/>
            <a:ext cx="1650128"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dirty="0">
                <a:solidFill>
                  <a:schemeClr val="bg1"/>
                </a:solidFill>
              </a:rPr>
              <a:t>Iteration continues till it reaches convergence</a:t>
            </a:r>
          </a:p>
        </p:txBody>
      </p:sp>
    </p:spTree>
    <p:extLst>
      <p:ext uri="{BB962C8B-B14F-4D97-AF65-F5344CB8AC3E}">
        <p14:creationId xmlns:p14="http://schemas.microsoft.com/office/powerpoint/2010/main" val="376214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31" name="Group 30">
            <a:extLst>
              <a:ext uri="{FF2B5EF4-FFF2-40B4-BE49-F238E27FC236}">
                <a16:creationId xmlns:a16="http://schemas.microsoft.com/office/drawing/2014/main" id="{383398C6-8D45-4AEA-9351-4A6A9140BA0E}"/>
              </a:ext>
            </a:extLst>
          </p:cNvPr>
          <p:cNvGrpSpPr/>
          <p:nvPr/>
        </p:nvGrpSpPr>
        <p:grpSpPr>
          <a:xfrm rot="754941">
            <a:off x="1342046" y="1209789"/>
            <a:ext cx="2406316" cy="2531444"/>
            <a:chOff x="2098307" y="2637322"/>
            <a:chExt cx="2406316" cy="2531444"/>
          </a:xfrm>
        </p:grpSpPr>
        <p:sp>
          <p:nvSpPr>
            <p:cNvPr id="8" name="Flowchart: Connector 7">
              <a:extLst>
                <a:ext uri="{FF2B5EF4-FFF2-40B4-BE49-F238E27FC236}">
                  <a16:creationId xmlns:a16="http://schemas.microsoft.com/office/drawing/2014/main" id="{409A71AD-8D5F-4432-A905-E9E28E7B09BF}"/>
                </a:ext>
              </a:extLst>
            </p:cNvPr>
            <p:cNvSpPr/>
            <p:nvPr/>
          </p:nvSpPr>
          <p:spPr>
            <a:xfrm>
              <a:off x="2719162" y="434580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 name="Flowchart: Connector 13">
              <a:extLst>
                <a:ext uri="{FF2B5EF4-FFF2-40B4-BE49-F238E27FC236}">
                  <a16:creationId xmlns:a16="http://schemas.microsoft.com/office/drawing/2014/main" id="{E0402FEF-49FF-41D1-889E-DAAC086D7572}"/>
                </a:ext>
              </a:extLst>
            </p:cNvPr>
            <p:cNvSpPr/>
            <p:nvPr/>
          </p:nvSpPr>
          <p:spPr>
            <a:xfrm>
              <a:off x="2584406" y="449018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 name="Flowchart: Connector 14">
              <a:extLst>
                <a:ext uri="{FF2B5EF4-FFF2-40B4-BE49-F238E27FC236}">
                  <a16:creationId xmlns:a16="http://schemas.microsoft.com/office/drawing/2014/main" id="{1B4A1598-AB6B-4AF7-8F22-BEE5CB5C62AB}"/>
                </a:ext>
              </a:extLst>
            </p:cNvPr>
            <p:cNvSpPr/>
            <p:nvPr/>
          </p:nvSpPr>
          <p:spPr>
            <a:xfrm>
              <a:off x="2449650" y="463456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 name="Flowchart: Connector 15">
              <a:extLst>
                <a:ext uri="{FF2B5EF4-FFF2-40B4-BE49-F238E27FC236}">
                  <a16:creationId xmlns:a16="http://schemas.microsoft.com/office/drawing/2014/main" id="{DAD71AE8-409A-442F-B5A8-75C9981D29E7}"/>
                </a:ext>
              </a:extLst>
            </p:cNvPr>
            <p:cNvSpPr/>
            <p:nvPr/>
          </p:nvSpPr>
          <p:spPr>
            <a:xfrm>
              <a:off x="2314876" y="477894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1" name="Flowchart: Connector 20">
              <a:extLst>
                <a:ext uri="{FF2B5EF4-FFF2-40B4-BE49-F238E27FC236}">
                  <a16:creationId xmlns:a16="http://schemas.microsoft.com/office/drawing/2014/main" id="{AABB81B1-E26B-4726-B5FF-AF3B95D55DB4}"/>
                </a:ext>
              </a:extLst>
            </p:cNvPr>
            <p:cNvSpPr/>
            <p:nvPr/>
          </p:nvSpPr>
          <p:spPr>
            <a:xfrm>
              <a:off x="3434690" y="357738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2" name="Flowchart: Connector 21">
              <a:extLst>
                <a:ext uri="{FF2B5EF4-FFF2-40B4-BE49-F238E27FC236}">
                  <a16:creationId xmlns:a16="http://schemas.microsoft.com/office/drawing/2014/main" id="{754812DE-4CD6-4ECD-8486-1A6713E11BFF}"/>
                </a:ext>
              </a:extLst>
            </p:cNvPr>
            <p:cNvSpPr/>
            <p:nvPr/>
          </p:nvSpPr>
          <p:spPr>
            <a:xfrm>
              <a:off x="3299934" y="372176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3" name="Flowchart: Connector 22">
              <a:extLst>
                <a:ext uri="{FF2B5EF4-FFF2-40B4-BE49-F238E27FC236}">
                  <a16:creationId xmlns:a16="http://schemas.microsoft.com/office/drawing/2014/main" id="{EB2C9380-AEE4-42CC-A148-2E40715290CE}"/>
                </a:ext>
              </a:extLst>
            </p:cNvPr>
            <p:cNvSpPr/>
            <p:nvPr/>
          </p:nvSpPr>
          <p:spPr>
            <a:xfrm>
              <a:off x="3165178" y="386614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4" name="Flowchart: Connector 23">
              <a:extLst>
                <a:ext uri="{FF2B5EF4-FFF2-40B4-BE49-F238E27FC236}">
                  <a16:creationId xmlns:a16="http://schemas.microsoft.com/office/drawing/2014/main" id="{A3F4554E-E391-4556-ABDB-D96155B4E5B0}"/>
                </a:ext>
              </a:extLst>
            </p:cNvPr>
            <p:cNvSpPr/>
            <p:nvPr/>
          </p:nvSpPr>
          <p:spPr>
            <a:xfrm>
              <a:off x="3030404" y="401052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5" name="Flowchart: Connector 24">
              <a:extLst>
                <a:ext uri="{FF2B5EF4-FFF2-40B4-BE49-F238E27FC236}">
                  <a16:creationId xmlns:a16="http://schemas.microsoft.com/office/drawing/2014/main" id="{1CC607D3-A69E-454C-878B-292305CC8F8C}"/>
                </a:ext>
              </a:extLst>
            </p:cNvPr>
            <p:cNvSpPr/>
            <p:nvPr/>
          </p:nvSpPr>
          <p:spPr>
            <a:xfrm>
              <a:off x="4151722" y="285148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6" name="Flowchart: Connector 25">
              <a:extLst>
                <a:ext uri="{FF2B5EF4-FFF2-40B4-BE49-F238E27FC236}">
                  <a16:creationId xmlns:a16="http://schemas.microsoft.com/office/drawing/2014/main" id="{249E267E-2A41-4DA8-8B59-09732715578B}"/>
                </a:ext>
              </a:extLst>
            </p:cNvPr>
            <p:cNvSpPr/>
            <p:nvPr/>
          </p:nvSpPr>
          <p:spPr>
            <a:xfrm>
              <a:off x="4016966" y="299586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7" name="Flowchart: Connector 26">
              <a:extLst>
                <a:ext uri="{FF2B5EF4-FFF2-40B4-BE49-F238E27FC236}">
                  <a16:creationId xmlns:a16="http://schemas.microsoft.com/office/drawing/2014/main" id="{863B1B61-F2A5-4169-A3A1-3742659AFA29}"/>
                </a:ext>
              </a:extLst>
            </p:cNvPr>
            <p:cNvSpPr/>
            <p:nvPr/>
          </p:nvSpPr>
          <p:spPr>
            <a:xfrm>
              <a:off x="3882210" y="314024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8" name="Flowchart: Connector 27">
              <a:extLst>
                <a:ext uri="{FF2B5EF4-FFF2-40B4-BE49-F238E27FC236}">
                  <a16:creationId xmlns:a16="http://schemas.microsoft.com/office/drawing/2014/main" id="{049198FB-5394-4F50-9845-028074B4AA6B}"/>
                </a:ext>
              </a:extLst>
            </p:cNvPr>
            <p:cNvSpPr/>
            <p:nvPr/>
          </p:nvSpPr>
          <p:spPr>
            <a:xfrm>
              <a:off x="3747436" y="328462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30" name="Straight Connector 29">
              <a:extLst>
                <a:ext uri="{FF2B5EF4-FFF2-40B4-BE49-F238E27FC236}">
                  <a16:creationId xmlns:a16="http://schemas.microsoft.com/office/drawing/2014/main" id="{04EFFB13-8493-49E8-B087-8067825F708E}"/>
                </a:ext>
              </a:extLst>
            </p:cNvPr>
            <p:cNvCxnSpPr/>
            <p:nvPr/>
          </p:nvCxnSpPr>
          <p:spPr>
            <a:xfrm flipV="1">
              <a:off x="2098307" y="2637322"/>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32" name="Speech Bubble: Oval 31">
            <a:extLst>
              <a:ext uri="{FF2B5EF4-FFF2-40B4-BE49-F238E27FC236}">
                <a16:creationId xmlns:a16="http://schemas.microsoft.com/office/drawing/2014/main" id="{8B229617-E81E-44EB-A770-4648A55DF017}"/>
              </a:ext>
            </a:extLst>
          </p:cNvPr>
          <p:cNvSpPr/>
          <p:nvPr/>
        </p:nvSpPr>
        <p:spPr>
          <a:xfrm>
            <a:off x="4957011" y="1190324"/>
            <a:ext cx="2107763" cy="1228825"/>
          </a:xfrm>
          <a:prstGeom prst="wedgeEllipse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sz="1200" dirty="0">
                <a:solidFill>
                  <a:schemeClr val="tx1"/>
                </a:solidFill>
              </a:rPr>
              <a:t>What do you think is the ideal number of clusters?</a:t>
            </a:r>
          </a:p>
        </p:txBody>
      </p:sp>
      <p:sp>
        <p:nvSpPr>
          <p:cNvPr id="33" name="Scroll: Horizontal 32">
            <a:extLst>
              <a:ext uri="{FF2B5EF4-FFF2-40B4-BE49-F238E27FC236}">
                <a16:creationId xmlns:a16="http://schemas.microsoft.com/office/drawing/2014/main" id="{E4417AEF-876C-4071-9D11-34AFEAE79786}"/>
              </a:ext>
            </a:extLst>
          </p:cNvPr>
          <p:cNvSpPr/>
          <p:nvPr/>
        </p:nvSpPr>
        <p:spPr>
          <a:xfrm>
            <a:off x="4903987" y="2844524"/>
            <a:ext cx="2213810" cy="860400"/>
          </a:xfrm>
          <a:prstGeom prst="horizontalScroll">
            <a:avLst/>
          </a:prstGeom>
          <a:ln/>
        </p:spPr>
        <p:style>
          <a:lnRef idx="3">
            <a:schemeClr val="lt1"/>
          </a:lnRef>
          <a:fillRef idx="1">
            <a:schemeClr val="accent5"/>
          </a:fillRef>
          <a:effectRef idx="1">
            <a:schemeClr val="accent5"/>
          </a:effectRef>
          <a:fontRef idx="minor">
            <a:schemeClr val="lt1"/>
          </a:fontRef>
        </p:style>
        <p:txBody>
          <a:bodyPr rtlCol="0" anchor="t" anchorCtr="0"/>
          <a:lstStyle/>
          <a:p>
            <a:pPr algn="ctr"/>
            <a:r>
              <a:rPr lang="en-IN" sz="2800" dirty="0">
                <a:solidFill>
                  <a:schemeClr val="tx2"/>
                </a:solidFill>
              </a:rPr>
              <a:t>K=3</a:t>
            </a:r>
          </a:p>
        </p:txBody>
      </p:sp>
      <p:grpSp>
        <p:nvGrpSpPr>
          <p:cNvPr id="48" name="Group 47">
            <a:extLst>
              <a:ext uri="{FF2B5EF4-FFF2-40B4-BE49-F238E27FC236}">
                <a16:creationId xmlns:a16="http://schemas.microsoft.com/office/drawing/2014/main" id="{F9FD84EA-E49A-4990-9110-A470B808851D}"/>
              </a:ext>
            </a:extLst>
          </p:cNvPr>
          <p:cNvGrpSpPr/>
          <p:nvPr/>
        </p:nvGrpSpPr>
        <p:grpSpPr>
          <a:xfrm rot="740786">
            <a:off x="1767966" y="3540492"/>
            <a:ext cx="2406316" cy="2531444"/>
            <a:chOff x="1767966" y="3540492"/>
            <a:chExt cx="2406316" cy="2531444"/>
          </a:xfrm>
        </p:grpSpPr>
        <p:cxnSp>
          <p:nvCxnSpPr>
            <p:cNvPr id="47" name="Straight Connector 46">
              <a:extLst>
                <a:ext uri="{FF2B5EF4-FFF2-40B4-BE49-F238E27FC236}">
                  <a16:creationId xmlns:a16="http://schemas.microsoft.com/office/drawing/2014/main" id="{AF803E47-9D3F-41D8-9E0E-6399408AE680}"/>
                </a:ext>
              </a:extLst>
            </p:cNvPr>
            <p:cNvCxnSpPr/>
            <p:nvPr/>
          </p:nvCxnSpPr>
          <p:spPr>
            <a:xfrm flipV="1">
              <a:off x="1767966" y="3540492"/>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 name="Flowchart: Connector 34">
              <a:extLst>
                <a:ext uri="{FF2B5EF4-FFF2-40B4-BE49-F238E27FC236}">
                  <a16:creationId xmlns:a16="http://schemas.microsoft.com/office/drawing/2014/main" id="{BD445E89-AA6F-4501-953C-DCB6C877861E}"/>
                </a:ext>
              </a:extLst>
            </p:cNvPr>
            <p:cNvSpPr/>
            <p:nvPr/>
          </p:nvSpPr>
          <p:spPr>
            <a:xfrm>
              <a:off x="2388821" y="524897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6" name="Flowchart: Connector 35">
              <a:extLst>
                <a:ext uri="{FF2B5EF4-FFF2-40B4-BE49-F238E27FC236}">
                  <a16:creationId xmlns:a16="http://schemas.microsoft.com/office/drawing/2014/main" id="{944BC342-8BE9-4FD0-A405-365608E9B292}"/>
                </a:ext>
              </a:extLst>
            </p:cNvPr>
            <p:cNvSpPr/>
            <p:nvPr/>
          </p:nvSpPr>
          <p:spPr>
            <a:xfrm>
              <a:off x="2254065" y="539335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7" name="Flowchart: Connector 36">
              <a:extLst>
                <a:ext uri="{FF2B5EF4-FFF2-40B4-BE49-F238E27FC236}">
                  <a16:creationId xmlns:a16="http://schemas.microsoft.com/office/drawing/2014/main" id="{F6FCC9E0-AA07-4043-B7D8-9C0B9828241E}"/>
                </a:ext>
              </a:extLst>
            </p:cNvPr>
            <p:cNvSpPr/>
            <p:nvPr/>
          </p:nvSpPr>
          <p:spPr>
            <a:xfrm>
              <a:off x="2119309" y="553773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8" name="Flowchart: Connector 37">
              <a:extLst>
                <a:ext uri="{FF2B5EF4-FFF2-40B4-BE49-F238E27FC236}">
                  <a16:creationId xmlns:a16="http://schemas.microsoft.com/office/drawing/2014/main" id="{27E626E1-C6C1-4394-A234-429A5AA16B0C}"/>
                </a:ext>
              </a:extLst>
            </p:cNvPr>
            <p:cNvSpPr/>
            <p:nvPr/>
          </p:nvSpPr>
          <p:spPr>
            <a:xfrm>
              <a:off x="1984535" y="568211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9" name="Flowchart: Connector 38">
              <a:extLst>
                <a:ext uri="{FF2B5EF4-FFF2-40B4-BE49-F238E27FC236}">
                  <a16:creationId xmlns:a16="http://schemas.microsoft.com/office/drawing/2014/main" id="{7E3B1E8A-B7BA-4CD9-871B-DBAB2D9CCE11}"/>
                </a:ext>
              </a:extLst>
            </p:cNvPr>
            <p:cNvSpPr/>
            <p:nvPr/>
          </p:nvSpPr>
          <p:spPr>
            <a:xfrm>
              <a:off x="3104349" y="4480559"/>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0" name="Flowchart: Connector 39">
              <a:extLst>
                <a:ext uri="{FF2B5EF4-FFF2-40B4-BE49-F238E27FC236}">
                  <a16:creationId xmlns:a16="http://schemas.microsoft.com/office/drawing/2014/main" id="{82379575-AF50-46A9-9828-709DDB68CDAF}"/>
                </a:ext>
              </a:extLst>
            </p:cNvPr>
            <p:cNvSpPr/>
            <p:nvPr/>
          </p:nvSpPr>
          <p:spPr>
            <a:xfrm>
              <a:off x="2969593" y="462493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1" name="Flowchart: Connector 40">
              <a:extLst>
                <a:ext uri="{FF2B5EF4-FFF2-40B4-BE49-F238E27FC236}">
                  <a16:creationId xmlns:a16="http://schemas.microsoft.com/office/drawing/2014/main" id="{D79257B5-C17D-4B7C-885F-C44B1C18C31F}"/>
                </a:ext>
              </a:extLst>
            </p:cNvPr>
            <p:cNvSpPr/>
            <p:nvPr/>
          </p:nvSpPr>
          <p:spPr>
            <a:xfrm>
              <a:off x="2834837" y="4769317"/>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2" name="Flowchart: Connector 41">
              <a:extLst>
                <a:ext uri="{FF2B5EF4-FFF2-40B4-BE49-F238E27FC236}">
                  <a16:creationId xmlns:a16="http://schemas.microsoft.com/office/drawing/2014/main" id="{7092641B-E9FA-4CDB-A08C-BF419B2599CE}"/>
                </a:ext>
              </a:extLst>
            </p:cNvPr>
            <p:cNvSpPr/>
            <p:nvPr/>
          </p:nvSpPr>
          <p:spPr>
            <a:xfrm>
              <a:off x="2700063" y="4913696"/>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3" name="Flowchart: Connector 42">
              <a:extLst>
                <a:ext uri="{FF2B5EF4-FFF2-40B4-BE49-F238E27FC236}">
                  <a16:creationId xmlns:a16="http://schemas.microsoft.com/office/drawing/2014/main" id="{CFEE0B6A-C360-4797-B9B5-5DA863D0EB80}"/>
                </a:ext>
              </a:extLst>
            </p:cNvPr>
            <p:cNvSpPr/>
            <p:nvPr/>
          </p:nvSpPr>
          <p:spPr>
            <a:xfrm>
              <a:off x="3821381" y="3754654"/>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4" name="Flowchart: Connector 43">
              <a:extLst>
                <a:ext uri="{FF2B5EF4-FFF2-40B4-BE49-F238E27FC236}">
                  <a16:creationId xmlns:a16="http://schemas.microsoft.com/office/drawing/2014/main" id="{9C66298F-283D-4ABF-81F0-57DB22057776}"/>
                </a:ext>
              </a:extLst>
            </p:cNvPr>
            <p:cNvSpPr/>
            <p:nvPr/>
          </p:nvSpPr>
          <p:spPr>
            <a:xfrm>
              <a:off x="3686625" y="389903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5" name="Flowchart: Connector 44">
              <a:extLst>
                <a:ext uri="{FF2B5EF4-FFF2-40B4-BE49-F238E27FC236}">
                  <a16:creationId xmlns:a16="http://schemas.microsoft.com/office/drawing/2014/main" id="{823EDD76-DDA2-44BE-B60B-B87DC841F06A}"/>
                </a:ext>
              </a:extLst>
            </p:cNvPr>
            <p:cNvSpPr/>
            <p:nvPr/>
          </p:nvSpPr>
          <p:spPr>
            <a:xfrm>
              <a:off x="3551869" y="404341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6" name="Flowchart: Connector 45">
              <a:extLst>
                <a:ext uri="{FF2B5EF4-FFF2-40B4-BE49-F238E27FC236}">
                  <a16:creationId xmlns:a16="http://schemas.microsoft.com/office/drawing/2014/main" id="{79DD9094-7D9E-45B9-9871-9354E00F18A4}"/>
                </a:ext>
              </a:extLst>
            </p:cNvPr>
            <p:cNvSpPr/>
            <p:nvPr/>
          </p:nvSpPr>
          <p:spPr>
            <a:xfrm>
              <a:off x="3417095" y="4187791"/>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Tree>
    <p:extLst>
      <p:ext uri="{BB962C8B-B14F-4D97-AF65-F5344CB8AC3E}">
        <p14:creationId xmlns:p14="http://schemas.microsoft.com/office/powerpoint/2010/main" val="384644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31" name="Group 30">
            <a:extLst>
              <a:ext uri="{FF2B5EF4-FFF2-40B4-BE49-F238E27FC236}">
                <a16:creationId xmlns:a16="http://schemas.microsoft.com/office/drawing/2014/main" id="{383398C6-8D45-4AEA-9351-4A6A9140BA0E}"/>
              </a:ext>
            </a:extLst>
          </p:cNvPr>
          <p:cNvGrpSpPr/>
          <p:nvPr/>
        </p:nvGrpSpPr>
        <p:grpSpPr>
          <a:xfrm rot="1167850">
            <a:off x="1052546" y="766308"/>
            <a:ext cx="2406316" cy="2531444"/>
            <a:chOff x="2098307" y="2637322"/>
            <a:chExt cx="2406316" cy="2531444"/>
          </a:xfrm>
        </p:grpSpPr>
        <p:sp>
          <p:nvSpPr>
            <p:cNvPr id="8" name="Flowchart: Connector 7">
              <a:extLst>
                <a:ext uri="{FF2B5EF4-FFF2-40B4-BE49-F238E27FC236}">
                  <a16:creationId xmlns:a16="http://schemas.microsoft.com/office/drawing/2014/main" id="{409A71AD-8D5F-4432-A905-E9E28E7B09BF}"/>
                </a:ext>
              </a:extLst>
            </p:cNvPr>
            <p:cNvSpPr/>
            <p:nvPr/>
          </p:nvSpPr>
          <p:spPr>
            <a:xfrm>
              <a:off x="2719162" y="434580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 name="Flowchart: Connector 13">
              <a:extLst>
                <a:ext uri="{FF2B5EF4-FFF2-40B4-BE49-F238E27FC236}">
                  <a16:creationId xmlns:a16="http://schemas.microsoft.com/office/drawing/2014/main" id="{E0402FEF-49FF-41D1-889E-DAAC086D7572}"/>
                </a:ext>
              </a:extLst>
            </p:cNvPr>
            <p:cNvSpPr/>
            <p:nvPr/>
          </p:nvSpPr>
          <p:spPr>
            <a:xfrm>
              <a:off x="2584406" y="449018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 name="Flowchart: Connector 14">
              <a:extLst>
                <a:ext uri="{FF2B5EF4-FFF2-40B4-BE49-F238E27FC236}">
                  <a16:creationId xmlns:a16="http://schemas.microsoft.com/office/drawing/2014/main" id="{1B4A1598-AB6B-4AF7-8F22-BEE5CB5C62AB}"/>
                </a:ext>
              </a:extLst>
            </p:cNvPr>
            <p:cNvSpPr/>
            <p:nvPr/>
          </p:nvSpPr>
          <p:spPr>
            <a:xfrm>
              <a:off x="2449650" y="463456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 name="Flowchart: Connector 15">
              <a:extLst>
                <a:ext uri="{FF2B5EF4-FFF2-40B4-BE49-F238E27FC236}">
                  <a16:creationId xmlns:a16="http://schemas.microsoft.com/office/drawing/2014/main" id="{DAD71AE8-409A-442F-B5A8-75C9981D29E7}"/>
                </a:ext>
              </a:extLst>
            </p:cNvPr>
            <p:cNvSpPr/>
            <p:nvPr/>
          </p:nvSpPr>
          <p:spPr>
            <a:xfrm>
              <a:off x="2314876" y="477894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1" name="Flowchart: Connector 20">
              <a:extLst>
                <a:ext uri="{FF2B5EF4-FFF2-40B4-BE49-F238E27FC236}">
                  <a16:creationId xmlns:a16="http://schemas.microsoft.com/office/drawing/2014/main" id="{AABB81B1-E26B-4726-B5FF-AF3B95D55DB4}"/>
                </a:ext>
              </a:extLst>
            </p:cNvPr>
            <p:cNvSpPr/>
            <p:nvPr/>
          </p:nvSpPr>
          <p:spPr>
            <a:xfrm>
              <a:off x="3434690" y="357738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2" name="Flowchart: Connector 21">
              <a:extLst>
                <a:ext uri="{FF2B5EF4-FFF2-40B4-BE49-F238E27FC236}">
                  <a16:creationId xmlns:a16="http://schemas.microsoft.com/office/drawing/2014/main" id="{754812DE-4CD6-4ECD-8486-1A6713E11BFF}"/>
                </a:ext>
              </a:extLst>
            </p:cNvPr>
            <p:cNvSpPr/>
            <p:nvPr/>
          </p:nvSpPr>
          <p:spPr>
            <a:xfrm>
              <a:off x="3299934" y="372176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3" name="Flowchart: Connector 22">
              <a:extLst>
                <a:ext uri="{FF2B5EF4-FFF2-40B4-BE49-F238E27FC236}">
                  <a16:creationId xmlns:a16="http://schemas.microsoft.com/office/drawing/2014/main" id="{EB2C9380-AEE4-42CC-A148-2E40715290CE}"/>
                </a:ext>
              </a:extLst>
            </p:cNvPr>
            <p:cNvSpPr/>
            <p:nvPr/>
          </p:nvSpPr>
          <p:spPr>
            <a:xfrm>
              <a:off x="3165178" y="386614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4" name="Flowchart: Connector 23">
              <a:extLst>
                <a:ext uri="{FF2B5EF4-FFF2-40B4-BE49-F238E27FC236}">
                  <a16:creationId xmlns:a16="http://schemas.microsoft.com/office/drawing/2014/main" id="{A3F4554E-E391-4556-ABDB-D96155B4E5B0}"/>
                </a:ext>
              </a:extLst>
            </p:cNvPr>
            <p:cNvSpPr/>
            <p:nvPr/>
          </p:nvSpPr>
          <p:spPr>
            <a:xfrm>
              <a:off x="3030404" y="401052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5" name="Flowchart: Connector 24">
              <a:extLst>
                <a:ext uri="{FF2B5EF4-FFF2-40B4-BE49-F238E27FC236}">
                  <a16:creationId xmlns:a16="http://schemas.microsoft.com/office/drawing/2014/main" id="{1CC607D3-A69E-454C-878B-292305CC8F8C}"/>
                </a:ext>
              </a:extLst>
            </p:cNvPr>
            <p:cNvSpPr/>
            <p:nvPr/>
          </p:nvSpPr>
          <p:spPr>
            <a:xfrm>
              <a:off x="4151722" y="285148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6" name="Flowchart: Connector 25">
              <a:extLst>
                <a:ext uri="{FF2B5EF4-FFF2-40B4-BE49-F238E27FC236}">
                  <a16:creationId xmlns:a16="http://schemas.microsoft.com/office/drawing/2014/main" id="{249E267E-2A41-4DA8-8B59-09732715578B}"/>
                </a:ext>
              </a:extLst>
            </p:cNvPr>
            <p:cNvSpPr/>
            <p:nvPr/>
          </p:nvSpPr>
          <p:spPr>
            <a:xfrm>
              <a:off x="4016966" y="299586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7" name="Flowchart: Connector 26">
              <a:extLst>
                <a:ext uri="{FF2B5EF4-FFF2-40B4-BE49-F238E27FC236}">
                  <a16:creationId xmlns:a16="http://schemas.microsoft.com/office/drawing/2014/main" id="{863B1B61-F2A5-4169-A3A1-3742659AFA29}"/>
                </a:ext>
              </a:extLst>
            </p:cNvPr>
            <p:cNvSpPr/>
            <p:nvPr/>
          </p:nvSpPr>
          <p:spPr>
            <a:xfrm>
              <a:off x="3882210" y="314024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8" name="Flowchart: Connector 27">
              <a:extLst>
                <a:ext uri="{FF2B5EF4-FFF2-40B4-BE49-F238E27FC236}">
                  <a16:creationId xmlns:a16="http://schemas.microsoft.com/office/drawing/2014/main" id="{049198FB-5394-4F50-9845-028074B4AA6B}"/>
                </a:ext>
              </a:extLst>
            </p:cNvPr>
            <p:cNvSpPr/>
            <p:nvPr/>
          </p:nvSpPr>
          <p:spPr>
            <a:xfrm>
              <a:off x="3747436" y="328462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30" name="Straight Connector 29">
              <a:extLst>
                <a:ext uri="{FF2B5EF4-FFF2-40B4-BE49-F238E27FC236}">
                  <a16:creationId xmlns:a16="http://schemas.microsoft.com/office/drawing/2014/main" id="{04EFFB13-8493-49E8-B087-8067825F708E}"/>
                </a:ext>
              </a:extLst>
            </p:cNvPr>
            <p:cNvCxnSpPr/>
            <p:nvPr/>
          </p:nvCxnSpPr>
          <p:spPr>
            <a:xfrm flipV="1">
              <a:off x="2098307" y="2637322"/>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01E7E960-DD6A-4B23-B06E-9B45E721C3A5}"/>
              </a:ext>
            </a:extLst>
          </p:cNvPr>
          <p:cNvSpPr txBox="1"/>
          <p:nvPr/>
        </p:nvSpPr>
        <p:spPr>
          <a:xfrm>
            <a:off x="5216893" y="1597555"/>
            <a:ext cx="3253339" cy="3468642"/>
          </a:xfrm>
          <a:prstGeom prst="rect">
            <a:avLst/>
          </a:prstGeom>
          <a:noFill/>
        </p:spPr>
        <p:txBody>
          <a:bodyPr wrap="square" lIns="0" tIns="36576" rIns="0" bIns="0" rtlCol="0">
            <a:spAutoFit/>
          </a:bodyPr>
          <a:lstStyle/>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1: Select the number of clusters to be identified (Lets select 3 for this case)</a:t>
            </a:r>
          </a:p>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2: Randomly select 3 distinct data point ( These points are centroids for each clusters)</a:t>
            </a:r>
          </a:p>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3: Measure the distance between first point and selected 3 clusters</a:t>
            </a:r>
          </a:p>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4: Assign the first point to the nearest cluster (</a:t>
            </a:r>
            <a:r>
              <a:rPr lang="en-IN" sz="1600" dirty="0">
                <a:solidFill>
                  <a:srgbClr val="FF0000"/>
                </a:solidFill>
                <a:latin typeface="Arial" panose="020B0604020202020204" pitchFamily="34" charset="0"/>
                <a:cs typeface="Arial" panose="020B0604020202020204" pitchFamily="34" charset="0"/>
              </a:rPr>
              <a:t>Red</a:t>
            </a:r>
            <a:r>
              <a:rPr lang="en-IN" sz="1600" dirty="0">
                <a:solidFill>
                  <a:schemeClr val="bg1"/>
                </a:solidFill>
                <a:latin typeface="Arial" panose="020B0604020202020204" pitchFamily="34" charset="0"/>
                <a:cs typeface="Arial" panose="020B0604020202020204" pitchFamily="34" charset="0"/>
              </a:rPr>
              <a:t> in the case)</a:t>
            </a:r>
          </a:p>
        </p:txBody>
      </p:sp>
      <p:grpSp>
        <p:nvGrpSpPr>
          <p:cNvPr id="7" name="Group 6">
            <a:extLst>
              <a:ext uri="{FF2B5EF4-FFF2-40B4-BE49-F238E27FC236}">
                <a16:creationId xmlns:a16="http://schemas.microsoft.com/office/drawing/2014/main" id="{B1BC8FFF-3D92-4376-9079-DE8BA42DB552}"/>
              </a:ext>
            </a:extLst>
          </p:cNvPr>
          <p:cNvGrpSpPr/>
          <p:nvPr/>
        </p:nvGrpSpPr>
        <p:grpSpPr>
          <a:xfrm>
            <a:off x="1302981" y="1788670"/>
            <a:ext cx="2508889" cy="2531444"/>
            <a:chOff x="1606272" y="1812220"/>
            <a:chExt cx="2508889" cy="2531444"/>
          </a:xfrm>
        </p:grpSpPr>
        <p:cxnSp>
          <p:nvCxnSpPr>
            <p:cNvPr id="61" name="Straight Connector 60">
              <a:extLst>
                <a:ext uri="{FF2B5EF4-FFF2-40B4-BE49-F238E27FC236}">
                  <a16:creationId xmlns:a16="http://schemas.microsoft.com/office/drawing/2014/main" id="{785031AF-58CB-459C-AEFD-2AF6EB408EDD}"/>
                </a:ext>
              </a:extLst>
            </p:cNvPr>
            <p:cNvCxnSpPr>
              <a:cxnSpLocks/>
            </p:cNvCxnSpPr>
            <p:nvPr/>
          </p:nvCxnSpPr>
          <p:spPr>
            <a:xfrm rot="1167850" flipV="1">
              <a:off x="1653090" y="1812220"/>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49" name="Flowchart: Connector 48">
              <a:extLst>
                <a:ext uri="{FF2B5EF4-FFF2-40B4-BE49-F238E27FC236}">
                  <a16:creationId xmlns:a16="http://schemas.microsoft.com/office/drawing/2014/main" id="{5ADF0F2A-CBBF-45DB-848D-758037BB1FDE}"/>
                </a:ext>
              </a:extLst>
            </p:cNvPr>
            <p:cNvSpPr/>
            <p:nvPr/>
          </p:nvSpPr>
          <p:spPr>
            <a:xfrm rot="1167850">
              <a:off x="2131782" y="331969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0" name="Flowchart: Connector 49">
              <a:extLst>
                <a:ext uri="{FF2B5EF4-FFF2-40B4-BE49-F238E27FC236}">
                  <a16:creationId xmlns:a16="http://schemas.microsoft.com/office/drawing/2014/main" id="{11941462-3EC0-45F2-AF93-3CBE2A2F94EC}"/>
                </a:ext>
              </a:extLst>
            </p:cNvPr>
            <p:cNvSpPr/>
            <p:nvPr/>
          </p:nvSpPr>
          <p:spPr>
            <a:xfrm rot="1167850">
              <a:off x="1956618" y="341091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1" name="Flowchart: Connector 50">
              <a:extLst>
                <a:ext uri="{FF2B5EF4-FFF2-40B4-BE49-F238E27FC236}">
                  <a16:creationId xmlns:a16="http://schemas.microsoft.com/office/drawing/2014/main" id="{5D876FE6-7491-44CF-80B6-C174E68C8862}"/>
                </a:ext>
              </a:extLst>
            </p:cNvPr>
            <p:cNvSpPr/>
            <p:nvPr/>
          </p:nvSpPr>
          <p:spPr>
            <a:xfrm rot="1167850">
              <a:off x="1781453" y="350214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2" name="Flowchart: Connector 51">
              <a:extLst>
                <a:ext uri="{FF2B5EF4-FFF2-40B4-BE49-F238E27FC236}">
                  <a16:creationId xmlns:a16="http://schemas.microsoft.com/office/drawing/2014/main" id="{9C3E187D-E942-49DC-A3EE-E16F7D7C32AC}"/>
                </a:ext>
              </a:extLst>
            </p:cNvPr>
            <p:cNvSpPr/>
            <p:nvPr/>
          </p:nvSpPr>
          <p:spPr>
            <a:xfrm rot="1167850">
              <a:off x="1606272" y="359336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3" name="Flowchart: Connector 52">
              <a:extLst>
                <a:ext uri="{FF2B5EF4-FFF2-40B4-BE49-F238E27FC236}">
                  <a16:creationId xmlns:a16="http://schemas.microsoft.com/office/drawing/2014/main" id="{BB82AA41-3357-46CB-ACE6-2328A5942982}"/>
                </a:ext>
              </a:extLst>
            </p:cNvPr>
            <p:cNvSpPr/>
            <p:nvPr/>
          </p:nvSpPr>
          <p:spPr>
            <a:xfrm rot="1167850">
              <a:off x="3062468" y="283361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4" name="Flowchart: Connector 53">
              <a:extLst>
                <a:ext uri="{FF2B5EF4-FFF2-40B4-BE49-F238E27FC236}">
                  <a16:creationId xmlns:a16="http://schemas.microsoft.com/office/drawing/2014/main" id="{37FEE74F-5BE3-4746-9757-E3344DEC1457}"/>
                </a:ext>
              </a:extLst>
            </p:cNvPr>
            <p:cNvSpPr/>
            <p:nvPr/>
          </p:nvSpPr>
          <p:spPr>
            <a:xfrm rot="1167850">
              <a:off x="2887303" y="292484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5" name="Flowchart: Connector 54">
              <a:extLst>
                <a:ext uri="{FF2B5EF4-FFF2-40B4-BE49-F238E27FC236}">
                  <a16:creationId xmlns:a16="http://schemas.microsoft.com/office/drawing/2014/main" id="{E9C5D444-DF6B-4F5A-A109-7FC1BCC13650}"/>
                </a:ext>
              </a:extLst>
            </p:cNvPr>
            <p:cNvSpPr/>
            <p:nvPr/>
          </p:nvSpPr>
          <p:spPr>
            <a:xfrm rot="1167850">
              <a:off x="2712139" y="3016066"/>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6" name="Flowchart: Connector 55">
              <a:extLst>
                <a:ext uri="{FF2B5EF4-FFF2-40B4-BE49-F238E27FC236}">
                  <a16:creationId xmlns:a16="http://schemas.microsoft.com/office/drawing/2014/main" id="{13C28F1B-F306-4A02-90BB-5B7B929DDC2B}"/>
                </a:ext>
              </a:extLst>
            </p:cNvPr>
            <p:cNvSpPr/>
            <p:nvPr/>
          </p:nvSpPr>
          <p:spPr>
            <a:xfrm rot="1167850">
              <a:off x="2536958" y="310728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7" name="Flowchart: Connector 56">
              <a:extLst>
                <a:ext uri="{FF2B5EF4-FFF2-40B4-BE49-F238E27FC236}">
                  <a16:creationId xmlns:a16="http://schemas.microsoft.com/office/drawing/2014/main" id="{B222ADC8-FB62-4297-A25D-99246FEF45E8}"/>
                </a:ext>
              </a:extLst>
            </p:cNvPr>
            <p:cNvSpPr/>
            <p:nvPr/>
          </p:nvSpPr>
          <p:spPr>
            <a:xfrm rot="1167850">
              <a:off x="3980405" y="238812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8" name="Flowchart: Connector 57">
              <a:extLst>
                <a:ext uri="{FF2B5EF4-FFF2-40B4-BE49-F238E27FC236}">
                  <a16:creationId xmlns:a16="http://schemas.microsoft.com/office/drawing/2014/main" id="{C9AE47DF-39C5-4991-BF0A-62069FE3B86B}"/>
                </a:ext>
              </a:extLst>
            </p:cNvPr>
            <p:cNvSpPr/>
            <p:nvPr/>
          </p:nvSpPr>
          <p:spPr>
            <a:xfrm rot="1167850">
              <a:off x="3805241" y="247934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9" name="Flowchart: Connector 58">
              <a:extLst>
                <a:ext uri="{FF2B5EF4-FFF2-40B4-BE49-F238E27FC236}">
                  <a16:creationId xmlns:a16="http://schemas.microsoft.com/office/drawing/2014/main" id="{384D6DFE-EDF8-4767-90B0-6DAF2DEB1BE4}"/>
                </a:ext>
              </a:extLst>
            </p:cNvPr>
            <p:cNvSpPr/>
            <p:nvPr/>
          </p:nvSpPr>
          <p:spPr>
            <a:xfrm rot="1167850">
              <a:off x="3630077" y="257057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0" name="Flowchart: Connector 59">
              <a:extLst>
                <a:ext uri="{FF2B5EF4-FFF2-40B4-BE49-F238E27FC236}">
                  <a16:creationId xmlns:a16="http://schemas.microsoft.com/office/drawing/2014/main" id="{7476D005-765A-476A-BFCA-7844B4E6350A}"/>
                </a:ext>
              </a:extLst>
            </p:cNvPr>
            <p:cNvSpPr/>
            <p:nvPr/>
          </p:nvSpPr>
          <p:spPr>
            <a:xfrm rot="1167850">
              <a:off x="3454896" y="266179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grpSp>
        <p:nvGrpSpPr>
          <p:cNvPr id="11" name="Group 10">
            <a:extLst>
              <a:ext uri="{FF2B5EF4-FFF2-40B4-BE49-F238E27FC236}">
                <a16:creationId xmlns:a16="http://schemas.microsoft.com/office/drawing/2014/main" id="{FA76CAF7-E3E9-4BBF-8408-8A9D176C5C16}"/>
              </a:ext>
            </a:extLst>
          </p:cNvPr>
          <p:cNvGrpSpPr/>
          <p:nvPr/>
        </p:nvGrpSpPr>
        <p:grpSpPr>
          <a:xfrm>
            <a:off x="1572110" y="2707042"/>
            <a:ext cx="2508889" cy="2531444"/>
            <a:chOff x="1662815" y="2841924"/>
            <a:chExt cx="2508889" cy="2531444"/>
          </a:xfrm>
        </p:grpSpPr>
        <p:grpSp>
          <p:nvGrpSpPr>
            <p:cNvPr id="63" name="Group 62">
              <a:extLst>
                <a:ext uri="{FF2B5EF4-FFF2-40B4-BE49-F238E27FC236}">
                  <a16:creationId xmlns:a16="http://schemas.microsoft.com/office/drawing/2014/main" id="{83964C41-D2A4-4336-A798-30718DD95E78}"/>
                </a:ext>
              </a:extLst>
            </p:cNvPr>
            <p:cNvGrpSpPr/>
            <p:nvPr/>
          </p:nvGrpSpPr>
          <p:grpSpPr>
            <a:xfrm>
              <a:off x="1662815" y="2841924"/>
              <a:ext cx="2508889" cy="2531444"/>
              <a:chOff x="1606272" y="1812220"/>
              <a:chExt cx="2508889" cy="2531444"/>
            </a:xfrm>
          </p:grpSpPr>
          <p:cxnSp>
            <p:nvCxnSpPr>
              <p:cNvPr id="64" name="Straight Connector 63">
                <a:extLst>
                  <a:ext uri="{FF2B5EF4-FFF2-40B4-BE49-F238E27FC236}">
                    <a16:creationId xmlns:a16="http://schemas.microsoft.com/office/drawing/2014/main" id="{F7828801-01BF-4739-9B25-C00027D95910}"/>
                  </a:ext>
                </a:extLst>
              </p:cNvPr>
              <p:cNvCxnSpPr>
                <a:cxnSpLocks/>
              </p:cNvCxnSpPr>
              <p:nvPr/>
            </p:nvCxnSpPr>
            <p:spPr>
              <a:xfrm rot="1167850" flipV="1">
                <a:off x="1653090" y="1812220"/>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65" name="Flowchart: Connector 64">
                <a:extLst>
                  <a:ext uri="{FF2B5EF4-FFF2-40B4-BE49-F238E27FC236}">
                    <a16:creationId xmlns:a16="http://schemas.microsoft.com/office/drawing/2014/main" id="{3792617C-86AC-4EDC-A7AE-D017C6F41E73}"/>
                  </a:ext>
                </a:extLst>
              </p:cNvPr>
              <p:cNvSpPr/>
              <p:nvPr/>
            </p:nvSpPr>
            <p:spPr>
              <a:xfrm rot="1167850">
                <a:off x="2131782" y="331969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6" name="Flowchart: Connector 65">
                <a:extLst>
                  <a:ext uri="{FF2B5EF4-FFF2-40B4-BE49-F238E27FC236}">
                    <a16:creationId xmlns:a16="http://schemas.microsoft.com/office/drawing/2014/main" id="{99ADB0E3-55B4-4D60-ABDB-DB82F03F8515}"/>
                  </a:ext>
                </a:extLst>
              </p:cNvPr>
              <p:cNvSpPr/>
              <p:nvPr/>
            </p:nvSpPr>
            <p:spPr>
              <a:xfrm rot="1167850">
                <a:off x="1956618" y="341091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7" name="Flowchart: Connector 66">
                <a:extLst>
                  <a:ext uri="{FF2B5EF4-FFF2-40B4-BE49-F238E27FC236}">
                    <a16:creationId xmlns:a16="http://schemas.microsoft.com/office/drawing/2014/main" id="{94413F45-67F8-4FD6-A650-7B3CAE2C75F2}"/>
                  </a:ext>
                </a:extLst>
              </p:cNvPr>
              <p:cNvSpPr/>
              <p:nvPr/>
            </p:nvSpPr>
            <p:spPr>
              <a:xfrm rot="1167850">
                <a:off x="1781453" y="350214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8" name="Flowchart: Connector 67">
                <a:extLst>
                  <a:ext uri="{FF2B5EF4-FFF2-40B4-BE49-F238E27FC236}">
                    <a16:creationId xmlns:a16="http://schemas.microsoft.com/office/drawing/2014/main" id="{2D0CF917-B964-47CF-A579-C7CD44C29EAB}"/>
                  </a:ext>
                </a:extLst>
              </p:cNvPr>
              <p:cNvSpPr/>
              <p:nvPr/>
            </p:nvSpPr>
            <p:spPr>
              <a:xfrm rot="1167850">
                <a:off x="1606272" y="359336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9" name="Flowchart: Connector 68">
                <a:extLst>
                  <a:ext uri="{FF2B5EF4-FFF2-40B4-BE49-F238E27FC236}">
                    <a16:creationId xmlns:a16="http://schemas.microsoft.com/office/drawing/2014/main" id="{E18BFC04-89D0-4FA3-A801-AE53D42BA6F6}"/>
                  </a:ext>
                </a:extLst>
              </p:cNvPr>
              <p:cNvSpPr/>
              <p:nvPr/>
            </p:nvSpPr>
            <p:spPr>
              <a:xfrm rot="1167850">
                <a:off x="3062468" y="283361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0" name="Flowchart: Connector 69">
                <a:extLst>
                  <a:ext uri="{FF2B5EF4-FFF2-40B4-BE49-F238E27FC236}">
                    <a16:creationId xmlns:a16="http://schemas.microsoft.com/office/drawing/2014/main" id="{D03A105E-1CD2-466C-B7D3-8C220C2BB517}"/>
                  </a:ext>
                </a:extLst>
              </p:cNvPr>
              <p:cNvSpPr/>
              <p:nvPr/>
            </p:nvSpPr>
            <p:spPr>
              <a:xfrm rot="1167850">
                <a:off x="2887303" y="292484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1" name="Flowchart: Connector 70">
                <a:extLst>
                  <a:ext uri="{FF2B5EF4-FFF2-40B4-BE49-F238E27FC236}">
                    <a16:creationId xmlns:a16="http://schemas.microsoft.com/office/drawing/2014/main" id="{69F1E809-CD10-47CB-A453-AA45F65C78FE}"/>
                  </a:ext>
                </a:extLst>
              </p:cNvPr>
              <p:cNvSpPr/>
              <p:nvPr/>
            </p:nvSpPr>
            <p:spPr>
              <a:xfrm rot="1167850">
                <a:off x="2712139" y="3016066"/>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2" name="Flowchart: Connector 71">
                <a:extLst>
                  <a:ext uri="{FF2B5EF4-FFF2-40B4-BE49-F238E27FC236}">
                    <a16:creationId xmlns:a16="http://schemas.microsoft.com/office/drawing/2014/main" id="{70C8B2D3-BE39-48E6-87AF-6ED3B8A7EB2D}"/>
                  </a:ext>
                </a:extLst>
              </p:cNvPr>
              <p:cNvSpPr/>
              <p:nvPr/>
            </p:nvSpPr>
            <p:spPr>
              <a:xfrm rot="1167850">
                <a:off x="2536958" y="310728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3" name="Flowchart: Connector 72">
                <a:extLst>
                  <a:ext uri="{FF2B5EF4-FFF2-40B4-BE49-F238E27FC236}">
                    <a16:creationId xmlns:a16="http://schemas.microsoft.com/office/drawing/2014/main" id="{D5C8B88E-62C7-4661-8E08-C8B9254DABEA}"/>
                  </a:ext>
                </a:extLst>
              </p:cNvPr>
              <p:cNvSpPr/>
              <p:nvPr/>
            </p:nvSpPr>
            <p:spPr>
              <a:xfrm rot="1167850">
                <a:off x="3980405" y="238812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4" name="Flowchart: Connector 73">
                <a:extLst>
                  <a:ext uri="{FF2B5EF4-FFF2-40B4-BE49-F238E27FC236}">
                    <a16:creationId xmlns:a16="http://schemas.microsoft.com/office/drawing/2014/main" id="{44695F7F-A583-4CA6-9E70-70479F809C85}"/>
                  </a:ext>
                </a:extLst>
              </p:cNvPr>
              <p:cNvSpPr/>
              <p:nvPr/>
            </p:nvSpPr>
            <p:spPr>
              <a:xfrm rot="1167850">
                <a:off x="3805241" y="247934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5" name="Flowchart: Connector 74">
                <a:extLst>
                  <a:ext uri="{FF2B5EF4-FFF2-40B4-BE49-F238E27FC236}">
                    <a16:creationId xmlns:a16="http://schemas.microsoft.com/office/drawing/2014/main" id="{C1F3D41F-D99E-46D9-8678-6F6D7B59D4CA}"/>
                  </a:ext>
                </a:extLst>
              </p:cNvPr>
              <p:cNvSpPr/>
              <p:nvPr/>
            </p:nvSpPr>
            <p:spPr>
              <a:xfrm rot="1167850">
                <a:off x="3630077" y="257057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6" name="Flowchart: Connector 75">
                <a:extLst>
                  <a:ext uri="{FF2B5EF4-FFF2-40B4-BE49-F238E27FC236}">
                    <a16:creationId xmlns:a16="http://schemas.microsoft.com/office/drawing/2014/main" id="{00696A7D-12B4-40C6-8342-3B5B776CDB48}"/>
                  </a:ext>
                </a:extLst>
              </p:cNvPr>
              <p:cNvSpPr/>
              <p:nvPr/>
            </p:nvSpPr>
            <p:spPr>
              <a:xfrm rot="1167850">
                <a:off x="3454896" y="266179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
          <p:nvSpPr>
            <p:cNvPr id="10" name="Right Brace 9">
              <a:extLst>
                <a:ext uri="{FF2B5EF4-FFF2-40B4-BE49-F238E27FC236}">
                  <a16:creationId xmlns:a16="http://schemas.microsoft.com/office/drawing/2014/main" id="{D5EBB950-EDA5-41AD-9EF6-88B7385B8EB3}"/>
                </a:ext>
              </a:extLst>
            </p:cNvPr>
            <p:cNvSpPr/>
            <p:nvPr/>
          </p:nvSpPr>
          <p:spPr>
            <a:xfrm rot="3549171">
              <a:off x="2203119" y="4191530"/>
              <a:ext cx="510873" cy="1164580"/>
            </a:xfrm>
            <a:prstGeom prst="rightBrace">
              <a:avLst>
                <a:gd name="adj1" fmla="val 24711"/>
                <a:gd name="adj2" fmla="val 47319"/>
              </a:avLst>
            </a:prstGeom>
            <a:ln w="9525">
              <a:solidFill>
                <a:srgbClr val="0070C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7" name="Right Brace 76">
              <a:extLst>
                <a:ext uri="{FF2B5EF4-FFF2-40B4-BE49-F238E27FC236}">
                  <a16:creationId xmlns:a16="http://schemas.microsoft.com/office/drawing/2014/main" id="{8427015E-C104-4C81-96BE-C9FA35571785}"/>
                </a:ext>
              </a:extLst>
            </p:cNvPr>
            <p:cNvSpPr/>
            <p:nvPr/>
          </p:nvSpPr>
          <p:spPr>
            <a:xfrm rot="3442472">
              <a:off x="2463545" y="3926104"/>
              <a:ext cx="526916" cy="1688823"/>
            </a:xfrm>
            <a:prstGeom prst="rightBrace">
              <a:avLst>
                <a:gd name="adj1" fmla="val 60573"/>
                <a:gd name="adj2" fmla="val 61175"/>
              </a:avLst>
            </a:prstGeom>
            <a:ln w="9525">
              <a:solidFill>
                <a:srgbClr val="00B05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8" name="Right Brace 77">
              <a:extLst>
                <a:ext uri="{FF2B5EF4-FFF2-40B4-BE49-F238E27FC236}">
                  <a16:creationId xmlns:a16="http://schemas.microsoft.com/office/drawing/2014/main" id="{FD6AC906-3AA3-4354-A974-48300539BF05}"/>
                </a:ext>
              </a:extLst>
            </p:cNvPr>
            <p:cNvSpPr/>
            <p:nvPr/>
          </p:nvSpPr>
          <p:spPr>
            <a:xfrm rot="3654465">
              <a:off x="1988569" y="4516269"/>
              <a:ext cx="268845" cy="526345"/>
            </a:xfrm>
            <a:prstGeom prst="rightBrace">
              <a:avLst>
                <a:gd name="adj1" fmla="val 19973"/>
                <a:gd name="adj2" fmla="val 49103"/>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D310360B-5A0A-48B7-B520-E465E72A6147}"/>
              </a:ext>
            </a:extLst>
          </p:cNvPr>
          <p:cNvGrpSpPr/>
          <p:nvPr/>
        </p:nvGrpSpPr>
        <p:grpSpPr>
          <a:xfrm>
            <a:off x="1938327" y="3776564"/>
            <a:ext cx="2508889" cy="2531444"/>
            <a:chOff x="5953334" y="3438435"/>
            <a:chExt cx="2508889" cy="2531444"/>
          </a:xfrm>
        </p:grpSpPr>
        <p:cxnSp>
          <p:nvCxnSpPr>
            <p:cNvPr id="80" name="Straight Connector 79">
              <a:extLst>
                <a:ext uri="{FF2B5EF4-FFF2-40B4-BE49-F238E27FC236}">
                  <a16:creationId xmlns:a16="http://schemas.microsoft.com/office/drawing/2014/main" id="{8DFCBD98-28ED-4401-9431-0EF8AB9FD924}"/>
                </a:ext>
              </a:extLst>
            </p:cNvPr>
            <p:cNvCxnSpPr>
              <a:cxnSpLocks/>
            </p:cNvCxnSpPr>
            <p:nvPr/>
          </p:nvCxnSpPr>
          <p:spPr>
            <a:xfrm rot="1167850" flipV="1">
              <a:off x="6000152" y="3438435"/>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81" name="Flowchart: Connector 80">
              <a:extLst>
                <a:ext uri="{FF2B5EF4-FFF2-40B4-BE49-F238E27FC236}">
                  <a16:creationId xmlns:a16="http://schemas.microsoft.com/office/drawing/2014/main" id="{FBD6E479-DE8B-4960-AC7C-501790B10923}"/>
                </a:ext>
              </a:extLst>
            </p:cNvPr>
            <p:cNvSpPr/>
            <p:nvPr/>
          </p:nvSpPr>
          <p:spPr>
            <a:xfrm rot="1167850">
              <a:off x="6478844" y="494590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2" name="Flowchart: Connector 81">
              <a:extLst>
                <a:ext uri="{FF2B5EF4-FFF2-40B4-BE49-F238E27FC236}">
                  <a16:creationId xmlns:a16="http://schemas.microsoft.com/office/drawing/2014/main" id="{E2314C60-0F3C-4B88-A5A0-89AB7B65D725}"/>
                </a:ext>
              </a:extLst>
            </p:cNvPr>
            <p:cNvSpPr/>
            <p:nvPr/>
          </p:nvSpPr>
          <p:spPr>
            <a:xfrm rot="1167850">
              <a:off x="6303680" y="503713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3" name="Flowchart: Connector 82">
              <a:extLst>
                <a:ext uri="{FF2B5EF4-FFF2-40B4-BE49-F238E27FC236}">
                  <a16:creationId xmlns:a16="http://schemas.microsoft.com/office/drawing/2014/main" id="{7583D305-6668-4434-910B-BE2F74C37BA0}"/>
                </a:ext>
              </a:extLst>
            </p:cNvPr>
            <p:cNvSpPr/>
            <p:nvPr/>
          </p:nvSpPr>
          <p:spPr>
            <a:xfrm rot="1167850">
              <a:off x="6128515" y="512835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4" name="Flowchart: Connector 83">
              <a:extLst>
                <a:ext uri="{FF2B5EF4-FFF2-40B4-BE49-F238E27FC236}">
                  <a16:creationId xmlns:a16="http://schemas.microsoft.com/office/drawing/2014/main" id="{A39A5888-9021-4168-BE54-74384D03296F}"/>
                </a:ext>
              </a:extLst>
            </p:cNvPr>
            <p:cNvSpPr/>
            <p:nvPr/>
          </p:nvSpPr>
          <p:spPr>
            <a:xfrm rot="1167850">
              <a:off x="5953334" y="521957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5" name="Flowchart: Connector 84">
              <a:extLst>
                <a:ext uri="{FF2B5EF4-FFF2-40B4-BE49-F238E27FC236}">
                  <a16:creationId xmlns:a16="http://schemas.microsoft.com/office/drawing/2014/main" id="{0AE247AF-FBBD-4C1D-B0EA-331EE641FD06}"/>
                </a:ext>
              </a:extLst>
            </p:cNvPr>
            <p:cNvSpPr/>
            <p:nvPr/>
          </p:nvSpPr>
          <p:spPr>
            <a:xfrm rot="1167850">
              <a:off x="7409530" y="445983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6" name="Flowchart: Connector 85">
              <a:extLst>
                <a:ext uri="{FF2B5EF4-FFF2-40B4-BE49-F238E27FC236}">
                  <a16:creationId xmlns:a16="http://schemas.microsoft.com/office/drawing/2014/main" id="{81601BAE-F2BE-4AD2-965D-CBC2D9F03156}"/>
                </a:ext>
              </a:extLst>
            </p:cNvPr>
            <p:cNvSpPr/>
            <p:nvPr/>
          </p:nvSpPr>
          <p:spPr>
            <a:xfrm rot="1167850">
              <a:off x="7234365" y="455105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7" name="Flowchart: Connector 86">
              <a:extLst>
                <a:ext uri="{FF2B5EF4-FFF2-40B4-BE49-F238E27FC236}">
                  <a16:creationId xmlns:a16="http://schemas.microsoft.com/office/drawing/2014/main" id="{164F61E5-5F82-4671-957D-8D0EF1A83668}"/>
                </a:ext>
              </a:extLst>
            </p:cNvPr>
            <p:cNvSpPr/>
            <p:nvPr/>
          </p:nvSpPr>
          <p:spPr>
            <a:xfrm rot="1167850">
              <a:off x="7059201" y="4642281"/>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8" name="Flowchart: Connector 87">
              <a:extLst>
                <a:ext uri="{FF2B5EF4-FFF2-40B4-BE49-F238E27FC236}">
                  <a16:creationId xmlns:a16="http://schemas.microsoft.com/office/drawing/2014/main" id="{A85EA961-7EA3-4499-9585-902A58953F93}"/>
                </a:ext>
              </a:extLst>
            </p:cNvPr>
            <p:cNvSpPr/>
            <p:nvPr/>
          </p:nvSpPr>
          <p:spPr>
            <a:xfrm rot="1167850">
              <a:off x="6884020" y="473350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9" name="Flowchart: Connector 88">
              <a:extLst>
                <a:ext uri="{FF2B5EF4-FFF2-40B4-BE49-F238E27FC236}">
                  <a16:creationId xmlns:a16="http://schemas.microsoft.com/office/drawing/2014/main" id="{D9B41ED6-94BA-45C3-A8C9-7DF88FBC9B6B}"/>
                </a:ext>
              </a:extLst>
            </p:cNvPr>
            <p:cNvSpPr/>
            <p:nvPr/>
          </p:nvSpPr>
          <p:spPr>
            <a:xfrm rot="1167850">
              <a:off x="8327467" y="401434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0" name="Flowchart: Connector 89">
              <a:extLst>
                <a:ext uri="{FF2B5EF4-FFF2-40B4-BE49-F238E27FC236}">
                  <a16:creationId xmlns:a16="http://schemas.microsoft.com/office/drawing/2014/main" id="{7B27A537-BAF1-4D75-A549-BC12B81FE792}"/>
                </a:ext>
              </a:extLst>
            </p:cNvPr>
            <p:cNvSpPr/>
            <p:nvPr/>
          </p:nvSpPr>
          <p:spPr>
            <a:xfrm rot="1167850">
              <a:off x="8152303" y="410556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1" name="Flowchart: Connector 90">
              <a:extLst>
                <a:ext uri="{FF2B5EF4-FFF2-40B4-BE49-F238E27FC236}">
                  <a16:creationId xmlns:a16="http://schemas.microsoft.com/office/drawing/2014/main" id="{CA1902B6-CC6F-4EA5-8F16-C0F7A5F3D23B}"/>
                </a:ext>
              </a:extLst>
            </p:cNvPr>
            <p:cNvSpPr/>
            <p:nvPr/>
          </p:nvSpPr>
          <p:spPr>
            <a:xfrm rot="1167850">
              <a:off x="7977139" y="419678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2" name="Flowchart: Connector 91">
              <a:extLst>
                <a:ext uri="{FF2B5EF4-FFF2-40B4-BE49-F238E27FC236}">
                  <a16:creationId xmlns:a16="http://schemas.microsoft.com/office/drawing/2014/main" id="{E33FD9EE-DA5D-4BFB-ABC8-3B1368DE78A9}"/>
                </a:ext>
              </a:extLst>
            </p:cNvPr>
            <p:cNvSpPr/>
            <p:nvPr/>
          </p:nvSpPr>
          <p:spPr>
            <a:xfrm rot="1167850">
              <a:off x="7801958" y="428800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Tree>
    <p:extLst>
      <p:ext uri="{BB962C8B-B14F-4D97-AF65-F5344CB8AC3E}">
        <p14:creationId xmlns:p14="http://schemas.microsoft.com/office/powerpoint/2010/main" val="97825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031-C8F1-47E2-9F5A-E6E59D983205}"/>
              </a:ext>
            </a:extLst>
          </p:cNvPr>
          <p:cNvSpPr>
            <a:spLocks noGrp="1"/>
          </p:cNvSpPr>
          <p:nvPr>
            <p:ph type="title"/>
          </p:nvPr>
        </p:nvSpPr>
        <p:spPr>
          <a:xfrm>
            <a:off x="571500" y="458775"/>
            <a:ext cx="8232775" cy="860400"/>
          </a:xfrm>
        </p:spPr>
        <p:txBody>
          <a:bodyPr/>
          <a:lstStyle/>
          <a:p>
            <a:r>
              <a:rPr lang="en-IN" dirty="0"/>
              <a:t>Agenda</a:t>
            </a:r>
          </a:p>
        </p:txBody>
      </p:sp>
      <p:sp>
        <p:nvSpPr>
          <p:cNvPr id="3" name="Content Placeholder 2">
            <a:extLst>
              <a:ext uri="{FF2B5EF4-FFF2-40B4-BE49-F238E27FC236}">
                <a16:creationId xmlns:a16="http://schemas.microsoft.com/office/drawing/2014/main" id="{E76C9EAE-7DCF-45DC-ADFA-CB904FD18817}"/>
              </a:ext>
            </a:extLst>
          </p:cNvPr>
          <p:cNvSpPr>
            <a:spLocks noGrp="1"/>
          </p:cNvSpPr>
          <p:nvPr>
            <p:ph idx="1"/>
          </p:nvPr>
        </p:nvSpPr>
        <p:spPr>
          <a:xfrm>
            <a:off x="714375" y="1155711"/>
            <a:ext cx="8229600" cy="4978389"/>
          </a:xfrm>
        </p:spPr>
        <p:txBody>
          <a:bodyPr/>
          <a:lstStyle/>
          <a:p>
            <a:r>
              <a:rPr lang="en-IN" sz="1600" b="1" dirty="0">
                <a:latin typeface="+mj-lt"/>
                <a:cs typeface="Calibri" panose="020F0502020204030204" pitchFamily="34" charset="0"/>
              </a:rPr>
              <a:t>Supervised vs Unsupervised learning</a:t>
            </a:r>
          </a:p>
          <a:p>
            <a:r>
              <a:rPr lang="en-IN" sz="1600" b="1" dirty="0">
                <a:latin typeface="+mj-lt"/>
                <a:cs typeface="Calibri" panose="020F0502020204030204" pitchFamily="34" charset="0"/>
              </a:rPr>
              <a:t>Types of Unsupervised learning</a:t>
            </a:r>
          </a:p>
          <a:p>
            <a:pPr lvl="1">
              <a:buFont typeface="Wingdings" panose="05000000000000000000" pitchFamily="2" charset="2"/>
              <a:buChar char="q"/>
            </a:pPr>
            <a:r>
              <a:rPr lang="en-IN" sz="1600" dirty="0">
                <a:latin typeface="+mj-lt"/>
                <a:cs typeface="Calibri" panose="020F0502020204030204" pitchFamily="34" charset="0"/>
              </a:rPr>
              <a:t>Clustering </a:t>
            </a:r>
          </a:p>
          <a:p>
            <a:pPr lvl="1">
              <a:buFont typeface="Wingdings" panose="05000000000000000000" pitchFamily="2" charset="2"/>
              <a:buChar char="q"/>
            </a:pPr>
            <a:r>
              <a:rPr lang="en-IN" sz="1600" dirty="0">
                <a:latin typeface="+mj-lt"/>
                <a:cs typeface="Calibri" panose="020F0502020204030204" pitchFamily="34" charset="0"/>
              </a:rPr>
              <a:t>Association</a:t>
            </a:r>
          </a:p>
          <a:p>
            <a:r>
              <a:rPr lang="en-IN" sz="1600" b="1" dirty="0">
                <a:latin typeface="+mj-lt"/>
                <a:cs typeface="Calibri" panose="020F0502020204030204" pitchFamily="34" charset="0"/>
              </a:rPr>
              <a:t>Clustering</a:t>
            </a:r>
          </a:p>
          <a:p>
            <a:pPr lvl="1">
              <a:buFont typeface="Wingdings" panose="05000000000000000000" pitchFamily="2" charset="2"/>
              <a:buChar char="q"/>
            </a:pPr>
            <a:r>
              <a:rPr lang="en-IN" sz="1600" dirty="0">
                <a:latin typeface="+mj-lt"/>
                <a:cs typeface="Calibri" panose="020F0502020204030204" pitchFamily="34" charset="0"/>
              </a:rPr>
              <a:t>Types of clustering</a:t>
            </a:r>
          </a:p>
          <a:p>
            <a:pPr lvl="1">
              <a:buFont typeface="Wingdings" panose="05000000000000000000" pitchFamily="2" charset="2"/>
              <a:buChar char="q"/>
            </a:pPr>
            <a:r>
              <a:rPr lang="en-IN" sz="1600" dirty="0">
                <a:latin typeface="+mj-lt"/>
                <a:cs typeface="Calibri" panose="020F0502020204030204" pitchFamily="34" charset="0"/>
              </a:rPr>
              <a:t>Clustering Techniques</a:t>
            </a:r>
          </a:p>
          <a:p>
            <a:pPr lvl="1">
              <a:buFont typeface="Wingdings" panose="05000000000000000000" pitchFamily="2" charset="2"/>
              <a:buChar char="q"/>
            </a:pPr>
            <a:r>
              <a:rPr lang="en-IN" sz="1600" dirty="0">
                <a:latin typeface="+mj-lt"/>
                <a:cs typeface="Calibri" panose="020F0502020204030204" pitchFamily="34" charset="0"/>
              </a:rPr>
              <a:t>Hierarchical Clustering</a:t>
            </a:r>
          </a:p>
          <a:p>
            <a:pPr lvl="1">
              <a:buFont typeface="Wingdings" panose="05000000000000000000" pitchFamily="2" charset="2"/>
              <a:buChar char="q"/>
            </a:pPr>
            <a:r>
              <a:rPr lang="en-IN" sz="1600" dirty="0">
                <a:latin typeface="+mj-lt"/>
                <a:cs typeface="Calibri" panose="020F0502020204030204" pitchFamily="34" charset="0"/>
              </a:rPr>
              <a:t>K-means Clustering</a:t>
            </a:r>
          </a:p>
          <a:p>
            <a:pPr lvl="1">
              <a:buFont typeface="Wingdings" panose="05000000000000000000" pitchFamily="2" charset="2"/>
              <a:buChar char="q"/>
            </a:pPr>
            <a:r>
              <a:rPr lang="en-IN" sz="1600" dirty="0">
                <a:latin typeface="+mj-lt"/>
                <a:cs typeface="Calibri" panose="020F0502020204030204" pitchFamily="34" charset="0"/>
              </a:rPr>
              <a:t>K-means in python</a:t>
            </a:r>
          </a:p>
          <a:p>
            <a:pPr lvl="1">
              <a:buFont typeface="Wingdings" panose="05000000000000000000" pitchFamily="2" charset="2"/>
              <a:buChar char="q"/>
            </a:pPr>
            <a:r>
              <a:rPr lang="en-IN" sz="1600" dirty="0">
                <a:latin typeface="+mj-lt"/>
                <a:cs typeface="Calibri" panose="020F0502020204030204" pitchFamily="34" charset="0"/>
              </a:rPr>
              <a:t>Clustering use cases</a:t>
            </a:r>
          </a:p>
          <a:p>
            <a:pPr lvl="1">
              <a:buFont typeface="Wingdings" panose="05000000000000000000" pitchFamily="2" charset="2"/>
              <a:buChar char="q"/>
            </a:pPr>
            <a:r>
              <a:rPr lang="en-IN" sz="1600" dirty="0">
                <a:latin typeface="+mj-lt"/>
                <a:cs typeface="Calibri" panose="020F0502020204030204" pitchFamily="34" charset="0"/>
              </a:rPr>
              <a:t>Applications</a:t>
            </a:r>
          </a:p>
          <a:p>
            <a:pPr lvl="1"/>
            <a:endParaRPr lang="en-IN" sz="1600" dirty="0">
              <a:latin typeface="+mj-lt"/>
              <a:cs typeface="Calibri" panose="020F0502020204030204" pitchFamily="34" charset="0"/>
            </a:endParaRPr>
          </a:p>
        </p:txBody>
      </p:sp>
    </p:spTree>
    <p:extLst>
      <p:ext uri="{BB962C8B-B14F-4D97-AF65-F5344CB8AC3E}">
        <p14:creationId xmlns:p14="http://schemas.microsoft.com/office/powerpoint/2010/main" val="4081212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sp>
        <p:nvSpPr>
          <p:cNvPr id="3" name="TextBox 2">
            <a:extLst>
              <a:ext uri="{FF2B5EF4-FFF2-40B4-BE49-F238E27FC236}">
                <a16:creationId xmlns:a16="http://schemas.microsoft.com/office/drawing/2014/main" id="{01E7E960-DD6A-4B23-B06E-9B45E721C3A5}"/>
              </a:ext>
            </a:extLst>
          </p:cNvPr>
          <p:cNvSpPr txBox="1"/>
          <p:nvPr/>
        </p:nvSpPr>
        <p:spPr>
          <a:xfrm>
            <a:off x="5216893" y="1597555"/>
            <a:ext cx="3253339" cy="2729978"/>
          </a:xfrm>
          <a:prstGeom prst="rect">
            <a:avLst/>
          </a:prstGeom>
          <a:noFill/>
        </p:spPr>
        <p:txBody>
          <a:bodyPr wrap="square" lIns="0" tIns="36576" rIns="0" bIns="0" rtlCol="0">
            <a:spAutoFit/>
          </a:bodyPr>
          <a:lstStyle/>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5: Calculate the mean value including the new point for the red cluster</a:t>
            </a:r>
          </a:p>
          <a:p>
            <a:pPr>
              <a:spcAft>
                <a:spcPts val="600"/>
              </a:spcAft>
              <a:buClr>
                <a:schemeClr val="accent2"/>
              </a:buClr>
              <a:buSzPct val="70000"/>
            </a:pPr>
            <a:r>
              <a:rPr lang="en-IN" sz="1600" dirty="0">
                <a:solidFill>
                  <a:schemeClr val="bg1"/>
                </a:solidFill>
                <a:latin typeface="Arial" panose="020B0604020202020204" pitchFamily="34" charset="0"/>
                <a:cs typeface="Arial" panose="020B0604020202020204" pitchFamily="34" charset="0"/>
              </a:rPr>
              <a:t>Find out which cluster the point 2 belongs to, how?</a:t>
            </a:r>
          </a:p>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Repeat the same procedure but measure the distance to the </a:t>
            </a:r>
            <a:r>
              <a:rPr lang="en-IN" sz="1600" dirty="0">
                <a:solidFill>
                  <a:srgbClr val="FF0000"/>
                </a:solidFill>
                <a:latin typeface="Arial" panose="020B0604020202020204" pitchFamily="34" charset="0"/>
                <a:cs typeface="Arial" panose="020B0604020202020204" pitchFamily="34" charset="0"/>
              </a:rPr>
              <a:t>red</a:t>
            </a:r>
            <a:r>
              <a:rPr lang="en-IN" sz="1600" dirty="0">
                <a:solidFill>
                  <a:schemeClr val="bg1"/>
                </a:solidFill>
                <a:latin typeface="Arial" panose="020B0604020202020204" pitchFamily="34" charset="0"/>
                <a:cs typeface="Arial" panose="020B0604020202020204" pitchFamily="34" charset="0"/>
              </a:rPr>
              <a:t> mean</a:t>
            </a:r>
          </a:p>
          <a:p>
            <a:pPr marL="356616" indent="-356616">
              <a:spcAft>
                <a:spcPts val="600"/>
              </a:spcAft>
              <a:buClr>
                <a:schemeClr val="accent2"/>
              </a:buClr>
              <a:buSzPct val="70000"/>
              <a:buFont typeface="Wingdings" panose="05000000000000000000" pitchFamily="2" charset="2"/>
              <a:buChar char="q"/>
            </a:pPr>
            <a:r>
              <a:rPr lang="en-IN" sz="1600" dirty="0">
                <a:solidFill>
                  <a:schemeClr val="bg1"/>
                </a:solidFill>
                <a:latin typeface="Arial" panose="020B0604020202020204" pitchFamily="34" charset="0"/>
                <a:cs typeface="Arial" panose="020B0604020202020204" pitchFamily="34" charset="0"/>
              </a:rPr>
              <a:t>Step 4 and 5 are repeated for each data point</a:t>
            </a:r>
          </a:p>
        </p:txBody>
      </p:sp>
      <p:grpSp>
        <p:nvGrpSpPr>
          <p:cNvPr id="29" name="Group 28">
            <a:extLst>
              <a:ext uri="{FF2B5EF4-FFF2-40B4-BE49-F238E27FC236}">
                <a16:creationId xmlns:a16="http://schemas.microsoft.com/office/drawing/2014/main" id="{456EDA68-8A00-43F5-B0B8-9E78B6916939}"/>
              </a:ext>
            </a:extLst>
          </p:cNvPr>
          <p:cNvGrpSpPr/>
          <p:nvPr/>
        </p:nvGrpSpPr>
        <p:grpSpPr>
          <a:xfrm>
            <a:off x="1257857" y="916542"/>
            <a:ext cx="2508889" cy="2531444"/>
            <a:chOff x="1257857" y="916542"/>
            <a:chExt cx="2508889" cy="2531444"/>
          </a:xfrm>
        </p:grpSpPr>
        <p:cxnSp>
          <p:nvCxnSpPr>
            <p:cNvPr id="80" name="Straight Connector 79">
              <a:extLst>
                <a:ext uri="{FF2B5EF4-FFF2-40B4-BE49-F238E27FC236}">
                  <a16:creationId xmlns:a16="http://schemas.microsoft.com/office/drawing/2014/main" id="{8DFCBD98-28ED-4401-9431-0EF8AB9FD924}"/>
                </a:ext>
              </a:extLst>
            </p:cNvPr>
            <p:cNvCxnSpPr>
              <a:cxnSpLocks/>
            </p:cNvCxnSpPr>
            <p:nvPr/>
          </p:nvCxnSpPr>
          <p:spPr>
            <a:xfrm rot="1167850" flipV="1">
              <a:off x="1304675" y="916542"/>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81" name="Flowchart: Connector 80">
              <a:extLst>
                <a:ext uri="{FF2B5EF4-FFF2-40B4-BE49-F238E27FC236}">
                  <a16:creationId xmlns:a16="http://schemas.microsoft.com/office/drawing/2014/main" id="{FBD6E479-DE8B-4960-AC7C-501790B10923}"/>
                </a:ext>
              </a:extLst>
            </p:cNvPr>
            <p:cNvSpPr/>
            <p:nvPr/>
          </p:nvSpPr>
          <p:spPr>
            <a:xfrm rot="1167850">
              <a:off x="1783367" y="242401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2" name="Flowchart: Connector 81">
              <a:extLst>
                <a:ext uri="{FF2B5EF4-FFF2-40B4-BE49-F238E27FC236}">
                  <a16:creationId xmlns:a16="http://schemas.microsoft.com/office/drawing/2014/main" id="{E2314C60-0F3C-4B88-A5A0-89AB7B65D725}"/>
                </a:ext>
              </a:extLst>
            </p:cNvPr>
            <p:cNvSpPr/>
            <p:nvPr/>
          </p:nvSpPr>
          <p:spPr>
            <a:xfrm rot="1167850">
              <a:off x="1608203" y="251524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3" name="Flowchart: Connector 82">
              <a:extLst>
                <a:ext uri="{FF2B5EF4-FFF2-40B4-BE49-F238E27FC236}">
                  <a16:creationId xmlns:a16="http://schemas.microsoft.com/office/drawing/2014/main" id="{7583D305-6668-4434-910B-BE2F74C37BA0}"/>
                </a:ext>
              </a:extLst>
            </p:cNvPr>
            <p:cNvSpPr/>
            <p:nvPr/>
          </p:nvSpPr>
          <p:spPr>
            <a:xfrm rot="1167850">
              <a:off x="1433038" y="260646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4" name="Flowchart: Connector 83">
              <a:extLst>
                <a:ext uri="{FF2B5EF4-FFF2-40B4-BE49-F238E27FC236}">
                  <a16:creationId xmlns:a16="http://schemas.microsoft.com/office/drawing/2014/main" id="{A39A5888-9021-4168-BE54-74384D03296F}"/>
                </a:ext>
              </a:extLst>
            </p:cNvPr>
            <p:cNvSpPr/>
            <p:nvPr/>
          </p:nvSpPr>
          <p:spPr>
            <a:xfrm rot="1167850">
              <a:off x="1257857" y="269768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5" name="Flowchart: Connector 84">
              <a:extLst>
                <a:ext uri="{FF2B5EF4-FFF2-40B4-BE49-F238E27FC236}">
                  <a16:creationId xmlns:a16="http://schemas.microsoft.com/office/drawing/2014/main" id="{0AE247AF-FBBD-4C1D-B0EA-331EE641FD06}"/>
                </a:ext>
              </a:extLst>
            </p:cNvPr>
            <p:cNvSpPr/>
            <p:nvPr/>
          </p:nvSpPr>
          <p:spPr>
            <a:xfrm rot="1167850">
              <a:off x="2714053" y="1937939"/>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6" name="Flowchart: Connector 85">
              <a:extLst>
                <a:ext uri="{FF2B5EF4-FFF2-40B4-BE49-F238E27FC236}">
                  <a16:creationId xmlns:a16="http://schemas.microsoft.com/office/drawing/2014/main" id="{81601BAE-F2BE-4AD2-965D-CBC2D9F03156}"/>
                </a:ext>
              </a:extLst>
            </p:cNvPr>
            <p:cNvSpPr/>
            <p:nvPr/>
          </p:nvSpPr>
          <p:spPr>
            <a:xfrm rot="1167850">
              <a:off x="2538888" y="202916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7" name="Flowchart: Connector 86">
              <a:extLst>
                <a:ext uri="{FF2B5EF4-FFF2-40B4-BE49-F238E27FC236}">
                  <a16:creationId xmlns:a16="http://schemas.microsoft.com/office/drawing/2014/main" id="{164F61E5-5F82-4671-957D-8D0EF1A83668}"/>
                </a:ext>
              </a:extLst>
            </p:cNvPr>
            <p:cNvSpPr/>
            <p:nvPr/>
          </p:nvSpPr>
          <p:spPr>
            <a:xfrm rot="1167850">
              <a:off x="2363724" y="212038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8" name="Flowchart: Connector 87">
              <a:extLst>
                <a:ext uri="{FF2B5EF4-FFF2-40B4-BE49-F238E27FC236}">
                  <a16:creationId xmlns:a16="http://schemas.microsoft.com/office/drawing/2014/main" id="{A85EA961-7EA3-4499-9585-902A58953F93}"/>
                </a:ext>
              </a:extLst>
            </p:cNvPr>
            <p:cNvSpPr/>
            <p:nvPr/>
          </p:nvSpPr>
          <p:spPr>
            <a:xfrm rot="1167850">
              <a:off x="2188543" y="221160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9" name="Flowchart: Connector 88">
              <a:extLst>
                <a:ext uri="{FF2B5EF4-FFF2-40B4-BE49-F238E27FC236}">
                  <a16:creationId xmlns:a16="http://schemas.microsoft.com/office/drawing/2014/main" id="{D9B41ED6-94BA-45C3-A8C9-7DF88FBC9B6B}"/>
                </a:ext>
              </a:extLst>
            </p:cNvPr>
            <p:cNvSpPr/>
            <p:nvPr/>
          </p:nvSpPr>
          <p:spPr>
            <a:xfrm rot="1167850">
              <a:off x="3631990" y="149244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0" name="Flowchart: Connector 89">
              <a:extLst>
                <a:ext uri="{FF2B5EF4-FFF2-40B4-BE49-F238E27FC236}">
                  <a16:creationId xmlns:a16="http://schemas.microsoft.com/office/drawing/2014/main" id="{7B27A537-BAF1-4D75-A549-BC12B81FE792}"/>
                </a:ext>
              </a:extLst>
            </p:cNvPr>
            <p:cNvSpPr/>
            <p:nvPr/>
          </p:nvSpPr>
          <p:spPr>
            <a:xfrm rot="1167850">
              <a:off x="3456826" y="158367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1" name="Flowchart: Connector 90">
              <a:extLst>
                <a:ext uri="{FF2B5EF4-FFF2-40B4-BE49-F238E27FC236}">
                  <a16:creationId xmlns:a16="http://schemas.microsoft.com/office/drawing/2014/main" id="{CA1902B6-CC6F-4EA5-8F16-C0F7A5F3D23B}"/>
                </a:ext>
              </a:extLst>
            </p:cNvPr>
            <p:cNvSpPr/>
            <p:nvPr/>
          </p:nvSpPr>
          <p:spPr>
            <a:xfrm rot="1167850">
              <a:off x="3281662" y="167489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2" name="Flowchart: Connector 91">
              <a:extLst>
                <a:ext uri="{FF2B5EF4-FFF2-40B4-BE49-F238E27FC236}">
                  <a16:creationId xmlns:a16="http://schemas.microsoft.com/office/drawing/2014/main" id="{E33FD9EE-DA5D-4BFB-ABC8-3B1368DE78A9}"/>
                </a:ext>
              </a:extLst>
            </p:cNvPr>
            <p:cNvSpPr/>
            <p:nvPr/>
          </p:nvSpPr>
          <p:spPr>
            <a:xfrm rot="1167850">
              <a:off x="3106481" y="176611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5" name="Straight Connector 4">
              <a:extLst>
                <a:ext uri="{FF2B5EF4-FFF2-40B4-BE49-F238E27FC236}">
                  <a16:creationId xmlns:a16="http://schemas.microsoft.com/office/drawing/2014/main" id="{26D56453-4FB5-4CF6-AEF8-4E81E035D587}"/>
                </a:ext>
              </a:extLst>
            </p:cNvPr>
            <p:cNvCxnSpPr>
              <a:cxnSpLocks/>
            </p:cNvCxnSpPr>
            <p:nvPr/>
          </p:nvCxnSpPr>
          <p:spPr>
            <a:xfrm>
              <a:off x="1423116" y="2371406"/>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57BFEB5-D5F4-416F-A0D0-C876E0ABA23E}"/>
              </a:ext>
            </a:extLst>
          </p:cNvPr>
          <p:cNvGrpSpPr/>
          <p:nvPr/>
        </p:nvGrpSpPr>
        <p:grpSpPr>
          <a:xfrm>
            <a:off x="1581263" y="1820430"/>
            <a:ext cx="2508889" cy="2531444"/>
            <a:chOff x="2094595" y="3257578"/>
            <a:chExt cx="2508889" cy="2531444"/>
          </a:xfrm>
        </p:grpSpPr>
        <p:cxnSp>
          <p:nvCxnSpPr>
            <p:cNvPr id="93" name="Straight Connector 92">
              <a:extLst>
                <a:ext uri="{FF2B5EF4-FFF2-40B4-BE49-F238E27FC236}">
                  <a16:creationId xmlns:a16="http://schemas.microsoft.com/office/drawing/2014/main" id="{04779215-2A9D-4692-80D2-A8C2A616552A}"/>
                </a:ext>
              </a:extLst>
            </p:cNvPr>
            <p:cNvCxnSpPr>
              <a:cxnSpLocks/>
            </p:cNvCxnSpPr>
            <p:nvPr/>
          </p:nvCxnSpPr>
          <p:spPr>
            <a:xfrm rot="1167850" flipV="1">
              <a:off x="2141413" y="3257578"/>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94" name="Flowchart: Connector 93">
              <a:extLst>
                <a:ext uri="{FF2B5EF4-FFF2-40B4-BE49-F238E27FC236}">
                  <a16:creationId xmlns:a16="http://schemas.microsoft.com/office/drawing/2014/main" id="{646E8453-8BDF-4B38-91E4-EBE1551EF474}"/>
                </a:ext>
              </a:extLst>
            </p:cNvPr>
            <p:cNvSpPr/>
            <p:nvPr/>
          </p:nvSpPr>
          <p:spPr>
            <a:xfrm rot="1167850">
              <a:off x="2620105" y="4765052"/>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5" name="Flowchart: Connector 94">
              <a:extLst>
                <a:ext uri="{FF2B5EF4-FFF2-40B4-BE49-F238E27FC236}">
                  <a16:creationId xmlns:a16="http://schemas.microsoft.com/office/drawing/2014/main" id="{DAA392AB-A77D-4D18-9496-0E9F8B91EAAE}"/>
                </a:ext>
              </a:extLst>
            </p:cNvPr>
            <p:cNvSpPr/>
            <p:nvPr/>
          </p:nvSpPr>
          <p:spPr>
            <a:xfrm rot="1167850">
              <a:off x="2444941" y="485627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6" name="Flowchart: Connector 95">
              <a:extLst>
                <a:ext uri="{FF2B5EF4-FFF2-40B4-BE49-F238E27FC236}">
                  <a16:creationId xmlns:a16="http://schemas.microsoft.com/office/drawing/2014/main" id="{F6FDC3B0-8940-4F3A-812F-82FD9A0CDB8E}"/>
                </a:ext>
              </a:extLst>
            </p:cNvPr>
            <p:cNvSpPr/>
            <p:nvPr/>
          </p:nvSpPr>
          <p:spPr>
            <a:xfrm rot="1167850">
              <a:off x="2269776" y="494750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7" name="Flowchart: Connector 96">
              <a:extLst>
                <a:ext uri="{FF2B5EF4-FFF2-40B4-BE49-F238E27FC236}">
                  <a16:creationId xmlns:a16="http://schemas.microsoft.com/office/drawing/2014/main" id="{64F82E5E-10A8-43FC-8D89-A9328668B9FF}"/>
                </a:ext>
              </a:extLst>
            </p:cNvPr>
            <p:cNvSpPr/>
            <p:nvPr/>
          </p:nvSpPr>
          <p:spPr>
            <a:xfrm rot="1167850">
              <a:off x="2094595" y="503872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8" name="Flowchart: Connector 97">
              <a:extLst>
                <a:ext uri="{FF2B5EF4-FFF2-40B4-BE49-F238E27FC236}">
                  <a16:creationId xmlns:a16="http://schemas.microsoft.com/office/drawing/2014/main" id="{5F7B2722-8C26-4FEE-BAAB-B10965BDB51E}"/>
                </a:ext>
              </a:extLst>
            </p:cNvPr>
            <p:cNvSpPr/>
            <p:nvPr/>
          </p:nvSpPr>
          <p:spPr>
            <a:xfrm rot="1167850">
              <a:off x="3550791" y="427897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9" name="Flowchart: Connector 98">
              <a:extLst>
                <a:ext uri="{FF2B5EF4-FFF2-40B4-BE49-F238E27FC236}">
                  <a16:creationId xmlns:a16="http://schemas.microsoft.com/office/drawing/2014/main" id="{547BF51E-6952-47D5-9E19-041EC6561BBF}"/>
                </a:ext>
              </a:extLst>
            </p:cNvPr>
            <p:cNvSpPr/>
            <p:nvPr/>
          </p:nvSpPr>
          <p:spPr>
            <a:xfrm rot="1167850">
              <a:off x="3375626" y="437020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0" name="Flowchart: Connector 99">
              <a:extLst>
                <a:ext uri="{FF2B5EF4-FFF2-40B4-BE49-F238E27FC236}">
                  <a16:creationId xmlns:a16="http://schemas.microsoft.com/office/drawing/2014/main" id="{D748F048-50F0-4141-B2FD-4B0429C706E2}"/>
                </a:ext>
              </a:extLst>
            </p:cNvPr>
            <p:cNvSpPr/>
            <p:nvPr/>
          </p:nvSpPr>
          <p:spPr>
            <a:xfrm rot="1167850">
              <a:off x="3200462" y="4461424"/>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1" name="Flowchart: Connector 100">
              <a:extLst>
                <a:ext uri="{FF2B5EF4-FFF2-40B4-BE49-F238E27FC236}">
                  <a16:creationId xmlns:a16="http://schemas.microsoft.com/office/drawing/2014/main" id="{81DC289C-434B-47E6-8246-C5F9DFB81B46}"/>
                </a:ext>
              </a:extLst>
            </p:cNvPr>
            <p:cNvSpPr/>
            <p:nvPr/>
          </p:nvSpPr>
          <p:spPr>
            <a:xfrm rot="1167850">
              <a:off x="3025281" y="455264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2" name="Flowchart: Connector 101">
              <a:extLst>
                <a:ext uri="{FF2B5EF4-FFF2-40B4-BE49-F238E27FC236}">
                  <a16:creationId xmlns:a16="http://schemas.microsoft.com/office/drawing/2014/main" id="{109E0281-F598-43A1-96FF-71764A2B878F}"/>
                </a:ext>
              </a:extLst>
            </p:cNvPr>
            <p:cNvSpPr/>
            <p:nvPr/>
          </p:nvSpPr>
          <p:spPr>
            <a:xfrm rot="1167850">
              <a:off x="4468728" y="383348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3" name="Flowchart: Connector 102">
              <a:extLst>
                <a:ext uri="{FF2B5EF4-FFF2-40B4-BE49-F238E27FC236}">
                  <a16:creationId xmlns:a16="http://schemas.microsoft.com/office/drawing/2014/main" id="{7D601BF3-0569-42CA-BF6F-6483C1CC0452}"/>
                </a:ext>
              </a:extLst>
            </p:cNvPr>
            <p:cNvSpPr/>
            <p:nvPr/>
          </p:nvSpPr>
          <p:spPr>
            <a:xfrm rot="1167850">
              <a:off x="4293564" y="392470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4" name="Flowchart: Connector 103">
              <a:extLst>
                <a:ext uri="{FF2B5EF4-FFF2-40B4-BE49-F238E27FC236}">
                  <a16:creationId xmlns:a16="http://schemas.microsoft.com/office/drawing/2014/main" id="{5B6A6301-F01E-4C58-BCD1-3008E7C19529}"/>
                </a:ext>
              </a:extLst>
            </p:cNvPr>
            <p:cNvSpPr/>
            <p:nvPr/>
          </p:nvSpPr>
          <p:spPr>
            <a:xfrm rot="1167850">
              <a:off x="4118400" y="401593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5" name="Flowchart: Connector 104">
              <a:extLst>
                <a:ext uri="{FF2B5EF4-FFF2-40B4-BE49-F238E27FC236}">
                  <a16:creationId xmlns:a16="http://schemas.microsoft.com/office/drawing/2014/main" id="{2205D127-5DA6-4AC9-B9D6-FF6E51561A26}"/>
                </a:ext>
              </a:extLst>
            </p:cNvPr>
            <p:cNvSpPr/>
            <p:nvPr/>
          </p:nvSpPr>
          <p:spPr>
            <a:xfrm rot="1167850">
              <a:off x="3943219" y="410715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06" name="Straight Connector 105">
              <a:extLst>
                <a:ext uri="{FF2B5EF4-FFF2-40B4-BE49-F238E27FC236}">
                  <a16:creationId xmlns:a16="http://schemas.microsoft.com/office/drawing/2014/main" id="{55321E2C-5259-42BA-80F4-6085E3008D83}"/>
                </a:ext>
              </a:extLst>
            </p:cNvPr>
            <p:cNvCxnSpPr>
              <a:cxnSpLocks/>
            </p:cNvCxnSpPr>
            <p:nvPr/>
          </p:nvCxnSpPr>
          <p:spPr>
            <a:xfrm>
              <a:off x="2259854" y="4712442"/>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821265-6A5E-4FAE-B008-D52AF49609D9}"/>
                </a:ext>
              </a:extLst>
            </p:cNvPr>
            <p:cNvCxnSpPr>
              <a:cxnSpLocks/>
            </p:cNvCxnSpPr>
            <p:nvPr/>
          </p:nvCxnSpPr>
          <p:spPr>
            <a:xfrm>
              <a:off x="2364804" y="5110206"/>
              <a:ext cx="410262" cy="650735"/>
            </a:xfrm>
            <a:prstGeom prst="line">
              <a:avLst/>
            </a:prstGeom>
            <a:ln w="9525">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F0D433-64B4-4917-B2AF-0EF8CEDB0778}"/>
                </a:ext>
              </a:extLst>
            </p:cNvPr>
            <p:cNvCxnSpPr>
              <a:cxnSpLocks/>
            </p:cNvCxnSpPr>
            <p:nvPr/>
          </p:nvCxnSpPr>
          <p:spPr>
            <a:xfrm flipV="1">
              <a:off x="2674885" y="5108214"/>
              <a:ext cx="849319" cy="452688"/>
            </a:xfrm>
            <a:prstGeom prst="straightConnector1">
              <a:avLst/>
            </a:prstGeom>
            <a:ln w="9525">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EAA7577-42D9-4289-8851-DEDF8775B039}"/>
                </a:ext>
              </a:extLst>
            </p:cNvPr>
            <p:cNvCxnSpPr>
              <a:cxnSpLocks/>
            </p:cNvCxnSpPr>
            <p:nvPr/>
          </p:nvCxnSpPr>
          <p:spPr>
            <a:xfrm flipV="1">
              <a:off x="2527371" y="5327818"/>
              <a:ext cx="177791" cy="100395"/>
            </a:xfrm>
            <a:prstGeom prst="straightConnector1">
              <a:avLst/>
            </a:pr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5DCFA8D-8110-4B69-8359-CE5C2E22A548}"/>
                </a:ext>
              </a:extLst>
            </p:cNvPr>
            <p:cNvCxnSpPr>
              <a:cxnSpLocks/>
            </p:cNvCxnSpPr>
            <p:nvPr/>
          </p:nvCxnSpPr>
          <p:spPr>
            <a:xfrm flipV="1">
              <a:off x="2753638" y="5108214"/>
              <a:ext cx="1095729" cy="603096"/>
            </a:xfrm>
            <a:prstGeom prst="straightConnector1">
              <a:avLst/>
            </a:prstGeom>
            <a:ln w="9525">
              <a:solidFill>
                <a:srgbClr val="2C973E"/>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7BD8E615-D3B9-47C9-9442-3788F86B6520}"/>
              </a:ext>
            </a:extLst>
          </p:cNvPr>
          <p:cNvGrpSpPr/>
          <p:nvPr/>
        </p:nvGrpSpPr>
        <p:grpSpPr>
          <a:xfrm>
            <a:off x="1882640" y="3073992"/>
            <a:ext cx="2508889" cy="2531444"/>
            <a:chOff x="4424826" y="3581833"/>
            <a:chExt cx="2508889" cy="2531444"/>
          </a:xfrm>
        </p:grpSpPr>
        <p:cxnSp>
          <p:nvCxnSpPr>
            <p:cNvPr id="110" name="Straight Connector 109">
              <a:extLst>
                <a:ext uri="{FF2B5EF4-FFF2-40B4-BE49-F238E27FC236}">
                  <a16:creationId xmlns:a16="http://schemas.microsoft.com/office/drawing/2014/main" id="{F3F5D700-22AB-4F7D-81D2-740ECAF5D1F2}"/>
                </a:ext>
              </a:extLst>
            </p:cNvPr>
            <p:cNvCxnSpPr>
              <a:cxnSpLocks/>
            </p:cNvCxnSpPr>
            <p:nvPr/>
          </p:nvCxnSpPr>
          <p:spPr>
            <a:xfrm rot="1167850" flipV="1">
              <a:off x="4471644" y="3581833"/>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11" name="Flowchart: Connector 110">
              <a:extLst>
                <a:ext uri="{FF2B5EF4-FFF2-40B4-BE49-F238E27FC236}">
                  <a16:creationId xmlns:a16="http://schemas.microsoft.com/office/drawing/2014/main" id="{08E0CE71-D339-4A7A-BD22-48855D477A04}"/>
                </a:ext>
              </a:extLst>
            </p:cNvPr>
            <p:cNvSpPr/>
            <p:nvPr/>
          </p:nvSpPr>
          <p:spPr>
            <a:xfrm rot="1167850">
              <a:off x="4950336" y="508930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2" name="Flowchart: Connector 111">
              <a:extLst>
                <a:ext uri="{FF2B5EF4-FFF2-40B4-BE49-F238E27FC236}">
                  <a16:creationId xmlns:a16="http://schemas.microsoft.com/office/drawing/2014/main" id="{E36CAC71-0CCE-4E26-A7A8-0B6E289D09C7}"/>
                </a:ext>
              </a:extLst>
            </p:cNvPr>
            <p:cNvSpPr/>
            <p:nvPr/>
          </p:nvSpPr>
          <p:spPr>
            <a:xfrm rot="1167850">
              <a:off x="4775172" y="518053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3" name="Flowchart: Connector 112">
              <a:extLst>
                <a:ext uri="{FF2B5EF4-FFF2-40B4-BE49-F238E27FC236}">
                  <a16:creationId xmlns:a16="http://schemas.microsoft.com/office/drawing/2014/main" id="{598B7B86-D655-4190-BE36-CD6AAFBF6F2B}"/>
                </a:ext>
              </a:extLst>
            </p:cNvPr>
            <p:cNvSpPr/>
            <p:nvPr/>
          </p:nvSpPr>
          <p:spPr>
            <a:xfrm rot="1167850">
              <a:off x="4600007" y="527175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4" name="Flowchart: Connector 113">
              <a:extLst>
                <a:ext uri="{FF2B5EF4-FFF2-40B4-BE49-F238E27FC236}">
                  <a16:creationId xmlns:a16="http://schemas.microsoft.com/office/drawing/2014/main" id="{B92B3BE0-BB40-4E5E-AC6B-D1974A0B72BA}"/>
                </a:ext>
              </a:extLst>
            </p:cNvPr>
            <p:cNvSpPr/>
            <p:nvPr/>
          </p:nvSpPr>
          <p:spPr>
            <a:xfrm rot="1167850">
              <a:off x="4424826" y="536297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5" name="Flowchart: Connector 114">
              <a:extLst>
                <a:ext uri="{FF2B5EF4-FFF2-40B4-BE49-F238E27FC236}">
                  <a16:creationId xmlns:a16="http://schemas.microsoft.com/office/drawing/2014/main" id="{D338E050-93E5-410E-8A2C-D163590F51FE}"/>
                </a:ext>
              </a:extLst>
            </p:cNvPr>
            <p:cNvSpPr/>
            <p:nvPr/>
          </p:nvSpPr>
          <p:spPr>
            <a:xfrm rot="1167850">
              <a:off x="5881022" y="4603230"/>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6" name="Flowchart: Connector 115">
              <a:extLst>
                <a:ext uri="{FF2B5EF4-FFF2-40B4-BE49-F238E27FC236}">
                  <a16:creationId xmlns:a16="http://schemas.microsoft.com/office/drawing/2014/main" id="{88038E66-EB7A-4528-B4F8-E8F3FEF76544}"/>
                </a:ext>
              </a:extLst>
            </p:cNvPr>
            <p:cNvSpPr/>
            <p:nvPr/>
          </p:nvSpPr>
          <p:spPr>
            <a:xfrm rot="1167850">
              <a:off x="5705857" y="469445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7" name="Flowchart: Connector 116">
              <a:extLst>
                <a:ext uri="{FF2B5EF4-FFF2-40B4-BE49-F238E27FC236}">
                  <a16:creationId xmlns:a16="http://schemas.microsoft.com/office/drawing/2014/main" id="{CDDC2ACE-0AF6-4BCF-B5FE-9C028A0FA25B}"/>
                </a:ext>
              </a:extLst>
            </p:cNvPr>
            <p:cNvSpPr/>
            <p:nvPr/>
          </p:nvSpPr>
          <p:spPr>
            <a:xfrm rot="1167850">
              <a:off x="5530693" y="4785679"/>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8" name="Flowchart: Connector 117">
              <a:extLst>
                <a:ext uri="{FF2B5EF4-FFF2-40B4-BE49-F238E27FC236}">
                  <a16:creationId xmlns:a16="http://schemas.microsoft.com/office/drawing/2014/main" id="{5099D6E4-36D0-4359-BE15-BB3836E7EDB7}"/>
                </a:ext>
              </a:extLst>
            </p:cNvPr>
            <p:cNvSpPr/>
            <p:nvPr/>
          </p:nvSpPr>
          <p:spPr>
            <a:xfrm rot="1167850">
              <a:off x="5355512" y="487689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19" name="Flowchart: Connector 118">
              <a:extLst>
                <a:ext uri="{FF2B5EF4-FFF2-40B4-BE49-F238E27FC236}">
                  <a16:creationId xmlns:a16="http://schemas.microsoft.com/office/drawing/2014/main" id="{C6EFE0F9-11B5-4344-8BFB-900812CB6137}"/>
                </a:ext>
              </a:extLst>
            </p:cNvPr>
            <p:cNvSpPr/>
            <p:nvPr/>
          </p:nvSpPr>
          <p:spPr>
            <a:xfrm rot="1167850">
              <a:off x="6798959" y="415773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0" name="Flowchart: Connector 119">
              <a:extLst>
                <a:ext uri="{FF2B5EF4-FFF2-40B4-BE49-F238E27FC236}">
                  <a16:creationId xmlns:a16="http://schemas.microsoft.com/office/drawing/2014/main" id="{1846C560-62F4-4B2F-BFEE-DE72F06869AF}"/>
                </a:ext>
              </a:extLst>
            </p:cNvPr>
            <p:cNvSpPr/>
            <p:nvPr/>
          </p:nvSpPr>
          <p:spPr>
            <a:xfrm rot="1167850">
              <a:off x="6623795" y="424896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1" name="Flowchart: Connector 120">
              <a:extLst>
                <a:ext uri="{FF2B5EF4-FFF2-40B4-BE49-F238E27FC236}">
                  <a16:creationId xmlns:a16="http://schemas.microsoft.com/office/drawing/2014/main" id="{0B49459C-9407-47FC-8D2B-CA8EE62C565B}"/>
                </a:ext>
              </a:extLst>
            </p:cNvPr>
            <p:cNvSpPr/>
            <p:nvPr/>
          </p:nvSpPr>
          <p:spPr>
            <a:xfrm rot="1167850">
              <a:off x="6448631" y="434018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2" name="Flowchart: Connector 121">
              <a:extLst>
                <a:ext uri="{FF2B5EF4-FFF2-40B4-BE49-F238E27FC236}">
                  <a16:creationId xmlns:a16="http://schemas.microsoft.com/office/drawing/2014/main" id="{FFE7385C-61D8-4BC5-A34A-E56F1F2662A3}"/>
                </a:ext>
              </a:extLst>
            </p:cNvPr>
            <p:cNvSpPr/>
            <p:nvPr/>
          </p:nvSpPr>
          <p:spPr>
            <a:xfrm rot="1167850">
              <a:off x="6273450" y="443140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23" name="Straight Connector 122">
              <a:extLst>
                <a:ext uri="{FF2B5EF4-FFF2-40B4-BE49-F238E27FC236}">
                  <a16:creationId xmlns:a16="http://schemas.microsoft.com/office/drawing/2014/main" id="{2C4B0182-2A13-46BF-8733-AD42403EDC17}"/>
                </a:ext>
              </a:extLst>
            </p:cNvPr>
            <p:cNvCxnSpPr>
              <a:cxnSpLocks/>
            </p:cNvCxnSpPr>
            <p:nvPr/>
          </p:nvCxnSpPr>
          <p:spPr>
            <a:xfrm>
              <a:off x="4590085" y="5036697"/>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261CC5C9-5AE1-42C3-AD14-BED8A00861BA}"/>
              </a:ext>
            </a:extLst>
          </p:cNvPr>
          <p:cNvGrpSpPr/>
          <p:nvPr/>
        </p:nvGrpSpPr>
        <p:grpSpPr>
          <a:xfrm>
            <a:off x="2258639" y="4073229"/>
            <a:ext cx="2508889" cy="2531444"/>
            <a:chOff x="5570507" y="3660898"/>
            <a:chExt cx="2508889" cy="2531444"/>
          </a:xfrm>
        </p:grpSpPr>
        <p:cxnSp>
          <p:nvCxnSpPr>
            <p:cNvPr id="125" name="Straight Connector 124">
              <a:extLst>
                <a:ext uri="{FF2B5EF4-FFF2-40B4-BE49-F238E27FC236}">
                  <a16:creationId xmlns:a16="http://schemas.microsoft.com/office/drawing/2014/main" id="{88783174-F0E9-4D57-850F-06E0D6BBD0AB}"/>
                </a:ext>
              </a:extLst>
            </p:cNvPr>
            <p:cNvCxnSpPr>
              <a:cxnSpLocks/>
            </p:cNvCxnSpPr>
            <p:nvPr/>
          </p:nvCxnSpPr>
          <p:spPr>
            <a:xfrm rot="1167850" flipV="1">
              <a:off x="5617325" y="3660898"/>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26" name="Flowchart: Connector 125">
              <a:extLst>
                <a:ext uri="{FF2B5EF4-FFF2-40B4-BE49-F238E27FC236}">
                  <a16:creationId xmlns:a16="http://schemas.microsoft.com/office/drawing/2014/main" id="{7F94BF0C-240D-426E-AE2D-0DE23D935757}"/>
                </a:ext>
              </a:extLst>
            </p:cNvPr>
            <p:cNvSpPr/>
            <p:nvPr/>
          </p:nvSpPr>
          <p:spPr>
            <a:xfrm rot="1167850">
              <a:off x="6096017" y="5168372"/>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7" name="Flowchart: Connector 126">
              <a:extLst>
                <a:ext uri="{FF2B5EF4-FFF2-40B4-BE49-F238E27FC236}">
                  <a16:creationId xmlns:a16="http://schemas.microsoft.com/office/drawing/2014/main" id="{235B9E43-C682-4532-99B1-90B17DA1082D}"/>
                </a:ext>
              </a:extLst>
            </p:cNvPr>
            <p:cNvSpPr/>
            <p:nvPr/>
          </p:nvSpPr>
          <p:spPr>
            <a:xfrm rot="1167850">
              <a:off x="5920853" y="525959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8" name="Flowchart: Connector 127">
              <a:extLst>
                <a:ext uri="{FF2B5EF4-FFF2-40B4-BE49-F238E27FC236}">
                  <a16:creationId xmlns:a16="http://schemas.microsoft.com/office/drawing/2014/main" id="{8797AF0C-7E65-48F3-A84E-1F3CFF4A08C7}"/>
                </a:ext>
              </a:extLst>
            </p:cNvPr>
            <p:cNvSpPr/>
            <p:nvPr/>
          </p:nvSpPr>
          <p:spPr>
            <a:xfrm rot="1167850">
              <a:off x="5745688" y="5350821"/>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9" name="Flowchart: Connector 128">
              <a:extLst>
                <a:ext uri="{FF2B5EF4-FFF2-40B4-BE49-F238E27FC236}">
                  <a16:creationId xmlns:a16="http://schemas.microsoft.com/office/drawing/2014/main" id="{7937E796-84F0-4BE2-A885-4C62226F247F}"/>
                </a:ext>
              </a:extLst>
            </p:cNvPr>
            <p:cNvSpPr/>
            <p:nvPr/>
          </p:nvSpPr>
          <p:spPr>
            <a:xfrm rot="1167850">
              <a:off x="5570507" y="544204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0" name="Flowchart: Connector 129">
              <a:extLst>
                <a:ext uri="{FF2B5EF4-FFF2-40B4-BE49-F238E27FC236}">
                  <a16:creationId xmlns:a16="http://schemas.microsoft.com/office/drawing/2014/main" id="{7AFD772F-7BD2-4B26-BDB3-60DD99EE1478}"/>
                </a:ext>
              </a:extLst>
            </p:cNvPr>
            <p:cNvSpPr/>
            <p:nvPr/>
          </p:nvSpPr>
          <p:spPr>
            <a:xfrm rot="1167850">
              <a:off x="7026703" y="468229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1" name="Flowchart: Connector 130">
              <a:extLst>
                <a:ext uri="{FF2B5EF4-FFF2-40B4-BE49-F238E27FC236}">
                  <a16:creationId xmlns:a16="http://schemas.microsoft.com/office/drawing/2014/main" id="{B852DC6B-BD9C-4436-B82A-E90056B8988B}"/>
                </a:ext>
              </a:extLst>
            </p:cNvPr>
            <p:cNvSpPr/>
            <p:nvPr/>
          </p:nvSpPr>
          <p:spPr>
            <a:xfrm rot="1167850">
              <a:off x="6851538" y="477352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2" name="Flowchart: Connector 131">
              <a:extLst>
                <a:ext uri="{FF2B5EF4-FFF2-40B4-BE49-F238E27FC236}">
                  <a16:creationId xmlns:a16="http://schemas.microsoft.com/office/drawing/2014/main" id="{00CFB763-2E77-47E6-A015-BF82A8A14930}"/>
                </a:ext>
              </a:extLst>
            </p:cNvPr>
            <p:cNvSpPr/>
            <p:nvPr/>
          </p:nvSpPr>
          <p:spPr>
            <a:xfrm rot="1167850">
              <a:off x="6676374" y="4864744"/>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3" name="Flowchart: Connector 132">
              <a:extLst>
                <a:ext uri="{FF2B5EF4-FFF2-40B4-BE49-F238E27FC236}">
                  <a16:creationId xmlns:a16="http://schemas.microsoft.com/office/drawing/2014/main" id="{4275B046-B0FD-4242-BD07-744F4B44BD4D}"/>
                </a:ext>
              </a:extLst>
            </p:cNvPr>
            <p:cNvSpPr/>
            <p:nvPr/>
          </p:nvSpPr>
          <p:spPr>
            <a:xfrm rot="1167850">
              <a:off x="6501193" y="495596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4" name="Flowchart: Connector 133">
              <a:extLst>
                <a:ext uri="{FF2B5EF4-FFF2-40B4-BE49-F238E27FC236}">
                  <a16:creationId xmlns:a16="http://schemas.microsoft.com/office/drawing/2014/main" id="{ED77DD29-A2D8-4E09-9FF1-063CB79994F7}"/>
                </a:ext>
              </a:extLst>
            </p:cNvPr>
            <p:cNvSpPr/>
            <p:nvPr/>
          </p:nvSpPr>
          <p:spPr>
            <a:xfrm rot="1167850">
              <a:off x="7944640" y="423680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5" name="Flowchart: Connector 134">
              <a:extLst>
                <a:ext uri="{FF2B5EF4-FFF2-40B4-BE49-F238E27FC236}">
                  <a16:creationId xmlns:a16="http://schemas.microsoft.com/office/drawing/2014/main" id="{C0113453-48B9-4017-ACC7-FD9F93924C45}"/>
                </a:ext>
              </a:extLst>
            </p:cNvPr>
            <p:cNvSpPr/>
            <p:nvPr/>
          </p:nvSpPr>
          <p:spPr>
            <a:xfrm rot="1167850">
              <a:off x="7769476" y="432802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6" name="Flowchart: Connector 135">
              <a:extLst>
                <a:ext uri="{FF2B5EF4-FFF2-40B4-BE49-F238E27FC236}">
                  <a16:creationId xmlns:a16="http://schemas.microsoft.com/office/drawing/2014/main" id="{08E95FB3-2264-44F3-8433-2A256EAFEB6C}"/>
                </a:ext>
              </a:extLst>
            </p:cNvPr>
            <p:cNvSpPr/>
            <p:nvPr/>
          </p:nvSpPr>
          <p:spPr>
            <a:xfrm rot="1167850">
              <a:off x="7594312" y="441925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7" name="Flowchart: Connector 136">
              <a:extLst>
                <a:ext uri="{FF2B5EF4-FFF2-40B4-BE49-F238E27FC236}">
                  <a16:creationId xmlns:a16="http://schemas.microsoft.com/office/drawing/2014/main" id="{5A514A68-F9FE-4527-BC30-71A6CADF416C}"/>
                </a:ext>
              </a:extLst>
            </p:cNvPr>
            <p:cNvSpPr/>
            <p:nvPr/>
          </p:nvSpPr>
          <p:spPr>
            <a:xfrm rot="1167850">
              <a:off x="7419131" y="451047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38" name="Straight Connector 137">
              <a:extLst>
                <a:ext uri="{FF2B5EF4-FFF2-40B4-BE49-F238E27FC236}">
                  <a16:creationId xmlns:a16="http://schemas.microsoft.com/office/drawing/2014/main" id="{1744A53E-64F5-4F93-AFB1-63ED084B2954}"/>
                </a:ext>
              </a:extLst>
            </p:cNvPr>
            <p:cNvCxnSpPr>
              <a:cxnSpLocks/>
            </p:cNvCxnSpPr>
            <p:nvPr/>
          </p:nvCxnSpPr>
          <p:spPr>
            <a:xfrm>
              <a:off x="5735766" y="5115762"/>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57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11" name="Group 10">
            <a:extLst>
              <a:ext uri="{FF2B5EF4-FFF2-40B4-BE49-F238E27FC236}">
                <a16:creationId xmlns:a16="http://schemas.microsoft.com/office/drawing/2014/main" id="{882B3A46-F05B-49AA-B6B5-2839E463C2DA}"/>
              </a:ext>
            </a:extLst>
          </p:cNvPr>
          <p:cNvGrpSpPr/>
          <p:nvPr/>
        </p:nvGrpSpPr>
        <p:grpSpPr>
          <a:xfrm>
            <a:off x="894852" y="758487"/>
            <a:ext cx="2660749" cy="2531444"/>
            <a:chOff x="2498862" y="919336"/>
            <a:chExt cx="2660749" cy="2531444"/>
          </a:xfrm>
        </p:grpSpPr>
        <p:cxnSp>
          <p:nvCxnSpPr>
            <p:cNvPr id="125" name="Straight Connector 124">
              <a:extLst>
                <a:ext uri="{FF2B5EF4-FFF2-40B4-BE49-F238E27FC236}">
                  <a16:creationId xmlns:a16="http://schemas.microsoft.com/office/drawing/2014/main" id="{88783174-F0E9-4D57-850F-06E0D6BBD0AB}"/>
                </a:ext>
              </a:extLst>
            </p:cNvPr>
            <p:cNvCxnSpPr>
              <a:cxnSpLocks/>
            </p:cNvCxnSpPr>
            <p:nvPr/>
          </p:nvCxnSpPr>
          <p:spPr>
            <a:xfrm rot="1677002" flipV="1">
              <a:off x="2619444" y="919336"/>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26" name="Flowchart: Connector 125">
              <a:extLst>
                <a:ext uri="{FF2B5EF4-FFF2-40B4-BE49-F238E27FC236}">
                  <a16:creationId xmlns:a16="http://schemas.microsoft.com/office/drawing/2014/main" id="{7F94BF0C-240D-426E-AE2D-0DE23D935757}"/>
                </a:ext>
              </a:extLst>
            </p:cNvPr>
            <p:cNvSpPr/>
            <p:nvPr/>
          </p:nvSpPr>
          <p:spPr>
            <a:xfrm rot="1677002">
              <a:off x="3059003" y="232640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7" name="Flowchart: Connector 126">
              <a:extLst>
                <a:ext uri="{FF2B5EF4-FFF2-40B4-BE49-F238E27FC236}">
                  <a16:creationId xmlns:a16="http://schemas.microsoft.com/office/drawing/2014/main" id="{235B9E43-C682-4532-99B1-90B17DA1082D}"/>
                </a:ext>
              </a:extLst>
            </p:cNvPr>
            <p:cNvSpPr/>
            <p:nvPr/>
          </p:nvSpPr>
          <p:spPr>
            <a:xfrm rot="1677002">
              <a:off x="2872295" y="239078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8" name="Flowchart: Connector 127">
              <a:extLst>
                <a:ext uri="{FF2B5EF4-FFF2-40B4-BE49-F238E27FC236}">
                  <a16:creationId xmlns:a16="http://schemas.microsoft.com/office/drawing/2014/main" id="{8797AF0C-7E65-48F3-A84E-1F3CFF4A08C7}"/>
                </a:ext>
              </a:extLst>
            </p:cNvPr>
            <p:cNvSpPr/>
            <p:nvPr/>
          </p:nvSpPr>
          <p:spPr>
            <a:xfrm rot="1677002">
              <a:off x="2685586" y="245516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9" name="Flowchart: Connector 128">
              <a:extLst>
                <a:ext uri="{FF2B5EF4-FFF2-40B4-BE49-F238E27FC236}">
                  <a16:creationId xmlns:a16="http://schemas.microsoft.com/office/drawing/2014/main" id="{7937E796-84F0-4BE2-A885-4C62226F247F}"/>
                </a:ext>
              </a:extLst>
            </p:cNvPr>
            <p:cNvSpPr/>
            <p:nvPr/>
          </p:nvSpPr>
          <p:spPr>
            <a:xfrm rot="1677002">
              <a:off x="2498862" y="251953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0" name="Flowchart: Connector 129">
              <a:extLst>
                <a:ext uri="{FF2B5EF4-FFF2-40B4-BE49-F238E27FC236}">
                  <a16:creationId xmlns:a16="http://schemas.microsoft.com/office/drawing/2014/main" id="{7AFD772F-7BD2-4B26-BDB3-60DD99EE1478}"/>
                </a:ext>
              </a:extLst>
            </p:cNvPr>
            <p:cNvSpPr/>
            <p:nvPr/>
          </p:nvSpPr>
          <p:spPr>
            <a:xfrm rot="1677002">
              <a:off x="4051228" y="1982991"/>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1" name="Flowchart: Connector 130">
              <a:extLst>
                <a:ext uri="{FF2B5EF4-FFF2-40B4-BE49-F238E27FC236}">
                  <a16:creationId xmlns:a16="http://schemas.microsoft.com/office/drawing/2014/main" id="{B852DC6B-BD9C-4436-B82A-E90056B8988B}"/>
                </a:ext>
              </a:extLst>
            </p:cNvPr>
            <p:cNvSpPr/>
            <p:nvPr/>
          </p:nvSpPr>
          <p:spPr>
            <a:xfrm rot="1677002">
              <a:off x="3864519" y="204736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2" name="Flowchart: Connector 131">
              <a:extLst>
                <a:ext uri="{FF2B5EF4-FFF2-40B4-BE49-F238E27FC236}">
                  <a16:creationId xmlns:a16="http://schemas.microsoft.com/office/drawing/2014/main" id="{00CFB763-2E77-47E6-A015-BF82A8A14930}"/>
                </a:ext>
              </a:extLst>
            </p:cNvPr>
            <p:cNvSpPr/>
            <p:nvPr/>
          </p:nvSpPr>
          <p:spPr>
            <a:xfrm rot="1677002">
              <a:off x="3677811" y="2111746"/>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3" name="Flowchart: Connector 132">
              <a:extLst>
                <a:ext uri="{FF2B5EF4-FFF2-40B4-BE49-F238E27FC236}">
                  <a16:creationId xmlns:a16="http://schemas.microsoft.com/office/drawing/2014/main" id="{4275B046-B0FD-4242-BD07-744F4B44BD4D}"/>
                </a:ext>
              </a:extLst>
            </p:cNvPr>
            <p:cNvSpPr/>
            <p:nvPr/>
          </p:nvSpPr>
          <p:spPr>
            <a:xfrm rot="1677002">
              <a:off x="3491087" y="217611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4" name="Flowchart: Connector 133">
              <a:extLst>
                <a:ext uri="{FF2B5EF4-FFF2-40B4-BE49-F238E27FC236}">
                  <a16:creationId xmlns:a16="http://schemas.microsoft.com/office/drawing/2014/main" id="{ED77DD29-A2D8-4E09-9FF1-063CB79994F7}"/>
                </a:ext>
              </a:extLst>
            </p:cNvPr>
            <p:cNvSpPr/>
            <p:nvPr/>
          </p:nvSpPr>
          <p:spPr>
            <a:xfrm rot="1677002">
              <a:off x="5024855" y="167783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5" name="Flowchart: Connector 134">
              <a:extLst>
                <a:ext uri="{FF2B5EF4-FFF2-40B4-BE49-F238E27FC236}">
                  <a16:creationId xmlns:a16="http://schemas.microsoft.com/office/drawing/2014/main" id="{C0113453-48B9-4017-ACC7-FD9F93924C45}"/>
                </a:ext>
              </a:extLst>
            </p:cNvPr>
            <p:cNvSpPr/>
            <p:nvPr/>
          </p:nvSpPr>
          <p:spPr>
            <a:xfrm rot="1677002">
              <a:off x="4838147" y="174220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6" name="Flowchart: Connector 135">
              <a:extLst>
                <a:ext uri="{FF2B5EF4-FFF2-40B4-BE49-F238E27FC236}">
                  <a16:creationId xmlns:a16="http://schemas.microsoft.com/office/drawing/2014/main" id="{08E95FB3-2264-44F3-8433-2A256EAFEB6C}"/>
                </a:ext>
              </a:extLst>
            </p:cNvPr>
            <p:cNvSpPr/>
            <p:nvPr/>
          </p:nvSpPr>
          <p:spPr>
            <a:xfrm rot="1677002">
              <a:off x="4651439" y="180658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7" name="Flowchart: Connector 136">
              <a:extLst>
                <a:ext uri="{FF2B5EF4-FFF2-40B4-BE49-F238E27FC236}">
                  <a16:creationId xmlns:a16="http://schemas.microsoft.com/office/drawing/2014/main" id="{5A514A68-F9FE-4527-BC30-71A6CADF416C}"/>
                </a:ext>
              </a:extLst>
            </p:cNvPr>
            <p:cNvSpPr/>
            <p:nvPr/>
          </p:nvSpPr>
          <p:spPr>
            <a:xfrm rot="1677002">
              <a:off x="4464715" y="187095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38" name="Straight Connector 137">
              <a:extLst>
                <a:ext uri="{FF2B5EF4-FFF2-40B4-BE49-F238E27FC236}">
                  <a16:creationId xmlns:a16="http://schemas.microsoft.com/office/drawing/2014/main" id="{1744A53E-64F5-4F93-AFB1-63ED084B2954}"/>
                </a:ext>
              </a:extLst>
            </p:cNvPr>
            <p:cNvCxnSpPr>
              <a:cxnSpLocks/>
            </p:cNvCxnSpPr>
            <p:nvPr/>
          </p:nvCxnSpPr>
          <p:spPr>
            <a:xfrm rot="509152">
              <a:off x="2677431" y="2233479"/>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 name="Left Brace 3">
              <a:extLst>
                <a:ext uri="{FF2B5EF4-FFF2-40B4-BE49-F238E27FC236}">
                  <a16:creationId xmlns:a16="http://schemas.microsoft.com/office/drawing/2014/main" id="{32C3864D-FC51-4024-BBFF-AD47BE5A9C8A}"/>
                </a:ext>
              </a:extLst>
            </p:cNvPr>
            <p:cNvSpPr/>
            <p:nvPr/>
          </p:nvSpPr>
          <p:spPr>
            <a:xfrm rot="4147849">
              <a:off x="2813009" y="1567759"/>
              <a:ext cx="280575" cy="677258"/>
            </a:xfrm>
            <a:prstGeom prst="leftBrace">
              <a:avLst>
                <a:gd name="adj1" fmla="val 44515"/>
                <a:gd name="adj2" fmla="val 50000"/>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a:extLst>
                <a:ext uri="{FF2B5EF4-FFF2-40B4-BE49-F238E27FC236}">
                  <a16:creationId xmlns:a16="http://schemas.microsoft.com/office/drawing/2014/main" id="{26408CD1-292D-4BE0-A20C-A6B6B1150CD4}"/>
                </a:ext>
              </a:extLst>
            </p:cNvPr>
            <p:cNvSpPr/>
            <p:nvPr/>
          </p:nvSpPr>
          <p:spPr>
            <a:xfrm rot="14775987">
              <a:off x="3452608" y="1878149"/>
              <a:ext cx="205987" cy="248160"/>
            </a:xfrm>
            <a:prstGeom prst="rightBrace">
              <a:avLst/>
            </a:prstGeom>
            <a:ln w="9525">
              <a:solidFill>
                <a:srgbClr val="0070C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5A59200D-021C-4BF6-919F-3156D2D3038F}"/>
                </a:ext>
              </a:extLst>
            </p:cNvPr>
            <p:cNvSpPr/>
            <p:nvPr/>
          </p:nvSpPr>
          <p:spPr>
            <a:xfrm rot="4096171">
              <a:off x="3495081" y="1431478"/>
              <a:ext cx="313479" cy="575141"/>
            </a:xfrm>
            <a:prstGeom prst="leftBrace">
              <a:avLst>
                <a:gd name="adj1" fmla="val 21221"/>
                <a:gd name="adj2" fmla="val 50000"/>
              </a:avLst>
            </a:prstGeom>
            <a:ln w="9525">
              <a:solidFill>
                <a:srgbClr val="00B05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9B64FF31-CFA0-4B93-8DED-3B80ADD20CC1}"/>
                </a:ext>
              </a:extLst>
            </p:cNvPr>
            <p:cNvCxnSpPr/>
            <p:nvPr/>
          </p:nvCxnSpPr>
          <p:spPr>
            <a:xfrm>
              <a:off x="3555601" y="2343655"/>
              <a:ext cx="0" cy="53257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9FF427-C688-47AC-B822-B93DD08ECF0D}"/>
                </a:ext>
              </a:extLst>
            </p:cNvPr>
            <p:cNvSpPr txBox="1"/>
            <p:nvPr/>
          </p:nvSpPr>
          <p:spPr>
            <a:xfrm>
              <a:off x="3126381" y="2876232"/>
              <a:ext cx="1685786" cy="350865"/>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To which cluster this point belongs to?</a:t>
              </a:r>
            </a:p>
          </p:txBody>
        </p:sp>
      </p:grpSp>
      <p:grpSp>
        <p:nvGrpSpPr>
          <p:cNvPr id="12" name="Group 11">
            <a:extLst>
              <a:ext uri="{FF2B5EF4-FFF2-40B4-BE49-F238E27FC236}">
                <a16:creationId xmlns:a16="http://schemas.microsoft.com/office/drawing/2014/main" id="{A7AB5F0F-510D-4E20-9E59-2F0E52E98E6D}"/>
              </a:ext>
            </a:extLst>
          </p:cNvPr>
          <p:cNvGrpSpPr/>
          <p:nvPr/>
        </p:nvGrpSpPr>
        <p:grpSpPr>
          <a:xfrm>
            <a:off x="5160389" y="605474"/>
            <a:ext cx="2668851" cy="2531444"/>
            <a:chOff x="4337781" y="3513114"/>
            <a:chExt cx="2668851" cy="2531444"/>
          </a:xfrm>
        </p:grpSpPr>
        <p:cxnSp>
          <p:nvCxnSpPr>
            <p:cNvPr id="76" name="Straight Connector 75">
              <a:extLst>
                <a:ext uri="{FF2B5EF4-FFF2-40B4-BE49-F238E27FC236}">
                  <a16:creationId xmlns:a16="http://schemas.microsoft.com/office/drawing/2014/main" id="{43AA5B3F-1B5D-49ED-B051-4F0FEF739E6F}"/>
                </a:ext>
              </a:extLst>
            </p:cNvPr>
            <p:cNvCxnSpPr>
              <a:cxnSpLocks/>
            </p:cNvCxnSpPr>
            <p:nvPr/>
          </p:nvCxnSpPr>
          <p:spPr>
            <a:xfrm rot="1710587" flipV="1">
              <a:off x="4462276" y="3513114"/>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77" name="Flowchart: Connector 76">
              <a:extLst>
                <a:ext uri="{FF2B5EF4-FFF2-40B4-BE49-F238E27FC236}">
                  <a16:creationId xmlns:a16="http://schemas.microsoft.com/office/drawing/2014/main" id="{8C65CB27-45BA-4A2C-A4FA-E32391DAD36A}"/>
                </a:ext>
              </a:extLst>
            </p:cNvPr>
            <p:cNvSpPr/>
            <p:nvPr/>
          </p:nvSpPr>
          <p:spPr>
            <a:xfrm rot="1710587">
              <a:off x="4899781" y="491337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8" name="Flowchart: Connector 77">
              <a:extLst>
                <a:ext uri="{FF2B5EF4-FFF2-40B4-BE49-F238E27FC236}">
                  <a16:creationId xmlns:a16="http://schemas.microsoft.com/office/drawing/2014/main" id="{60F0A9AE-7814-4D49-ABF9-2CA5BD1BD0B7}"/>
                </a:ext>
              </a:extLst>
            </p:cNvPr>
            <p:cNvSpPr/>
            <p:nvPr/>
          </p:nvSpPr>
          <p:spPr>
            <a:xfrm rot="1710587">
              <a:off x="4712453" y="497592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9" name="Flowchart: Connector 78">
              <a:extLst>
                <a:ext uri="{FF2B5EF4-FFF2-40B4-BE49-F238E27FC236}">
                  <a16:creationId xmlns:a16="http://schemas.microsoft.com/office/drawing/2014/main" id="{CBCB11E6-064E-47BE-B038-D1D8407F1DC4}"/>
                </a:ext>
              </a:extLst>
            </p:cNvPr>
            <p:cNvSpPr/>
            <p:nvPr/>
          </p:nvSpPr>
          <p:spPr>
            <a:xfrm rot="1710587">
              <a:off x="4525124" y="503847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9" name="Flowchart: Connector 108">
              <a:extLst>
                <a:ext uri="{FF2B5EF4-FFF2-40B4-BE49-F238E27FC236}">
                  <a16:creationId xmlns:a16="http://schemas.microsoft.com/office/drawing/2014/main" id="{9DD6F3BF-C74E-4CB5-A8FE-0041741F9AA6}"/>
                </a:ext>
              </a:extLst>
            </p:cNvPr>
            <p:cNvSpPr/>
            <p:nvPr/>
          </p:nvSpPr>
          <p:spPr>
            <a:xfrm rot="1710587">
              <a:off x="4337781" y="510102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24" name="Flowchart: Connector 123">
              <a:extLst>
                <a:ext uri="{FF2B5EF4-FFF2-40B4-BE49-F238E27FC236}">
                  <a16:creationId xmlns:a16="http://schemas.microsoft.com/office/drawing/2014/main" id="{19E4E41A-89F6-437E-BCFE-44E0B1209191}"/>
                </a:ext>
              </a:extLst>
            </p:cNvPr>
            <p:cNvSpPr/>
            <p:nvPr/>
          </p:nvSpPr>
          <p:spPr>
            <a:xfrm rot="1710587">
              <a:off x="5895314" y="4579668"/>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9" name="Flowchart: Connector 138">
              <a:extLst>
                <a:ext uri="{FF2B5EF4-FFF2-40B4-BE49-F238E27FC236}">
                  <a16:creationId xmlns:a16="http://schemas.microsoft.com/office/drawing/2014/main" id="{09592D20-B32D-4DD7-AA15-D8234AC6837B}"/>
                </a:ext>
              </a:extLst>
            </p:cNvPr>
            <p:cNvSpPr/>
            <p:nvPr/>
          </p:nvSpPr>
          <p:spPr>
            <a:xfrm rot="1710587">
              <a:off x="5707985" y="464221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0" name="Flowchart: Connector 139">
              <a:extLst>
                <a:ext uri="{FF2B5EF4-FFF2-40B4-BE49-F238E27FC236}">
                  <a16:creationId xmlns:a16="http://schemas.microsoft.com/office/drawing/2014/main" id="{0E8EC5E2-9B68-4AD2-8C0D-A5BD1D1D45A0}"/>
                </a:ext>
              </a:extLst>
            </p:cNvPr>
            <p:cNvSpPr/>
            <p:nvPr/>
          </p:nvSpPr>
          <p:spPr>
            <a:xfrm rot="1710587">
              <a:off x="5520657" y="470476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1" name="Flowchart: Connector 140">
              <a:extLst>
                <a:ext uri="{FF2B5EF4-FFF2-40B4-BE49-F238E27FC236}">
                  <a16:creationId xmlns:a16="http://schemas.microsoft.com/office/drawing/2014/main" id="{C9C03CA8-46A7-41C3-8327-4CE2ADD75FEE}"/>
                </a:ext>
              </a:extLst>
            </p:cNvPr>
            <p:cNvSpPr/>
            <p:nvPr/>
          </p:nvSpPr>
          <p:spPr>
            <a:xfrm rot="1710587">
              <a:off x="5333313" y="4767311"/>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2" name="Flowchart: Connector 141">
              <a:extLst>
                <a:ext uri="{FF2B5EF4-FFF2-40B4-BE49-F238E27FC236}">
                  <a16:creationId xmlns:a16="http://schemas.microsoft.com/office/drawing/2014/main" id="{FE5785B3-E1DF-43D4-B24F-F5E4D2B32910}"/>
                </a:ext>
              </a:extLst>
            </p:cNvPr>
            <p:cNvSpPr/>
            <p:nvPr/>
          </p:nvSpPr>
          <p:spPr>
            <a:xfrm rot="1710587">
              <a:off x="6871876" y="428403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3" name="Flowchart: Connector 142">
              <a:extLst>
                <a:ext uri="{FF2B5EF4-FFF2-40B4-BE49-F238E27FC236}">
                  <a16:creationId xmlns:a16="http://schemas.microsoft.com/office/drawing/2014/main" id="{CED73DEB-1B97-4083-BE5D-26639D1C0410}"/>
                </a:ext>
              </a:extLst>
            </p:cNvPr>
            <p:cNvSpPr/>
            <p:nvPr/>
          </p:nvSpPr>
          <p:spPr>
            <a:xfrm rot="1710587">
              <a:off x="6684548" y="434658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4" name="Flowchart: Connector 143">
              <a:extLst>
                <a:ext uri="{FF2B5EF4-FFF2-40B4-BE49-F238E27FC236}">
                  <a16:creationId xmlns:a16="http://schemas.microsoft.com/office/drawing/2014/main" id="{4A26D6E0-F203-4245-A38E-C985637941EF}"/>
                </a:ext>
              </a:extLst>
            </p:cNvPr>
            <p:cNvSpPr/>
            <p:nvPr/>
          </p:nvSpPr>
          <p:spPr>
            <a:xfrm rot="1710587">
              <a:off x="6497220" y="440913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45" name="Flowchart: Connector 144">
              <a:extLst>
                <a:ext uri="{FF2B5EF4-FFF2-40B4-BE49-F238E27FC236}">
                  <a16:creationId xmlns:a16="http://schemas.microsoft.com/office/drawing/2014/main" id="{B7062BFF-D214-4A2A-9A88-89723849EB31}"/>
                </a:ext>
              </a:extLst>
            </p:cNvPr>
            <p:cNvSpPr/>
            <p:nvPr/>
          </p:nvSpPr>
          <p:spPr>
            <a:xfrm rot="1710587">
              <a:off x="6309876" y="447167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46" name="Straight Connector 145">
              <a:extLst>
                <a:ext uri="{FF2B5EF4-FFF2-40B4-BE49-F238E27FC236}">
                  <a16:creationId xmlns:a16="http://schemas.microsoft.com/office/drawing/2014/main" id="{34F5D666-C885-4066-912F-797F9B7E8A1D}"/>
                </a:ext>
              </a:extLst>
            </p:cNvPr>
            <p:cNvCxnSpPr>
              <a:cxnSpLocks/>
            </p:cNvCxnSpPr>
            <p:nvPr/>
          </p:nvCxnSpPr>
          <p:spPr>
            <a:xfrm rot="542737">
              <a:off x="4517017" y="4817682"/>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E9C5643-2A34-42AA-ACFD-D39C74C3F56B}"/>
                </a:ext>
              </a:extLst>
            </p:cNvPr>
            <p:cNvCxnSpPr>
              <a:cxnSpLocks/>
            </p:cNvCxnSpPr>
            <p:nvPr/>
          </p:nvCxnSpPr>
          <p:spPr>
            <a:xfrm rot="542737">
              <a:off x="5326271" y="4521356"/>
              <a:ext cx="333102" cy="577296"/>
            </a:xfrm>
            <a:prstGeom prst="line">
              <a:avLst/>
            </a:prstGeom>
            <a:ln w="28575">
              <a:solidFill>
                <a:srgbClr val="0070C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C2B8753-3411-4CF8-BC2C-C04FBFC86A2E}"/>
              </a:ext>
            </a:extLst>
          </p:cNvPr>
          <p:cNvGrpSpPr/>
          <p:nvPr/>
        </p:nvGrpSpPr>
        <p:grpSpPr>
          <a:xfrm>
            <a:off x="1032649" y="3383395"/>
            <a:ext cx="2710781" cy="2531444"/>
            <a:chOff x="5330696" y="3352227"/>
            <a:chExt cx="2710781" cy="2531444"/>
          </a:xfrm>
        </p:grpSpPr>
        <p:cxnSp>
          <p:nvCxnSpPr>
            <p:cNvPr id="149" name="Straight Connector 148">
              <a:extLst>
                <a:ext uri="{FF2B5EF4-FFF2-40B4-BE49-F238E27FC236}">
                  <a16:creationId xmlns:a16="http://schemas.microsoft.com/office/drawing/2014/main" id="{10B3DB7D-237F-4EB9-8C9C-ABE916B7AF02}"/>
                </a:ext>
              </a:extLst>
            </p:cNvPr>
            <p:cNvCxnSpPr>
              <a:cxnSpLocks/>
            </p:cNvCxnSpPr>
            <p:nvPr/>
          </p:nvCxnSpPr>
          <p:spPr>
            <a:xfrm rot="1710587" flipV="1">
              <a:off x="5470837" y="3352227"/>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50" name="Flowchart: Connector 149">
              <a:extLst>
                <a:ext uri="{FF2B5EF4-FFF2-40B4-BE49-F238E27FC236}">
                  <a16:creationId xmlns:a16="http://schemas.microsoft.com/office/drawing/2014/main" id="{A8F914DC-EA6C-4876-95EE-B9411261BB48}"/>
                </a:ext>
              </a:extLst>
            </p:cNvPr>
            <p:cNvSpPr/>
            <p:nvPr/>
          </p:nvSpPr>
          <p:spPr>
            <a:xfrm rot="1710587">
              <a:off x="5908342" y="475248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1" name="Flowchart: Connector 150">
              <a:extLst>
                <a:ext uri="{FF2B5EF4-FFF2-40B4-BE49-F238E27FC236}">
                  <a16:creationId xmlns:a16="http://schemas.microsoft.com/office/drawing/2014/main" id="{2EAE44BA-8B74-4D3E-AD70-FB3E988D0300}"/>
                </a:ext>
              </a:extLst>
            </p:cNvPr>
            <p:cNvSpPr/>
            <p:nvPr/>
          </p:nvSpPr>
          <p:spPr>
            <a:xfrm rot="1710587">
              <a:off x="5721014" y="481503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2" name="Flowchart: Connector 151">
              <a:extLst>
                <a:ext uri="{FF2B5EF4-FFF2-40B4-BE49-F238E27FC236}">
                  <a16:creationId xmlns:a16="http://schemas.microsoft.com/office/drawing/2014/main" id="{E3FC2C4C-B357-4045-9DC4-11CF07979D4F}"/>
                </a:ext>
              </a:extLst>
            </p:cNvPr>
            <p:cNvSpPr/>
            <p:nvPr/>
          </p:nvSpPr>
          <p:spPr>
            <a:xfrm rot="1710587">
              <a:off x="5533685" y="487759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3" name="Flowchart: Connector 152">
              <a:extLst>
                <a:ext uri="{FF2B5EF4-FFF2-40B4-BE49-F238E27FC236}">
                  <a16:creationId xmlns:a16="http://schemas.microsoft.com/office/drawing/2014/main" id="{8A6D5057-1E09-4401-83AA-72461DB9F1E7}"/>
                </a:ext>
              </a:extLst>
            </p:cNvPr>
            <p:cNvSpPr/>
            <p:nvPr/>
          </p:nvSpPr>
          <p:spPr>
            <a:xfrm rot="1710587">
              <a:off x="5346342" y="4940133"/>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4" name="Flowchart: Connector 153">
              <a:extLst>
                <a:ext uri="{FF2B5EF4-FFF2-40B4-BE49-F238E27FC236}">
                  <a16:creationId xmlns:a16="http://schemas.microsoft.com/office/drawing/2014/main" id="{84725543-8E2F-4C0C-8C4B-F51A6DC39FF5}"/>
                </a:ext>
              </a:extLst>
            </p:cNvPr>
            <p:cNvSpPr/>
            <p:nvPr/>
          </p:nvSpPr>
          <p:spPr>
            <a:xfrm rot="1710587">
              <a:off x="6903875" y="4418781"/>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5" name="Flowchart: Connector 154">
              <a:extLst>
                <a:ext uri="{FF2B5EF4-FFF2-40B4-BE49-F238E27FC236}">
                  <a16:creationId xmlns:a16="http://schemas.microsoft.com/office/drawing/2014/main" id="{AC758DF5-E97A-40AE-91D5-3A37720F0221}"/>
                </a:ext>
              </a:extLst>
            </p:cNvPr>
            <p:cNvSpPr/>
            <p:nvPr/>
          </p:nvSpPr>
          <p:spPr>
            <a:xfrm rot="1710587">
              <a:off x="6716546" y="448133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6" name="Flowchart: Connector 155">
              <a:extLst>
                <a:ext uri="{FF2B5EF4-FFF2-40B4-BE49-F238E27FC236}">
                  <a16:creationId xmlns:a16="http://schemas.microsoft.com/office/drawing/2014/main" id="{300F4212-F946-49D0-B18E-9E02A21DFB52}"/>
                </a:ext>
              </a:extLst>
            </p:cNvPr>
            <p:cNvSpPr/>
            <p:nvPr/>
          </p:nvSpPr>
          <p:spPr>
            <a:xfrm rot="1710587">
              <a:off x="6529218" y="4543881"/>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7" name="Flowchart: Connector 156">
              <a:extLst>
                <a:ext uri="{FF2B5EF4-FFF2-40B4-BE49-F238E27FC236}">
                  <a16:creationId xmlns:a16="http://schemas.microsoft.com/office/drawing/2014/main" id="{6753F264-14C8-44DA-ADD5-85E1FA1516BF}"/>
                </a:ext>
              </a:extLst>
            </p:cNvPr>
            <p:cNvSpPr/>
            <p:nvPr/>
          </p:nvSpPr>
          <p:spPr>
            <a:xfrm rot="1710587">
              <a:off x="6341874" y="4606424"/>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8" name="Flowchart: Connector 157">
              <a:extLst>
                <a:ext uri="{FF2B5EF4-FFF2-40B4-BE49-F238E27FC236}">
                  <a16:creationId xmlns:a16="http://schemas.microsoft.com/office/drawing/2014/main" id="{FD9A5059-FFA5-419E-A016-C5E21550C0B5}"/>
                </a:ext>
              </a:extLst>
            </p:cNvPr>
            <p:cNvSpPr/>
            <p:nvPr/>
          </p:nvSpPr>
          <p:spPr>
            <a:xfrm rot="1710587">
              <a:off x="7880437" y="412314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59" name="Flowchart: Connector 158">
              <a:extLst>
                <a:ext uri="{FF2B5EF4-FFF2-40B4-BE49-F238E27FC236}">
                  <a16:creationId xmlns:a16="http://schemas.microsoft.com/office/drawing/2014/main" id="{F11C9190-C1C2-497F-81A4-773FA241E977}"/>
                </a:ext>
              </a:extLst>
            </p:cNvPr>
            <p:cNvSpPr/>
            <p:nvPr/>
          </p:nvSpPr>
          <p:spPr>
            <a:xfrm rot="1710587">
              <a:off x="7693109" y="418569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0" name="Flowchart: Connector 159">
              <a:extLst>
                <a:ext uri="{FF2B5EF4-FFF2-40B4-BE49-F238E27FC236}">
                  <a16:creationId xmlns:a16="http://schemas.microsoft.com/office/drawing/2014/main" id="{23A4D563-A86E-44A0-B4DB-987610E12946}"/>
                </a:ext>
              </a:extLst>
            </p:cNvPr>
            <p:cNvSpPr/>
            <p:nvPr/>
          </p:nvSpPr>
          <p:spPr>
            <a:xfrm rot="1710587">
              <a:off x="7505781" y="424824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1" name="Flowchart: Connector 160">
              <a:extLst>
                <a:ext uri="{FF2B5EF4-FFF2-40B4-BE49-F238E27FC236}">
                  <a16:creationId xmlns:a16="http://schemas.microsoft.com/office/drawing/2014/main" id="{3297DFA7-C4B8-4F9A-817F-6F4DAAF1ADDE}"/>
                </a:ext>
              </a:extLst>
            </p:cNvPr>
            <p:cNvSpPr/>
            <p:nvPr/>
          </p:nvSpPr>
          <p:spPr>
            <a:xfrm rot="1710587">
              <a:off x="7318437" y="431079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62" name="Straight Connector 161">
              <a:extLst>
                <a:ext uri="{FF2B5EF4-FFF2-40B4-BE49-F238E27FC236}">
                  <a16:creationId xmlns:a16="http://schemas.microsoft.com/office/drawing/2014/main" id="{15D45841-2E0F-4145-9C58-658871B92D9C}"/>
                </a:ext>
              </a:extLst>
            </p:cNvPr>
            <p:cNvCxnSpPr>
              <a:cxnSpLocks/>
            </p:cNvCxnSpPr>
            <p:nvPr/>
          </p:nvCxnSpPr>
          <p:spPr>
            <a:xfrm rot="542737">
              <a:off x="5525578" y="4656795"/>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0BA579E-814E-46AB-BDD7-533D4956A5E5}"/>
                </a:ext>
              </a:extLst>
            </p:cNvPr>
            <p:cNvCxnSpPr>
              <a:cxnSpLocks/>
            </p:cNvCxnSpPr>
            <p:nvPr/>
          </p:nvCxnSpPr>
          <p:spPr>
            <a:xfrm rot="542737">
              <a:off x="6334832" y="4360469"/>
              <a:ext cx="333102" cy="577296"/>
            </a:xfrm>
            <a:prstGeom prst="line">
              <a:avLst/>
            </a:prstGeom>
            <a:ln w="28575">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E7C7181-D189-4BBD-85B8-DAF04685B27D}"/>
                </a:ext>
              </a:extLst>
            </p:cNvPr>
            <p:cNvSpPr/>
            <p:nvPr/>
          </p:nvSpPr>
          <p:spPr>
            <a:xfrm rot="4238331">
              <a:off x="5572249" y="3293831"/>
              <a:ext cx="688829" cy="1171936"/>
            </a:xfrm>
            <a:prstGeom prst="leftBrace">
              <a:avLst/>
            </a:prstGeom>
            <a:ln w="952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id="{411A6FD4-6882-4063-9FA3-C23A57A6EE5C}"/>
                </a:ext>
              </a:extLst>
            </p:cNvPr>
            <p:cNvSpPr/>
            <p:nvPr/>
          </p:nvSpPr>
          <p:spPr>
            <a:xfrm rot="4344315">
              <a:off x="6349048" y="3943851"/>
              <a:ext cx="226777" cy="316294"/>
            </a:xfrm>
            <a:prstGeom prst="leftBrace">
              <a:avLst/>
            </a:prstGeom>
            <a:ln w="9525">
              <a:solidFill>
                <a:srgbClr val="0070C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e 14">
              <a:extLst>
                <a:ext uri="{FF2B5EF4-FFF2-40B4-BE49-F238E27FC236}">
                  <a16:creationId xmlns:a16="http://schemas.microsoft.com/office/drawing/2014/main" id="{1E302CBF-27A2-463D-A2C2-3EA535944CC0}"/>
                </a:ext>
              </a:extLst>
            </p:cNvPr>
            <p:cNvSpPr/>
            <p:nvPr/>
          </p:nvSpPr>
          <p:spPr>
            <a:xfrm rot="4162814">
              <a:off x="6664690" y="4184583"/>
              <a:ext cx="224764" cy="187849"/>
            </a:xfrm>
            <a:prstGeom prst="leftBrace">
              <a:avLst/>
            </a:prstGeom>
            <a:ln w="9525">
              <a:solidFill>
                <a:srgbClr val="00B05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CC757576-3F97-4E4E-89C5-B83C698552AE}"/>
                </a:ext>
              </a:extLst>
            </p:cNvPr>
            <p:cNvCxnSpPr/>
            <p:nvPr/>
          </p:nvCxnSpPr>
          <p:spPr>
            <a:xfrm>
              <a:off x="6783924" y="4696558"/>
              <a:ext cx="0" cy="527605"/>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6C9E16-F0D5-4B37-BB6E-FC1B2D7B1F7E}"/>
                </a:ext>
              </a:extLst>
            </p:cNvPr>
            <p:cNvSpPr txBox="1"/>
            <p:nvPr/>
          </p:nvSpPr>
          <p:spPr>
            <a:xfrm>
              <a:off x="6173368" y="5278788"/>
              <a:ext cx="1868109" cy="350865"/>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To which cluster does this point belongs to ?</a:t>
              </a:r>
            </a:p>
          </p:txBody>
        </p:sp>
      </p:grpSp>
      <p:grpSp>
        <p:nvGrpSpPr>
          <p:cNvPr id="21" name="Group 20">
            <a:extLst>
              <a:ext uri="{FF2B5EF4-FFF2-40B4-BE49-F238E27FC236}">
                <a16:creationId xmlns:a16="http://schemas.microsoft.com/office/drawing/2014/main" id="{FF52B505-40FB-496A-8849-B6F6053D50C3}"/>
              </a:ext>
            </a:extLst>
          </p:cNvPr>
          <p:cNvGrpSpPr/>
          <p:nvPr/>
        </p:nvGrpSpPr>
        <p:grpSpPr>
          <a:xfrm>
            <a:off x="5357209" y="3000961"/>
            <a:ext cx="2668851" cy="2531444"/>
            <a:chOff x="5631506" y="3043953"/>
            <a:chExt cx="2668851" cy="2531444"/>
          </a:xfrm>
        </p:grpSpPr>
        <p:cxnSp>
          <p:nvCxnSpPr>
            <p:cNvPr id="165" name="Straight Connector 164">
              <a:extLst>
                <a:ext uri="{FF2B5EF4-FFF2-40B4-BE49-F238E27FC236}">
                  <a16:creationId xmlns:a16="http://schemas.microsoft.com/office/drawing/2014/main" id="{4BECC5DE-60EC-46B0-9328-782BE9EC82CF}"/>
                </a:ext>
              </a:extLst>
            </p:cNvPr>
            <p:cNvCxnSpPr>
              <a:cxnSpLocks/>
            </p:cNvCxnSpPr>
            <p:nvPr/>
          </p:nvCxnSpPr>
          <p:spPr>
            <a:xfrm rot="1710587" flipV="1">
              <a:off x="5756001" y="3043953"/>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66" name="Flowchart: Connector 165">
              <a:extLst>
                <a:ext uri="{FF2B5EF4-FFF2-40B4-BE49-F238E27FC236}">
                  <a16:creationId xmlns:a16="http://schemas.microsoft.com/office/drawing/2014/main" id="{31FCF6E1-CAF9-4FEE-8BE0-215F1E2D7EAE}"/>
                </a:ext>
              </a:extLst>
            </p:cNvPr>
            <p:cNvSpPr/>
            <p:nvPr/>
          </p:nvSpPr>
          <p:spPr>
            <a:xfrm rot="1710587">
              <a:off x="6193506" y="444421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7" name="Flowchart: Connector 166">
              <a:extLst>
                <a:ext uri="{FF2B5EF4-FFF2-40B4-BE49-F238E27FC236}">
                  <a16:creationId xmlns:a16="http://schemas.microsoft.com/office/drawing/2014/main" id="{8BF30538-3E47-4486-95C9-C6872CDA1C76}"/>
                </a:ext>
              </a:extLst>
            </p:cNvPr>
            <p:cNvSpPr/>
            <p:nvPr/>
          </p:nvSpPr>
          <p:spPr>
            <a:xfrm rot="1710587">
              <a:off x="6006178" y="450676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8" name="Flowchart: Connector 167">
              <a:extLst>
                <a:ext uri="{FF2B5EF4-FFF2-40B4-BE49-F238E27FC236}">
                  <a16:creationId xmlns:a16="http://schemas.microsoft.com/office/drawing/2014/main" id="{A03049D5-FD67-41CE-95C3-166AA48EC582}"/>
                </a:ext>
              </a:extLst>
            </p:cNvPr>
            <p:cNvSpPr/>
            <p:nvPr/>
          </p:nvSpPr>
          <p:spPr>
            <a:xfrm rot="1710587">
              <a:off x="5818849" y="456931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9" name="Flowchart: Connector 168">
              <a:extLst>
                <a:ext uri="{FF2B5EF4-FFF2-40B4-BE49-F238E27FC236}">
                  <a16:creationId xmlns:a16="http://schemas.microsoft.com/office/drawing/2014/main" id="{5A374B0E-DBDA-4B06-8D3F-392B0DEADE2B}"/>
                </a:ext>
              </a:extLst>
            </p:cNvPr>
            <p:cNvSpPr/>
            <p:nvPr/>
          </p:nvSpPr>
          <p:spPr>
            <a:xfrm rot="1710587">
              <a:off x="5631506" y="463185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0" name="Flowchart: Connector 169">
              <a:extLst>
                <a:ext uri="{FF2B5EF4-FFF2-40B4-BE49-F238E27FC236}">
                  <a16:creationId xmlns:a16="http://schemas.microsoft.com/office/drawing/2014/main" id="{EE392EAE-4E03-474A-9A2E-19C6436115B7}"/>
                </a:ext>
              </a:extLst>
            </p:cNvPr>
            <p:cNvSpPr/>
            <p:nvPr/>
          </p:nvSpPr>
          <p:spPr>
            <a:xfrm rot="1710587">
              <a:off x="7189039" y="411050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1" name="Flowchart: Connector 170">
              <a:extLst>
                <a:ext uri="{FF2B5EF4-FFF2-40B4-BE49-F238E27FC236}">
                  <a16:creationId xmlns:a16="http://schemas.microsoft.com/office/drawing/2014/main" id="{4B3F85D5-D027-4B5D-BC68-3A923CA13ABC}"/>
                </a:ext>
              </a:extLst>
            </p:cNvPr>
            <p:cNvSpPr/>
            <p:nvPr/>
          </p:nvSpPr>
          <p:spPr>
            <a:xfrm rot="1710587">
              <a:off x="7001710" y="4173057"/>
              <a:ext cx="134756" cy="144379"/>
            </a:xfrm>
            <a:prstGeom prst="flowChartConnector">
              <a:avLst/>
            </a:prstGeom>
            <a:solidFill>
              <a:srgbClr val="2C973E"/>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2" name="Flowchart: Connector 171">
              <a:extLst>
                <a:ext uri="{FF2B5EF4-FFF2-40B4-BE49-F238E27FC236}">
                  <a16:creationId xmlns:a16="http://schemas.microsoft.com/office/drawing/2014/main" id="{5B718195-8793-4141-9120-2F59ACC045CE}"/>
                </a:ext>
              </a:extLst>
            </p:cNvPr>
            <p:cNvSpPr/>
            <p:nvPr/>
          </p:nvSpPr>
          <p:spPr>
            <a:xfrm rot="1710587">
              <a:off x="6814382" y="4235607"/>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3" name="Flowchart: Connector 172">
              <a:extLst>
                <a:ext uri="{FF2B5EF4-FFF2-40B4-BE49-F238E27FC236}">
                  <a16:creationId xmlns:a16="http://schemas.microsoft.com/office/drawing/2014/main" id="{BD65B744-70E2-43C1-A153-6CE567F8C496}"/>
                </a:ext>
              </a:extLst>
            </p:cNvPr>
            <p:cNvSpPr/>
            <p:nvPr/>
          </p:nvSpPr>
          <p:spPr>
            <a:xfrm rot="1710587">
              <a:off x="6627038" y="4298150"/>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4" name="Flowchart: Connector 173">
              <a:extLst>
                <a:ext uri="{FF2B5EF4-FFF2-40B4-BE49-F238E27FC236}">
                  <a16:creationId xmlns:a16="http://schemas.microsoft.com/office/drawing/2014/main" id="{D1FF7DD3-0CC5-4813-BB6C-9F9C4D29349E}"/>
                </a:ext>
              </a:extLst>
            </p:cNvPr>
            <p:cNvSpPr/>
            <p:nvPr/>
          </p:nvSpPr>
          <p:spPr>
            <a:xfrm rot="1710587">
              <a:off x="8165601" y="381487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5" name="Flowchart: Connector 174">
              <a:extLst>
                <a:ext uri="{FF2B5EF4-FFF2-40B4-BE49-F238E27FC236}">
                  <a16:creationId xmlns:a16="http://schemas.microsoft.com/office/drawing/2014/main" id="{C25A70C4-189E-4BCE-8889-A8DE2903656E}"/>
                </a:ext>
              </a:extLst>
            </p:cNvPr>
            <p:cNvSpPr/>
            <p:nvPr/>
          </p:nvSpPr>
          <p:spPr>
            <a:xfrm rot="1710587">
              <a:off x="7978273" y="387742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6" name="Flowchart: Connector 175">
              <a:extLst>
                <a:ext uri="{FF2B5EF4-FFF2-40B4-BE49-F238E27FC236}">
                  <a16:creationId xmlns:a16="http://schemas.microsoft.com/office/drawing/2014/main" id="{EAA5430A-291A-4AA8-8A93-E7862DECF162}"/>
                </a:ext>
              </a:extLst>
            </p:cNvPr>
            <p:cNvSpPr/>
            <p:nvPr/>
          </p:nvSpPr>
          <p:spPr>
            <a:xfrm rot="1710587">
              <a:off x="7790945" y="393997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7" name="Flowchart: Connector 176">
              <a:extLst>
                <a:ext uri="{FF2B5EF4-FFF2-40B4-BE49-F238E27FC236}">
                  <a16:creationId xmlns:a16="http://schemas.microsoft.com/office/drawing/2014/main" id="{BE2188E4-38FB-4362-BA00-2F7DA9BD5165}"/>
                </a:ext>
              </a:extLst>
            </p:cNvPr>
            <p:cNvSpPr/>
            <p:nvPr/>
          </p:nvSpPr>
          <p:spPr>
            <a:xfrm rot="1710587">
              <a:off x="7603601" y="400251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78" name="Straight Connector 177">
              <a:extLst>
                <a:ext uri="{FF2B5EF4-FFF2-40B4-BE49-F238E27FC236}">
                  <a16:creationId xmlns:a16="http://schemas.microsoft.com/office/drawing/2014/main" id="{5A725088-C804-435B-AA18-64A97E0C6AF9}"/>
                </a:ext>
              </a:extLst>
            </p:cNvPr>
            <p:cNvCxnSpPr>
              <a:cxnSpLocks/>
            </p:cNvCxnSpPr>
            <p:nvPr/>
          </p:nvCxnSpPr>
          <p:spPr>
            <a:xfrm rot="542737">
              <a:off x="5810742" y="4348521"/>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0BD892-7401-4DB6-A157-AA9AD2E2E9A0}"/>
                </a:ext>
              </a:extLst>
            </p:cNvPr>
            <p:cNvCxnSpPr>
              <a:cxnSpLocks/>
            </p:cNvCxnSpPr>
            <p:nvPr/>
          </p:nvCxnSpPr>
          <p:spPr>
            <a:xfrm rot="542737">
              <a:off x="6619996" y="4052195"/>
              <a:ext cx="333102" cy="577296"/>
            </a:xfrm>
            <a:prstGeom prst="line">
              <a:avLst/>
            </a:prstGeom>
            <a:ln w="28575">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3C59A2F-9BD2-472E-9A74-23342DA3F625}"/>
                </a:ext>
              </a:extLst>
            </p:cNvPr>
            <p:cNvCxnSpPr>
              <a:cxnSpLocks/>
            </p:cNvCxnSpPr>
            <p:nvPr/>
          </p:nvCxnSpPr>
          <p:spPr>
            <a:xfrm rot="542737">
              <a:off x="6983975" y="3916512"/>
              <a:ext cx="333102" cy="577296"/>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466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17" name="Group 16">
            <a:extLst>
              <a:ext uri="{FF2B5EF4-FFF2-40B4-BE49-F238E27FC236}">
                <a16:creationId xmlns:a16="http://schemas.microsoft.com/office/drawing/2014/main" id="{7B0A24E1-169E-4DE0-BC9B-CEAAE6634AE5}"/>
              </a:ext>
            </a:extLst>
          </p:cNvPr>
          <p:cNvGrpSpPr/>
          <p:nvPr/>
        </p:nvGrpSpPr>
        <p:grpSpPr>
          <a:xfrm>
            <a:off x="2717105" y="1098084"/>
            <a:ext cx="3709790" cy="2531444"/>
            <a:chOff x="2200122" y="897556"/>
            <a:chExt cx="3709790" cy="2531444"/>
          </a:xfrm>
        </p:grpSpPr>
        <p:cxnSp>
          <p:nvCxnSpPr>
            <p:cNvPr id="165" name="Straight Connector 164">
              <a:extLst>
                <a:ext uri="{FF2B5EF4-FFF2-40B4-BE49-F238E27FC236}">
                  <a16:creationId xmlns:a16="http://schemas.microsoft.com/office/drawing/2014/main" id="{4BECC5DE-60EC-46B0-9328-782BE9EC82CF}"/>
                </a:ext>
              </a:extLst>
            </p:cNvPr>
            <p:cNvCxnSpPr>
              <a:cxnSpLocks/>
            </p:cNvCxnSpPr>
            <p:nvPr/>
          </p:nvCxnSpPr>
          <p:spPr>
            <a:xfrm rot="1710587" flipV="1">
              <a:off x="2324617" y="897556"/>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66" name="Flowchart: Connector 165">
              <a:extLst>
                <a:ext uri="{FF2B5EF4-FFF2-40B4-BE49-F238E27FC236}">
                  <a16:creationId xmlns:a16="http://schemas.microsoft.com/office/drawing/2014/main" id="{31FCF6E1-CAF9-4FEE-8BE0-215F1E2D7EAE}"/>
                </a:ext>
              </a:extLst>
            </p:cNvPr>
            <p:cNvSpPr/>
            <p:nvPr/>
          </p:nvSpPr>
          <p:spPr>
            <a:xfrm rot="1710587">
              <a:off x="2762122" y="2297818"/>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7" name="Flowchart: Connector 166">
              <a:extLst>
                <a:ext uri="{FF2B5EF4-FFF2-40B4-BE49-F238E27FC236}">
                  <a16:creationId xmlns:a16="http://schemas.microsoft.com/office/drawing/2014/main" id="{8BF30538-3E47-4486-95C9-C6872CDA1C76}"/>
                </a:ext>
              </a:extLst>
            </p:cNvPr>
            <p:cNvSpPr/>
            <p:nvPr/>
          </p:nvSpPr>
          <p:spPr>
            <a:xfrm rot="1710587">
              <a:off x="2574794" y="2360368"/>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8" name="Flowchart: Connector 167">
              <a:extLst>
                <a:ext uri="{FF2B5EF4-FFF2-40B4-BE49-F238E27FC236}">
                  <a16:creationId xmlns:a16="http://schemas.microsoft.com/office/drawing/2014/main" id="{A03049D5-FD67-41CE-95C3-166AA48EC582}"/>
                </a:ext>
              </a:extLst>
            </p:cNvPr>
            <p:cNvSpPr/>
            <p:nvPr/>
          </p:nvSpPr>
          <p:spPr>
            <a:xfrm rot="1710587">
              <a:off x="2387465" y="242291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9" name="Flowchart: Connector 168">
              <a:extLst>
                <a:ext uri="{FF2B5EF4-FFF2-40B4-BE49-F238E27FC236}">
                  <a16:creationId xmlns:a16="http://schemas.microsoft.com/office/drawing/2014/main" id="{5A374B0E-DBDA-4B06-8D3F-392B0DEADE2B}"/>
                </a:ext>
              </a:extLst>
            </p:cNvPr>
            <p:cNvSpPr/>
            <p:nvPr/>
          </p:nvSpPr>
          <p:spPr>
            <a:xfrm rot="1710587">
              <a:off x="2200122" y="2485462"/>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0" name="Flowchart: Connector 169">
              <a:extLst>
                <a:ext uri="{FF2B5EF4-FFF2-40B4-BE49-F238E27FC236}">
                  <a16:creationId xmlns:a16="http://schemas.microsoft.com/office/drawing/2014/main" id="{EE392EAE-4E03-474A-9A2E-19C6436115B7}"/>
                </a:ext>
              </a:extLst>
            </p:cNvPr>
            <p:cNvSpPr/>
            <p:nvPr/>
          </p:nvSpPr>
          <p:spPr>
            <a:xfrm rot="1710587">
              <a:off x="3757655" y="1964110"/>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1" name="Flowchart: Connector 170">
              <a:extLst>
                <a:ext uri="{FF2B5EF4-FFF2-40B4-BE49-F238E27FC236}">
                  <a16:creationId xmlns:a16="http://schemas.microsoft.com/office/drawing/2014/main" id="{4B3F85D5-D027-4B5D-BC68-3A923CA13ABC}"/>
                </a:ext>
              </a:extLst>
            </p:cNvPr>
            <p:cNvSpPr/>
            <p:nvPr/>
          </p:nvSpPr>
          <p:spPr>
            <a:xfrm rot="1710587">
              <a:off x="3570326" y="2026660"/>
              <a:ext cx="134756" cy="144379"/>
            </a:xfrm>
            <a:prstGeom prst="flowChartConnector">
              <a:avLst/>
            </a:prstGeom>
            <a:solidFill>
              <a:srgbClr val="2C973E"/>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2" name="Flowchart: Connector 171">
              <a:extLst>
                <a:ext uri="{FF2B5EF4-FFF2-40B4-BE49-F238E27FC236}">
                  <a16:creationId xmlns:a16="http://schemas.microsoft.com/office/drawing/2014/main" id="{5B718195-8793-4141-9120-2F59ACC045CE}"/>
                </a:ext>
              </a:extLst>
            </p:cNvPr>
            <p:cNvSpPr/>
            <p:nvPr/>
          </p:nvSpPr>
          <p:spPr>
            <a:xfrm rot="1710587">
              <a:off x="3382998" y="2089210"/>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3" name="Flowchart: Connector 172">
              <a:extLst>
                <a:ext uri="{FF2B5EF4-FFF2-40B4-BE49-F238E27FC236}">
                  <a16:creationId xmlns:a16="http://schemas.microsoft.com/office/drawing/2014/main" id="{BD65B744-70E2-43C1-A153-6CE567F8C496}"/>
                </a:ext>
              </a:extLst>
            </p:cNvPr>
            <p:cNvSpPr/>
            <p:nvPr/>
          </p:nvSpPr>
          <p:spPr>
            <a:xfrm rot="1710587">
              <a:off x="3195654" y="2151753"/>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4" name="Flowchart: Connector 173">
              <a:extLst>
                <a:ext uri="{FF2B5EF4-FFF2-40B4-BE49-F238E27FC236}">
                  <a16:creationId xmlns:a16="http://schemas.microsoft.com/office/drawing/2014/main" id="{D1FF7DD3-0CC5-4813-BB6C-9F9C4D29349E}"/>
                </a:ext>
              </a:extLst>
            </p:cNvPr>
            <p:cNvSpPr/>
            <p:nvPr/>
          </p:nvSpPr>
          <p:spPr>
            <a:xfrm rot="1710587">
              <a:off x="4734217" y="166847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5" name="Flowchart: Connector 174">
              <a:extLst>
                <a:ext uri="{FF2B5EF4-FFF2-40B4-BE49-F238E27FC236}">
                  <a16:creationId xmlns:a16="http://schemas.microsoft.com/office/drawing/2014/main" id="{C25A70C4-189E-4BCE-8889-A8DE2903656E}"/>
                </a:ext>
              </a:extLst>
            </p:cNvPr>
            <p:cNvSpPr/>
            <p:nvPr/>
          </p:nvSpPr>
          <p:spPr>
            <a:xfrm rot="1710587">
              <a:off x="4546889" y="173102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6" name="Flowchart: Connector 175">
              <a:extLst>
                <a:ext uri="{FF2B5EF4-FFF2-40B4-BE49-F238E27FC236}">
                  <a16:creationId xmlns:a16="http://schemas.microsoft.com/office/drawing/2014/main" id="{EAA5430A-291A-4AA8-8A93-E7862DECF162}"/>
                </a:ext>
              </a:extLst>
            </p:cNvPr>
            <p:cNvSpPr/>
            <p:nvPr/>
          </p:nvSpPr>
          <p:spPr>
            <a:xfrm rot="1710587">
              <a:off x="4359561" y="1793578"/>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77" name="Flowchart: Connector 176">
              <a:extLst>
                <a:ext uri="{FF2B5EF4-FFF2-40B4-BE49-F238E27FC236}">
                  <a16:creationId xmlns:a16="http://schemas.microsoft.com/office/drawing/2014/main" id="{BE2188E4-38FB-4362-BA00-2F7DA9BD5165}"/>
                </a:ext>
              </a:extLst>
            </p:cNvPr>
            <p:cNvSpPr/>
            <p:nvPr/>
          </p:nvSpPr>
          <p:spPr>
            <a:xfrm rot="1710587">
              <a:off x="4172217" y="185612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cxnSp>
          <p:nvCxnSpPr>
            <p:cNvPr id="178" name="Straight Connector 177">
              <a:extLst>
                <a:ext uri="{FF2B5EF4-FFF2-40B4-BE49-F238E27FC236}">
                  <a16:creationId xmlns:a16="http://schemas.microsoft.com/office/drawing/2014/main" id="{5A725088-C804-435B-AA18-64A97E0C6AF9}"/>
                </a:ext>
              </a:extLst>
            </p:cNvPr>
            <p:cNvCxnSpPr>
              <a:cxnSpLocks/>
            </p:cNvCxnSpPr>
            <p:nvPr/>
          </p:nvCxnSpPr>
          <p:spPr>
            <a:xfrm rot="542737">
              <a:off x="2379358" y="2202124"/>
              <a:ext cx="333102" cy="57729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0BD892-7401-4DB6-A157-AA9AD2E2E9A0}"/>
                </a:ext>
              </a:extLst>
            </p:cNvPr>
            <p:cNvCxnSpPr>
              <a:cxnSpLocks/>
            </p:cNvCxnSpPr>
            <p:nvPr/>
          </p:nvCxnSpPr>
          <p:spPr>
            <a:xfrm rot="542737">
              <a:off x="3188612" y="1905798"/>
              <a:ext cx="333102" cy="577296"/>
            </a:xfrm>
            <a:prstGeom prst="line">
              <a:avLst/>
            </a:prstGeom>
            <a:ln w="28575">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3C59A2F-9BD2-472E-9A74-23342DA3F625}"/>
                </a:ext>
              </a:extLst>
            </p:cNvPr>
            <p:cNvCxnSpPr>
              <a:cxnSpLocks/>
            </p:cNvCxnSpPr>
            <p:nvPr/>
          </p:nvCxnSpPr>
          <p:spPr>
            <a:xfrm rot="542737">
              <a:off x="3552591" y="1770115"/>
              <a:ext cx="333102" cy="577296"/>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 name="Right Brace 2">
              <a:extLst>
                <a:ext uri="{FF2B5EF4-FFF2-40B4-BE49-F238E27FC236}">
                  <a16:creationId xmlns:a16="http://schemas.microsoft.com/office/drawing/2014/main" id="{6A8E2AC5-9EEA-4978-AB9A-4EFFFEAFC305}"/>
                </a:ext>
              </a:extLst>
            </p:cNvPr>
            <p:cNvSpPr/>
            <p:nvPr/>
          </p:nvSpPr>
          <p:spPr>
            <a:xfrm rot="4116338">
              <a:off x="4419619" y="1878646"/>
              <a:ext cx="415444" cy="582298"/>
            </a:xfrm>
            <a:prstGeom prst="rightBrac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CAC497F4-686F-4AE3-B7D2-E04235CBD997}"/>
                </a:ext>
              </a:extLst>
            </p:cNvPr>
            <p:cNvCxnSpPr>
              <a:stCxn id="3" idx="1"/>
            </p:cNvCxnSpPr>
            <p:nvPr/>
          </p:nvCxnSpPr>
          <p:spPr>
            <a:xfrm>
              <a:off x="4703115" y="2363203"/>
              <a:ext cx="4817" cy="534001"/>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E7E83E-868B-45C4-B90F-A662B6A9538F}"/>
                </a:ext>
              </a:extLst>
            </p:cNvPr>
            <p:cNvSpPr txBox="1"/>
            <p:nvPr/>
          </p:nvSpPr>
          <p:spPr>
            <a:xfrm>
              <a:off x="3929004" y="2897204"/>
              <a:ext cx="1980908" cy="507831"/>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Since all these points are closer to green cluster, all are assigned Cluster </a:t>
              </a:r>
              <a:r>
                <a:rPr lang="en-IN" sz="1200" dirty="0">
                  <a:solidFill>
                    <a:srgbClr val="2C973E"/>
                  </a:solidFill>
                </a:rPr>
                <a:t>Green</a:t>
              </a:r>
            </a:p>
          </p:txBody>
        </p:sp>
      </p:grpSp>
      <p:grpSp>
        <p:nvGrpSpPr>
          <p:cNvPr id="22" name="Group 21">
            <a:extLst>
              <a:ext uri="{FF2B5EF4-FFF2-40B4-BE49-F238E27FC236}">
                <a16:creationId xmlns:a16="http://schemas.microsoft.com/office/drawing/2014/main" id="{48593F21-BDB4-4306-920B-A19C38ABE698}"/>
              </a:ext>
            </a:extLst>
          </p:cNvPr>
          <p:cNvGrpSpPr/>
          <p:nvPr/>
        </p:nvGrpSpPr>
        <p:grpSpPr>
          <a:xfrm rot="502611">
            <a:off x="3352595" y="3743023"/>
            <a:ext cx="2668851" cy="2531444"/>
            <a:chOff x="5357209" y="3000961"/>
            <a:chExt cx="2668851" cy="2531444"/>
          </a:xfrm>
        </p:grpSpPr>
        <p:cxnSp>
          <p:nvCxnSpPr>
            <p:cNvPr id="83" name="Straight Connector 82">
              <a:extLst>
                <a:ext uri="{FF2B5EF4-FFF2-40B4-BE49-F238E27FC236}">
                  <a16:creationId xmlns:a16="http://schemas.microsoft.com/office/drawing/2014/main" id="{079F01D1-E26E-42ED-BC6D-28DF4336F4D5}"/>
                </a:ext>
              </a:extLst>
            </p:cNvPr>
            <p:cNvCxnSpPr>
              <a:cxnSpLocks/>
            </p:cNvCxnSpPr>
            <p:nvPr/>
          </p:nvCxnSpPr>
          <p:spPr>
            <a:xfrm rot="1710587" flipV="1">
              <a:off x="5481704" y="3000961"/>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84" name="Flowchart: Connector 83">
              <a:extLst>
                <a:ext uri="{FF2B5EF4-FFF2-40B4-BE49-F238E27FC236}">
                  <a16:creationId xmlns:a16="http://schemas.microsoft.com/office/drawing/2014/main" id="{2C6F07EE-DFAE-4918-9478-D90FAB6D61F8}"/>
                </a:ext>
              </a:extLst>
            </p:cNvPr>
            <p:cNvSpPr/>
            <p:nvPr/>
          </p:nvSpPr>
          <p:spPr>
            <a:xfrm rot="1710587">
              <a:off x="5919209" y="4401223"/>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5" name="Flowchart: Connector 84">
              <a:extLst>
                <a:ext uri="{FF2B5EF4-FFF2-40B4-BE49-F238E27FC236}">
                  <a16:creationId xmlns:a16="http://schemas.microsoft.com/office/drawing/2014/main" id="{ECFCA460-2F21-4A55-B208-382812E2230E}"/>
                </a:ext>
              </a:extLst>
            </p:cNvPr>
            <p:cNvSpPr/>
            <p:nvPr/>
          </p:nvSpPr>
          <p:spPr>
            <a:xfrm rot="1710587">
              <a:off x="5731881" y="4463773"/>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6" name="Flowchart: Connector 85">
              <a:extLst>
                <a:ext uri="{FF2B5EF4-FFF2-40B4-BE49-F238E27FC236}">
                  <a16:creationId xmlns:a16="http://schemas.microsoft.com/office/drawing/2014/main" id="{52174154-775D-41ED-9BC7-5AC6281B6372}"/>
                </a:ext>
              </a:extLst>
            </p:cNvPr>
            <p:cNvSpPr/>
            <p:nvPr/>
          </p:nvSpPr>
          <p:spPr>
            <a:xfrm rot="1710587">
              <a:off x="5544552" y="452632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7" name="Flowchart: Connector 86">
              <a:extLst>
                <a:ext uri="{FF2B5EF4-FFF2-40B4-BE49-F238E27FC236}">
                  <a16:creationId xmlns:a16="http://schemas.microsoft.com/office/drawing/2014/main" id="{A3F7FA75-7093-4BC2-87A6-99B3DF83C252}"/>
                </a:ext>
              </a:extLst>
            </p:cNvPr>
            <p:cNvSpPr/>
            <p:nvPr/>
          </p:nvSpPr>
          <p:spPr>
            <a:xfrm rot="1710587">
              <a:off x="5357209" y="458886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8" name="Flowchart: Connector 87">
              <a:extLst>
                <a:ext uri="{FF2B5EF4-FFF2-40B4-BE49-F238E27FC236}">
                  <a16:creationId xmlns:a16="http://schemas.microsoft.com/office/drawing/2014/main" id="{F77D0F52-6170-48AF-BD74-8A9E0ACA4015}"/>
                </a:ext>
              </a:extLst>
            </p:cNvPr>
            <p:cNvSpPr/>
            <p:nvPr/>
          </p:nvSpPr>
          <p:spPr>
            <a:xfrm rot="1710587">
              <a:off x="6914742" y="406751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9" name="Flowchart: Connector 88">
              <a:extLst>
                <a:ext uri="{FF2B5EF4-FFF2-40B4-BE49-F238E27FC236}">
                  <a16:creationId xmlns:a16="http://schemas.microsoft.com/office/drawing/2014/main" id="{004BE3AA-BE93-46E1-AA46-2355FB4F64A4}"/>
                </a:ext>
              </a:extLst>
            </p:cNvPr>
            <p:cNvSpPr/>
            <p:nvPr/>
          </p:nvSpPr>
          <p:spPr>
            <a:xfrm rot="1710587">
              <a:off x="6727413" y="4130065"/>
              <a:ext cx="134756" cy="144379"/>
            </a:xfrm>
            <a:prstGeom prst="flowChartConnector">
              <a:avLst/>
            </a:prstGeom>
            <a:solidFill>
              <a:srgbClr val="2C973E"/>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0" name="Flowchart: Connector 89">
              <a:extLst>
                <a:ext uri="{FF2B5EF4-FFF2-40B4-BE49-F238E27FC236}">
                  <a16:creationId xmlns:a16="http://schemas.microsoft.com/office/drawing/2014/main" id="{F3F578B7-8F94-4817-A952-9664A4E8904B}"/>
                </a:ext>
              </a:extLst>
            </p:cNvPr>
            <p:cNvSpPr/>
            <p:nvPr/>
          </p:nvSpPr>
          <p:spPr>
            <a:xfrm rot="1710587">
              <a:off x="6540085" y="4192615"/>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1" name="Flowchart: Connector 90">
              <a:extLst>
                <a:ext uri="{FF2B5EF4-FFF2-40B4-BE49-F238E27FC236}">
                  <a16:creationId xmlns:a16="http://schemas.microsoft.com/office/drawing/2014/main" id="{4CFAC3A8-C066-42B3-96FC-1F0CB30AD994}"/>
                </a:ext>
              </a:extLst>
            </p:cNvPr>
            <p:cNvSpPr/>
            <p:nvPr/>
          </p:nvSpPr>
          <p:spPr>
            <a:xfrm rot="1710587">
              <a:off x="6352741" y="425515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2" name="Flowchart: Connector 91">
              <a:extLst>
                <a:ext uri="{FF2B5EF4-FFF2-40B4-BE49-F238E27FC236}">
                  <a16:creationId xmlns:a16="http://schemas.microsoft.com/office/drawing/2014/main" id="{6ADA60EA-CE21-4BEE-870D-B795B31F51A0}"/>
                </a:ext>
              </a:extLst>
            </p:cNvPr>
            <p:cNvSpPr/>
            <p:nvPr/>
          </p:nvSpPr>
          <p:spPr>
            <a:xfrm rot="1710587">
              <a:off x="7891304" y="377188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3" name="Flowchart: Connector 92">
              <a:extLst>
                <a:ext uri="{FF2B5EF4-FFF2-40B4-BE49-F238E27FC236}">
                  <a16:creationId xmlns:a16="http://schemas.microsoft.com/office/drawing/2014/main" id="{19F800D2-A380-4379-B854-71C32D9E34FA}"/>
                </a:ext>
              </a:extLst>
            </p:cNvPr>
            <p:cNvSpPr/>
            <p:nvPr/>
          </p:nvSpPr>
          <p:spPr>
            <a:xfrm rot="1710587">
              <a:off x="7703976" y="383443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4" name="Flowchart: Connector 93">
              <a:extLst>
                <a:ext uri="{FF2B5EF4-FFF2-40B4-BE49-F238E27FC236}">
                  <a16:creationId xmlns:a16="http://schemas.microsoft.com/office/drawing/2014/main" id="{7B9CA5FA-DDEA-45B9-B51C-C8D13F9D7EE2}"/>
                </a:ext>
              </a:extLst>
            </p:cNvPr>
            <p:cNvSpPr/>
            <p:nvPr/>
          </p:nvSpPr>
          <p:spPr>
            <a:xfrm rot="1710587">
              <a:off x="7516648" y="389698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5" name="Flowchart: Connector 94">
              <a:extLst>
                <a:ext uri="{FF2B5EF4-FFF2-40B4-BE49-F238E27FC236}">
                  <a16:creationId xmlns:a16="http://schemas.microsoft.com/office/drawing/2014/main" id="{7824E7A9-24A1-4BFF-9FF7-F616BD66C598}"/>
                </a:ext>
              </a:extLst>
            </p:cNvPr>
            <p:cNvSpPr/>
            <p:nvPr/>
          </p:nvSpPr>
          <p:spPr>
            <a:xfrm rot="1710587">
              <a:off x="7329304" y="395952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Tree>
    <p:extLst>
      <p:ext uri="{BB962C8B-B14F-4D97-AF65-F5344CB8AC3E}">
        <p14:creationId xmlns:p14="http://schemas.microsoft.com/office/powerpoint/2010/main" val="31949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22" name="Group 21">
            <a:extLst>
              <a:ext uri="{FF2B5EF4-FFF2-40B4-BE49-F238E27FC236}">
                <a16:creationId xmlns:a16="http://schemas.microsoft.com/office/drawing/2014/main" id="{48593F21-BDB4-4306-920B-A19C38ABE698}"/>
              </a:ext>
            </a:extLst>
          </p:cNvPr>
          <p:cNvGrpSpPr/>
          <p:nvPr/>
        </p:nvGrpSpPr>
        <p:grpSpPr>
          <a:xfrm rot="1020328">
            <a:off x="3067748" y="1152410"/>
            <a:ext cx="2668851" cy="2531444"/>
            <a:chOff x="5357209" y="3000961"/>
            <a:chExt cx="2668851" cy="2531444"/>
          </a:xfrm>
        </p:grpSpPr>
        <p:cxnSp>
          <p:nvCxnSpPr>
            <p:cNvPr id="83" name="Straight Connector 82">
              <a:extLst>
                <a:ext uri="{FF2B5EF4-FFF2-40B4-BE49-F238E27FC236}">
                  <a16:creationId xmlns:a16="http://schemas.microsoft.com/office/drawing/2014/main" id="{079F01D1-E26E-42ED-BC6D-28DF4336F4D5}"/>
                </a:ext>
              </a:extLst>
            </p:cNvPr>
            <p:cNvCxnSpPr>
              <a:cxnSpLocks/>
            </p:cNvCxnSpPr>
            <p:nvPr/>
          </p:nvCxnSpPr>
          <p:spPr>
            <a:xfrm rot="1710587" flipV="1">
              <a:off x="5481704" y="3000961"/>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84" name="Flowchart: Connector 83">
              <a:extLst>
                <a:ext uri="{FF2B5EF4-FFF2-40B4-BE49-F238E27FC236}">
                  <a16:creationId xmlns:a16="http://schemas.microsoft.com/office/drawing/2014/main" id="{2C6F07EE-DFAE-4918-9478-D90FAB6D61F8}"/>
                </a:ext>
              </a:extLst>
            </p:cNvPr>
            <p:cNvSpPr/>
            <p:nvPr/>
          </p:nvSpPr>
          <p:spPr>
            <a:xfrm rot="1710587">
              <a:off x="5919209" y="4401223"/>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5" name="Flowchart: Connector 84">
              <a:extLst>
                <a:ext uri="{FF2B5EF4-FFF2-40B4-BE49-F238E27FC236}">
                  <a16:creationId xmlns:a16="http://schemas.microsoft.com/office/drawing/2014/main" id="{ECFCA460-2F21-4A55-B208-382812E2230E}"/>
                </a:ext>
              </a:extLst>
            </p:cNvPr>
            <p:cNvSpPr/>
            <p:nvPr/>
          </p:nvSpPr>
          <p:spPr>
            <a:xfrm rot="1710587">
              <a:off x="5731881" y="4463773"/>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6" name="Flowchart: Connector 85">
              <a:extLst>
                <a:ext uri="{FF2B5EF4-FFF2-40B4-BE49-F238E27FC236}">
                  <a16:creationId xmlns:a16="http://schemas.microsoft.com/office/drawing/2014/main" id="{52174154-775D-41ED-9BC7-5AC6281B6372}"/>
                </a:ext>
              </a:extLst>
            </p:cNvPr>
            <p:cNvSpPr/>
            <p:nvPr/>
          </p:nvSpPr>
          <p:spPr>
            <a:xfrm rot="1710587">
              <a:off x="5544552" y="452632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7" name="Flowchart: Connector 86">
              <a:extLst>
                <a:ext uri="{FF2B5EF4-FFF2-40B4-BE49-F238E27FC236}">
                  <a16:creationId xmlns:a16="http://schemas.microsoft.com/office/drawing/2014/main" id="{A3F7FA75-7093-4BC2-87A6-99B3DF83C252}"/>
                </a:ext>
              </a:extLst>
            </p:cNvPr>
            <p:cNvSpPr/>
            <p:nvPr/>
          </p:nvSpPr>
          <p:spPr>
            <a:xfrm rot="1710587">
              <a:off x="5357209" y="458886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8" name="Flowchart: Connector 87">
              <a:extLst>
                <a:ext uri="{FF2B5EF4-FFF2-40B4-BE49-F238E27FC236}">
                  <a16:creationId xmlns:a16="http://schemas.microsoft.com/office/drawing/2014/main" id="{F77D0F52-6170-48AF-BD74-8A9E0ACA4015}"/>
                </a:ext>
              </a:extLst>
            </p:cNvPr>
            <p:cNvSpPr/>
            <p:nvPr/>
          </p:nvSpPr>
          <p:spPr>
            <a:xfrm rot="1710587">
              <a:off x="6914742" y="406751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9" name="Flowchart: Connector 88">
              <a:extLst>
                <a:ext uri="{FF2B5EF4-FFF2-40B4-BE49-F238E27FC236}">
                  <a16:creationId xmlns:a16="http://schemas.microsoft.com/office/drawing/2014/main" id="{004BE3AA-BE93-46E1-AA46-2355FB4F64A4}"/>
                </a:ext>
              </a:extLst>
            </p:cNvPr>
            <p:cNvSpPr/>
            <p:nvPr/>
          </p:nvSpPr>
          <p:spPr>
            <a:xfrm rot="1710587">
              <a:off x="6727413" y="4130065"/>
              <a:ext cx="134756" cy="144379"/>
            </a:xfrm>
            <a:prstGeom prst="flowChartConnector">
              <a:avLst/>
            </a:prstGeom>
            <a:solidFill>
              <a:srgbClr val="2C973E"/>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0" name="Flowchart: Connector 89">
              <a:extLst>
                <a:ext uri="{FF2B5EF4-FFF2-40B4-BE49-F238E27FC236}">
                  <a16:creationId xmlns:a16="http://schemas.microsoft.com/office/drawing/2014/main" id="{F3F578B7-8F94-4817-A952-9664A4E8904B}"/>
                </a:ext>
              </a:extLst>
            </p:cNvPr>
            <p:cNvSpPr/>
            <p:nvPr/>
          </p:nvSpPr>
          <p:spPr>
            <a:xfrm rot="1710587">
              <a:off x="6540085" y="4192615"/>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1" name="Flowchart: Connector 90">
              <a:extLst>
                <a:ext uri="{FF2B5EF4-FFF2-40B4-BE49-F238E27FC236}">
                  <a16:creationId xmlns:a16="http://schemas.microsoft.com/office/drawing/2014/main" id="{4CFAC3A8-C066-42B3-96FC-1F0CB30AD994}"/>
                </a:ext>
              </a:extLst>
            </p:cNvPr>
            <p:cNvSpPr/>
            <p:nvPr/>
          </p:nvSpPr>
          <p:spPr>
            <a:xfrm rot="1710587">
              <a:off x="6352741" y="425515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2" name="Flowchart: Connector 91">
              <a:extLst>
                <a:ext uri="{FF2B5EF4-FFF2-40B4-BE49-F238E27FC236}">
                  <a16:creationId xmlns:a16="http://schemas.microsoft.com/office/drawing/2014/main" id="{6ADA60EA-CE21-4BEE-870D-B795B31F51A0}"/>
                </a:ext>
              </a:extLst>
            </p:cNvPr>
            <p:cNvSpPr/>
            <p:nvPr/>
          </p:nvSpPr>
          <p:spPr>
            <a:xfrm rot="1710587">
              <a:off x="7891304" y="377188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3" name="Flowchart: Connector 92">
              <a:extLst>
                <a:ext uri="{FF2B5EF4-FFF2-40B4-BE49-F238E27FC236}">
                  <a16:creationId xmlns:a16="http://schemas.microsoft.com/office/drawing/2014/main" id="{19F800D2-A380-4379-B854-71C32D9E34FA}"/>
                </a:ext>
              </a:extLst>
            </p:cNvPr>
            <p:cNvSpPr/>
            <p:nvPr/>
          </p:nvSpPr>
          <p:spPr>
            <a:xfrm rot="1710587">
              <a:off x="7703976" y="383443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4" name="Flowchart: Connector 93">
              <a:extLst>
                <a:ext uri="{FF2B5EF4-FFF2-40B4-BE49-F238E27FC236}">
                  <a16:creationId xmlns:a16="http://schemas.microsoft.com/office/drawing/2014/main" id="{7B9CA5FA-DDEA-45B9-B51C-C8D13F9D7EE2}"/>
                </a:ext>
              </a:extLst>
            </p:cNvPr>
            <p:cNvSpPr/>
            <p:nvPr/>
          </p:nvSpPr>
          <p:spPr>
            <a:xfrm rot="1710587">
              <a:off x="7516648" y="389698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5" name="Flowchart: Connector 94">
              <a:extLst>
                <a:ext uri="{FF2B5EF4-FFF2-40B4-BE49-F238E27FC236}">
                  <a16:creationId xmlns:a16="http://schemas.microsoft.com/office/drawing/2014/main" id="{7824E7A9-24A1-4BFF-9FF7-F616BD66C598}"/>
                </a:ext>
              </a:extLst>
            </p:cNvPr>
            <p:cNvSpPr/>
            <p:nvPr/>
          </p:nvSpPr>
          <p:spPr>
            <a:xfrm rot="1710587">
              <a:off x="7329304" y="395952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grpSp>
        <p:nvGrpSpPr>
          <p:cNvPr id="37" name="Group 36">
            <a:extLst>
              <a:ext uri="{FF2B5EF4-FFF2-40B4-BE49-F238E27FC236}">
                <a16:creationId xmlns:a16="http://schemas.microsoft.com/office/drawing/2014/main" id="{3E340D4A-A852-4C67-9804-AAC255601469}"/>
              </a:ext>
            </a:extLst>
          </p:cNvPr>
          <p:cNvGrpSpPr/>
          <p:nvPr/>
        </p:nvGrpSpPr>
        <p:grpSpPr>
          <a:xfrm rot="2723554">
            <a:off x="3316504" y="2928023"/>
            <a:ext cx="2406316" cy="2531444"/>
            <a:chOff x="1767966" y="3540492"/>
            <a:chExt cx="2406316" cy="2531444"/>
          </a:xfrm>
        </p:grpSpPr>
        <p:cxnSp>
          <p:nvCxnSpPr>
            <p:cNvPr id="38" name="Straight Connector 37">
              <a:extLst>
                <a:ext uri="{FF2B5EF4-FFF2-40B4-BE49-F238E27FC236}">
                  <a16:creationId xmlns:a16="http://schemas.microsoft.com/office/drawing/2014/main" id="{62625734-30AA-4333-A7B1-CA20CBCCBD3C}"/>
                </a:ext>
              </a:extLst>
            </p:cNvPr>
            <p:cNvCxnSpPr/>
            <p:nvPr/>
          </p:nvCxnSpPr>
          <p:spPr>
            <a:xfrm flipV="1">
              <a:off x="1767966" y="3540492"/>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9" name="Flowchart: Connector 38">
              <a:extLst>
                <a:ext uri="{FF2B5EF4-FFF2-40B4-BE49-F238E27FC236}">
                  <a16:creationId xmlns:a16="http://schemas.microsoft.com/office/drawing/2014/main" id="{ADB1993F-4DEF-4BA6-8B12-D121FD4D6E1E}"/>
                </a:ext>
              </a:extLst>
            </p:cNvPr>
            <p:cNvSpPr/>
            <p:nvPr/>
          </p:nvSpPr>
          <p:spPr>
            <a:xfrm>
              <a:off x="2388821" y="524897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0" name="Flowchart: Connector 39">
              <a:extLst>
                <a:ext uri="{FF2B5EF4-FFF2-40B4-BE49-F238E27FC236}">
                  <a16:creationId xmlns:a16="http://schemas.microsoft.com/office/drawing/2014/main" id="{14B9ED45-92EF-4348-9D14-DBB819C96324}"/>
                </a:ext>
              </a:extLst>
            </p:cNvPr>
            <p:cNvSpPr/>
            <p:nvPr/>
          </p:nvSpPr>
          <p:spPr>
            <a:xfrm>
              <a:off x="2254065" y="539335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1" name="Flowchart: Connector 40">
              <a:extLst>
                <a:ext uri="{FF2B5EF4-FFF2-40B4-BE49-F238E27FC236}">
                  <a16:creationId xmlns:a16="http://schemas.microsoft.com/office/drawing/2014/main" id="{2447685F-09D3-4960-9DEF-F6354BF74108}"/>
                </a:ext>
              </a:extLst>
            </p:cNvPr>
            <p:cNvSpPr/>
            <p:nvPr/>
          </p:nvSpPr>
          <p:spPr>
            <a:xfrm>
              <a:off x="2119309" y="553773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2" name="Flowchart: Connector 41">
              <a:extLst>
                <a:ext uri="{FF2B5EF4-FFF2-40B4-BE49-F238E27FC236}">
                  <a16:creationId xmlns:a16="http://schemas.microsoft.com/office/drawing/2014/main" id="{4B065D49-5865-46D2-A8F9-A58B572A64A8}"/>
                </a:ext>
              </a:extLst>
            </p:cNvPr>
            <p:cNvSpPr/>
            <p:nvPr/>
          </p:nvSpPr>
          <p:spPr>
            <a:xfrm>
              <a:off x="1984535" y="5682114"/>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3" name="Flowchart: Connector 42">
              <a:extLst>
                <a:ext uri="{FF2B5EF4-FFF2-40B4-BE49-F238E27FC236}">
                  <a16:creationId xmlns:a16="http://schemas.microsoft.com/office/drawing/2014/main" id="{32933569-A396-4653-89BB-FFDE2EE94476}"/>
                </a:ext>
              </a:extLst>
            </p:cNvPr>
            <p:cNvSpPr/>
            <p:nvPr/>
          </p:nvSpPr>
          <p:spPr>
            <a:xfrm>
              <a:off x="3104349" y="4480559"/>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4" name="Flowchart: Connector 43">
              <a:extLst>
                <a:ext uri="{FF2B5EF4-FFF2-40B4-BE49-F238E27FC236}">
                  <a16:creationId xmlns:a16="http://schemas.microsoft.com/office/drawing/2014/main" id="{93E581E3-BAD2-49E1-8865-282C86C2FF61}"/>
                </a:ext>
              </a:extLst>
            </p:cNvPr>
            <p:cNvSpPr/>
            <p:nvPr/>
          </p:nvSpPr>
          <p:spPr>
            <a:xfrm>
              <a:off x="2969593" y="462493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5" name="Flowchart: Connector 44">
              <a:extLst>
                <a:ext uri="{FF2B5EF4-FFF2-40B4-BE49-F238E27FC236}">
                  <a16:creationId xmlns:a16="http://schemas.microsoft.com/office/drawing/2014/main" id="{A3D69C37-C426-4432-AFFC-1CED7FBA96C2}"/>
                </a:ext>
              </a:extLst>
            </p:cNvPr>
            <p:cNvSpPr/>
            <p:nvPr/>
          </p:nvSpPr>
          <p:spPr>
            <a:xfrm>
              <a:off x="2834837" y="4769317"/>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6" name="Flowchart: Connector 45">
              <a:extLst>
                <a:ext uri="{FF2B5EF4-FFF2-40B4-BE49-F238E27FC236}">
                  <a16:creationId xmlns:a16="http://schemas.microsoft.com/office/drawing/2014/main" id="{18CB941B-AC53-4B2F-8464-3166C71AF562}"/>
                </a:ext>
              </a:extLst>
            </p:cNvPr>
            <p:cNvSpPr/>
            <p:nvPr/>
          </p:nvSpPr>
          <p:spPr>
            <a:xfrm>
              <a:off x="2700063" y="4913696"/>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7" name="Flowchart: Connector 46">
              <a:extLst>
                <a:ext uri="{FF2B5EF4-FFF2-40B4-BE49-F238E27FC236}">
                  <a16:creationId xmlns:a16="http://schemas.microsoft.com/office/drawing/2014/main" id="{05EDA288-A793-4FE9-90F4-BDDFA85A08CF}"/>
                </a:ext>
              </a:extLst>
            </p:cNvPr>
            <p:cNvSpPr/>
            <p:nvPr/>
          </p:nvSpPr>
          <p:spPr>
            <a:xfrm>
              <a:off x="3821381" y="3754654"/>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8" name="Flowchart: Connector 47">
              <a:extLst>
                <a:ext uri="{FF2B5EF4-FFF2-40B4-BE49-F238E27FC236}">
                  <a16:creationId xmlns:a16="http://schemas.microsoft.com/office/drawing/2014/main" id="{42517BBF-1982-4470-825C-54EE32BE54E7}"/>
                </a:ext>
              </a:extLst>
            </p:cNvPr>
            <p:cNvSpPr/>
            <p:nvPr/>
          </p:nvSpPr>
          <p:spPr>
            <a:xfrm>
              <a:off x="3686625" y="389903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9" name="Flowchart: Connector 48">
              <a:extLst>
                <a:ext uri="{FF2B5EF4-FFF2-40B4-BE49-F238E27FC236}">
                  <a16:creationId xmlns:a16="http://schemas.microsoft.com/office/drawing/2014/main" id="{FDE3C76A-9FAB-4FF1-B7E9-40616ACE3F5B}"/>
                </a:ext>
              </a:extLst>
            </p:cNvPr>
            <p:cNvSpPr/>
            <p:nvPr/>
          </p:nvSpPr>
          <p:spPr>
            <a:xfrm>
              <a:off x="3551869" y="4043412"/>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0" name="Flowchart: Connector 49">
              <a:extLst>
                <a:ext uri="{FF2B5EF4-FFF2-40B4-BE49-F238E27FC236}">
                  <a16:creationId xmlns:a16="http://schemas.microsoft.com/office/drawing/2014/main" id="{056F7242-0C3B-439A-8040-183BE52F31B1}"/>
                </a:ext>
              </a:extLst>
            </p:cNvPr>
            <p:cNvSpPr/>
            <p:nvPr/>
          </p:nvSpPr>
          <p:spPr>
            <a:xfrm>
              <a:off x="3417095" y="4187791"/>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
        <p:nvSpPr>
          <p:cNvPr id="4" name="TextBox 3">
            <a:extLst>
              <a:ext uri="{FF2B5EF4-FFF2-40B4-BE49-F238E27FC236}">
                <a16:creationId xmlns:a16="http://schemas.microsoft.com/office/drawing/2014/main" id="{DE375552-5FD5-4B0C-AFE6-7E5EA9B7836B}"/>
              </a:ext>
            </a:extLst>
          </p:cNvPr>
          <p:cNvSpPr txBox="1"/>
          <p:nvPr/>
        </p:nvSpPr>
        <p:spPr>
          <a:xfrm>
            <a:off x="3272629" y="2762412"/>
            <a:ext cx="2796296" cy="246221"/>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600" dirty="0">
                <a:solidFill>
                  <a:schemeClr val="bg1"/>
                </a:solidFill>
              </a:rPr>
              <a:t>Result from 1</a:t>
            </a:r>
            <a:r>
              <a:rPr lang="en-IN" sz="1600" baseline="30000" dirty="0">
                <a:solidFill>
                  <a:schemeClr val="bg1"/>
                </a:solidFill>
              </a:rPr>
              <a:t>st</a:t>
            </a:r>
            <a:r>
              <a:rPr lang="en-IN" sz="1600" dirty="0">
                <a:solidFill>
                  <a:schemeClr val="bg1"/>
                </a:solidFill>
              </a:rPr>
              <a:t> Iteration</a:t>
            </a:r>
          </a:p>
        </p:txBody>
      </p:sp>
      <p:sp>
        <p:nvSpPr>
          <p:cNvPr id="52" name="TextBox 51">
            <a:extLst>
              <a:ext uri="{FF2B5EF4-FFF2-40B4-BE49-F238E27FC236}">
                <a16:creationId xmlns:a16="http://schemas.microsoft.com/office/drawing/2014/main" id="{47A8E9AA-EC6B-42A8-B42C-DCC9386359EA}"/>
              </a:ext>
            </a:extLst>
          </p:cNvPr>
          <p:cNvSpPr txBox="1"/>
          <p:nvPr/>
        </p:nvSpPr>
        <p:spPr>
          <a:xfrm>
            <a:off x="3163730" y="4747660"/>
            <a:ext cx="2796296" cy="246221"/>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600" dirty="0">
                <a:solidFill>
                  <a:schemeClr val="bg1"/>
                </a:solidFill>
              </a:rPr>
              <a:t>Original/Expected Result</a:t>
            </a:r>
          </a:p>
        </p:txBody>
      </p:sp>
    </p:spTree>
    <p:extLst>
      <p:ext uri="{BB962C8B-B14F-4D97-AF65-F5344CB8AC3E}">
        <p14:creationId xmlns:p14="http://schemas.microsoft.com/office/powerpoint/2010/main" val="91584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2349-FB79-404B-AE5E-23D4B3AE669D}"/>
              </a:ext>
            </a:extLst>
          </p:cNvPr>
          <p:cNvSpPr>
            <a:spLocks noGrp="1"/>
          </p:cNvSpPr>
          <p:nvPr>
            <p:ph type="title"/>
          </p:nvPr>
        </p:nvSpPr>
        <p:spPr/>
        <p:txBody>
          <a:bodyPr/>
          <a:lstStyle/>
          <a:p>
            <a:r>
              <a:rPr lang="en-IN" dirty="0"/>
              <a:t>K- means Clustering</a:t>
            </a:r>
          </a:p>
        </p:txBody>
      </p:sp>
      <p:grpSp>
        <p:nvGrpSpPr>
          <p:cNvPr id="5" name="Group 4">
            <a:extLst>
              <a:ext uri="{FF2B5EF4-FFF2-40B4-BE49-F238E27FC236}">
                <a16:creationId xmlns:a16="http://schemas.microsoft.com/office/drawing/2014/main" id="{B36DD26F-F63D-41D3-9B1C-BEF97EBDE94C}"/>
              </a:ext>
            </a:extLst>
          </p:cNvPr>
          <p:cNvGrpSpPr/>
          <p:nvPr/>
        </p:nvGrpSpPr>
        <p:grpSpPr>
          <a:xfrm>
            <a:off x="990978" y="813012"/>
            <a:ext cx="2806522" cy="2406316"/>
            <a:chOff x="3126982" y="2990587"/>
            <a:chExt cx="2806522" cy="2406316"/>
          </a:xfrm>
        </p:grpSpPr>
        <p:cxnSp>
          <p:nvCxnSpPr>
            <p:cNvPr id="38" name="Straight Connector 37">
              <a:extLst>
                <a:ext uri="{FF2B5EF4-FFF2-40B4-BE49-F238E27FC236}">
                  <a16:creationId xmlns:a16="http://schemas.microsoft.com/office/drawing/2014/main" id="{62625734-30AA-4333-A7B1-CA20CBCCBD3C}"/>
                </a:ext>
              </a:extLst>
            </p:cNvPr>
            <p:cNvCxnSpPr/>
            <p:nvPr/>
          </p:nvCxnSpPr>
          <p:spPr>
            <a:xfrm rot="2723554" flipV="1">
              <a:off x="3316504" y="2928023"/>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9" name="Flowchart: Connector 38">
              <a:extLst>
                <a:ext uri="{FF2B5EF4-FFF2-40B4-BE49-F238E27FC236}">
                  <a16:creationId xmlns:a16="http://schemas.microsoft.com/office/drawing/2014/main" id="{ADB1993F-4DEF-4BA6-8B12-D121FD4D6E1E}"/>
                </a:ext>
              </a:extLst>
            </p:cNvPr>
            <p:cNvSpPr/>
            <p:nvPr/>
          </p:nvSpPr>
          <p:spPr>
            <a:xfrm rot="2723554">
              <a:off x="3724068" y="411658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0" name="Flowchart: Connector 39">
              <a:extLst>
                <a:ext uri="{FF2B5EF4-FFF2-40B4-BE49-F238E27FC236}">
                  <a16:creationId xmlns:a16="http://schemas.microsoft.com/office/drawing/2014/main" id="{14B9ED45-92EF-4348-9D14-DBB819C96324}"/>
                </a:ext>
              </a:extLst>
            </p:cNvPr>
            <p:cNvSpPr/>
            <p:nvPr/>
          </p:nvSpPr>
          <p:spPr>
            <a:xfrm rot="2723554">
              <a:off x="3526647" y="412203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1" name="Flowchart: Connector 40">
              <a:extLst>
                <a:ext uri="{FF2B5EF4-FFF2-40B4-BE49-F238E27FC236}">
                  <a16:creationId xmlns:a16="http://schemas.microsoft.com/office/drawing/2014/main" id="{2447685F-09D3-4960-9DEF-F6354BF74108}"/>
                </a:ext>
              </a:extLst>
            </p:cNvPr>
            <p:cNvSpPr/>
            <p:nvPr/>
          </p:nvSpPr>
          <p:spPr>
            <a:xfrm rot="2723554">
              <a:off x="3329227" y="412748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2" name="Flowchart: Connector 41">
              <a:extLst>
                <a:ext uri="{FF2B5EF4-FFF2-40B4-BE49-F238E27FC236}">
                  <a16:creationId xmlns:a16="http://schemas.microsoft.com/office/drawing/2014/main" id="{4B065D49-5865-46D2-A8F9-A58B572A64A8}"/>
                </a:ext>
              </a:extLst>
            </p:cNvPr>
            <p:cNvSpPr/>
            <p:nvPr/>
          </p:nvSpPr>
          <p:spPr>
            <a:xfrm rot="2723554">
              <a:off x="3131794" y="413292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3" name="Flowchart: Connector 42">
              <a:extLst>
                <a:ext uri="{FF2B5EF4-FFF2-40B4-BE49-F238E27FC236}">
                  <a16:creationId xmlns:a16="http://schemas.microsoft.com/office/drawing/2014/main" id="{32933569-A396-4653-89BB-FFDE2EE94476}"/>
                </a:ext>
              </a:extLst>
            </p:cNvPr>
            <p:cNvSpPr/>
            <p:nvPr/>
          </p:nvSpPr>
          <p:spPr>
            <a:xfrm rot="2723554">
              <a:off x="4773607" y="4086377"/>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4" name="Flowchart: Connector 43">
              <a:extLst>
                <a:ext uri="{FF2B5EF4-FFF2-40B4-BE49-F238E27FC236}">
                  <a16:creationId xmlns:a16="http://schemas.microsoft.com/office/drawing/2014/main" id="{93E581E3-BAD2-49E1-8865-282C86C2FF61}"/>
                </a:ext>
              </a:extLst>
            </p:cNvPr>
            <p:cNvSpPr/>
            <p:nvPr/>
          </p:nvSpPr>
          <p:spPr>
            <a:xfrm rot="2723554">
              <a:off x="4576187" y="4091829"/>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5" name="Flowchart: Connector 44">
              <a:extLst>
                <a:ext uri="{FF2B5EF4-FFF2-40B4-BE49-F238E27FC236}">
                  <a16:creationId xmlns:a16="http://schemas.microsoft.com/office/drawing/2014/main" id="{A3D69C37-C426-4432-AFFC-1CED7FBA96C2}"/>
                </a:ext>
              </a:extLst>
            </p:cNvPr>
            <p:cNvSpPr/>
            <p:nvPr/>
          </p:nvSpPr>
          <p:spPr>
            <a:xfrm rot="2723554">
              <a:off x="4378767" y="4097281"/>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6" name="Flowchart: Connector 45">
              <a:extLst>
                <a:ext uri="{FF2B5EF4-FFF2-40B4-BE49-F238E27FC236}">
                  <a16:creationId xmlns:a16="http://schemas.microsoft.com/office/drawing/2014/main" id="{18CB941B-AC53-4B2F-8464-3166C71AF562}"/>
                </a:ext>
              </a:extLst>
            </p:cNvPr>
            <p:cNvSpPr/>
            <p:nvPr/>
          </p:nvSpPr>
          <p:spPr>
            <a:xfrm rot="2723554">
              <a:off x="4181334" y="410272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7" name="Flowchart: Connector 46">
              <a:extLst>
                <a:ext uri="{FF2B5EF4-FFF2-40B4-BE49-F238E27FC236}">
                  <a16:creationId xmlns:a16="http://schemas.microsoft.com/office/drawing/2014/main" id="{05EDA288-A793-4FE9-90F4-BDDFA85A08CF}"/>
                </a:ext>
              </a:extLst>
            </p:cNvPr>
            <p:cNvSpPr/>
            <p:nvPr/>
          </p:nvSpPr>
          <p:spPr>
            <a:xfrm rot="2723554">
              <a:off x="5793937" y="408709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8" name="Flowchart: Connector 47">
              <a:extLst>
                <a:ext uri="{FF2B5EF4-FFF2-40B4-BE49-F238E27FC236}">
                  <a16:creationId xmlns:a16="http://schemas.microsoft.com/office/drawing/2014/main" id="{42517BBF-1982-4470-825C-54EE32BE54E7}"/>
                </a:ext>
              </a:extLst>
            </p:cNvPr>
            <p:cNvSpPr/>
            <p:nvPr/>
          </p:nvSpPr>
          <p:spPr>
            <a:xfrm rot="2723554">
              <a:off x="5596517" y="409254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49" name="Flowchart: Connector 48">
              <a:extLst>
                <a:ext uri="{FF2B5EF4-FFF2-40B4-BE49-F238E27FC236}">
                  <a16:creationId xmlns:a16="http://schemas.microsoft.com/office/drawing/2014/main" id="{FDE3C76A-9FAB-4FF1-B7E9-40616ACE3F5B}"/>
                </a:ext>
              </a:extLst>
            </p:cNvPr>
            <p:cNvSpPr/>
            <p:nvPr/>
          </p:nvSpPr>
          <p:spPr>
            <a:xfrm rot="2723554">
              <a:off x="5399097" y="409799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0" name="Flowchart: Connector 49">
              <a:extLst>
                <a:ext uri="{FF2B5EF4-FFF2-40B4-BE49-F238E27FC236}">
                  <a16:creationId xmlns:a16="http://schemas.microsoft.com/office/drawing/2014/main" id="{056F7242-0C3B-439A-8040-183BE52F31B1}"/>
                </a:ext>
              </a:extLst>
            </p:cNvPr>
            <p:cNvSpPr/>
            <p:nvPr/>
          </p:nvSpPr>
          <p:spPr>
            <a:xfrm rot="2723554">
              <a:off x="5201664" y="410343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grpSp>
        <p:nvGrpSpPr>
          <p:cNvPr id="3" name="Group 2">
            <a:extLst>
              <a:ext uri="{FF2B5EF4-FFF2-40B4-BE49-F238E27FC236}">
                <a16:creationId xmlns:a16="http://schemas.microsoft.com/office/drawing/2014/main" id="{AA8B0B80-2F3E-45F4-A523-8A63561562BB}"/>
              </a:ext>
            </a:extLst>
          </p:cNvPr>
          <p:cNvGrpSpPr/>
          <p:nvPr/>
        </p:nvGrpSpPr>
        <p:grpSpPr>
          <a:xfrm>
            <a:off x="964206" y="214755"/>
            <a:ext cx="2806757" cy="2406316"/>
            <a:chOff x="1109795" y="773304"/>
            <a:chExt cx="2806757" cy="2406316"/>
          </a:xfrm>
        </p:grpSpPr>
        <p:cxnSp>
          <p:nvCxnSpPr>
            <p:cNvPr id="61" name="Straight Connector 60">
              <a:extLst>
                <a:ext uri="{FF2B5EF4-FFF2-40B4-BE49-F238E27FC236}">
                  <a16:creationId xmlns:a16="http://schemas.microsoft.com/office/drawing/2014/main" id="{A86E892F-0614-41C4-BF62-701841AC5D4C}"/>
                </a:ext>
              </a:extLst>
            </p:cNvPr>
            <p:cNvCxnSpPr/>
            <p:nvPr/>
          </p:nvCxnSpPr>
          <p:spPr>
            <a:xfrm rot="2745143" flipV="1">
              <a:off x="1299362" y="710740"/>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49B86A72-D6CD-4F7A-A89B-2AE2E4D7A270}"/>
                </a:ext>
              </a:extLst>
            </p:cNvPr>
            <p:cNvSpPr/>
            <p:nvPr/>
          </p:nvSpPr>
          <p:spPr>
            <a:xfrm rot="2745143">
              <a:off x="1706971" y="189472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5" name="Flowchart: Connector 34">
              <a:extLst>
                <a:ext uri="{FF2B5EF4-FFF2-40B4-BE49-F238E27FC236}">
                  <a16:creationId xmlns:a16="http://schemas.microsoft.com/office/drawing/2014/main" id="{0AE676A3-147E-4DCB-BCB8-DE0136A84E1C}"/>
                </a:ext>
              </a:extLst>
            </p:cNvPr>
            <p:cNvSpPr/>
            <p:nvPr/>
          </p:nvSpPr>
          <p:spPr>
            <a:xfrm rot="2745143">
              <a:off x="1509521" y="189894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36" name="Flowchart: Connector 35">
              <a:extLst>
                <a:ext uri="{FF2B5EF4-FFF2-40B4-BE49-F238E27FC236}">
                  <a16:creationId xmlns:a16="http://schemas.microsoft.com/office/drawing/2014/main" id="{7630C42B-5624-4792-8F9D-D8ABDBF5D83A}"/>
                </a:ext>
              </a:extLst>
            </p:cNvPr>
            <p:cNvSpPr/>
            <p:nvPr/>
          </p:nvSpPr>
          <p:spPr>
            <a:xfrm rot="2745143">
              <a:off x="1312070" y="190315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1" name="Flowchart: Connector 50">
              <a:extLst>
                <a:ext uri="{FF2B5EF4-FFF2-40B4-BE49-F238E27FC236}">
                  <a16:creationId xmlns:a16="http://schemas.microsoft.com/office/drawing/2014/main" id="{EA52556C-737A-421D-8D94-1351E10C872A}"/>
                </a:ext>
              </a:extLst>
            </p:cNvPr>
            <p:cNvSpPr/>
            <p:nvPr/>
          </p:nvSpPr>
          <p:spPr>
            <a:xfrm rot="2745143">
              <a:off x="1114607" y="1907353"/>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3" name="Flowchart: Connector 52">
              <a:extLst>
                <a:ext uri="{FF2B5EF4-FFF2-40B4-BE49-F238E27FC236}">
                  <a16:creationId xmlns:a16="http://schemas.microsoft.com/office/drawing/2014/main" id="{444AD4B9-7F3E-4066-849B-6C49F6468678}"/>
                </a:ext>
              </a:extLst>
            </p:cNvPr>
            <p:cNvSpPr/>
            <p:nvPr/>
          </p:nvSpPr>
          <p:spPr>
            <a:xfrm rot="2745143">
              <a:off x="2756680" y="1871112"/>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4" name="Flowchart: Connector 53">
              <a:extLst>
                <a:ext uri="{FF2B5EF4-FFF2-40B4-BE49-F238E27FC236}">
                  <a16:creationId xmlns:a16="http://schemas.microsoft.com/office/drawing/2014/main" id="{3245DA8F-662E-4CC5-853F-E7F83B7FA57E}"/>
                </a:ext>
              </a:extLst>
            </p:cNvPr>
            <p:cNvSpPr/>
            <p:nvPr/>
          </p:nvSpPr>
          <p:spPr>
            <a:xfrm rot="2745143">
              <a:off x="2559229" y="1875324"/>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5" name="Flowchart: Connector 54">
              <a:extLst>
                <a:ext uri="{FF2B5EF4-FFF2-40B4-BE49-F238E27FC236}">
                  <a16:creationId xmlns:a16="http://schemas.microsoft.com/office/drawing/2014/main" id="{800A4455-8863-45CC-B9E5-6882DF218CF0}"/>
                </a:ext>
              </a:extLst>
            </p:cNvPr>
            <p:cNvSpPr/>
            <p:nvPr/>
          </p:nvSpPr>
          <p:spPr>
            <a:xfrm rot="2745143">
              <a:off x="2361779" y="1879537"/>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6" name="Flowchart: Connector 55">
              <a:extLst>
                <a:ext uri="{FF2B5EF4-FFF2-40B4-BE49-F238E27FC236}">
                  <a16:creationId xmlns:a16="http://schemas.microsoft.com/office/drawing/2014/main" id="{5E14B5AE-6FF4-4510-A9DC-B6603F9DDFA1}"/>
                </a:ext>
              </a:extLst>
            </p:cNvPr>
            <p:cNvSpPr/>
            <p:nvPr/>
          </p:nvSpPr>
          <p:spPr>
            <a:xfrm rot="2745143">
              <a:off x="2164316" y="1883736"/>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7" name="Flowchart: Connector 56">
              <a:extLst>
                <a:ext uri="{FF2B5EF4-FFF2-40B4-BE49-F238E27FC236}">
                  <a16:creationId xmlns:a16="http://schemas.microsoft.com/office/drawing/2014/main" id="{ADC7CB38-9FE8-433F-81D0-A57512871365}"/>
                </a:ext>
              </a:extLst>
            </p:cNvPr>
            <p:cNvSpPr/>
            <p:nvPr/>
          </p:nvSpPr>
          <p:spPr>
            <a:xfrm rot="2745143">
              <a:off x="3776985" y="187823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8" name="Flowchart: Connector 57">
              <a:extLst>
                <a:ext uri="{FF2B5EF4-FFF2-40B4-BE49-F238E27FC236}">
                  <a16:creationId xmlns:a16="http://schemas.microsoft.com/office/drawing/2014/main" id="{16D7A4BB-1EA2-446F-9ED3-95C0D46A9CB7}"/>
                </a:ext>
              </a:extLst>
            </p:cNvPr>
            <p:cNvSpPr/>
            <p:nvPr/>
          </p:nvSpPr>
          <p:spPr>
            <a:xfrm rot="2745143">
              <a:off x="3579534" y="188244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59" name="Flowchart: Connector 58">
              <a:extLst>
                <a:ext uri="{FF2B5EF4-FFF2-40B4-BE49-F238E27FC236}">
                  <a16:creationId xmlns:a16="http://schemas.microsoft.com/office/drawing/2014/main" id="{8D87DAA0-C392-4A34-BBCB-26BBCE9B2E60}"/>
                </a:ext>
              </a:extLst>
            </p:cNvPr>
            <p:cNvSpPr/>
            <p:nvPr/>
          </p:nvSpPr>
          <p:spPr>
            <a:xfrm rot="2745143">
              <a:off x="3382084" y="1886661"/>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0" name="Flowchart: Connector 59">
              <a:extLst>
                <a:ext uri="{FF2B5EF4-FFF2-40B4-BE49-F238E27FC236}">
                  <a16:creationId xmlns:a16="http://schemas.microsoft.com/office/drawing/2014/main" id="{D9CD36BC-47FA-42DA-9507-886342647276}"/>
                </a:ext>
              </a:extLst>
            </p:cNvPr>
            <p:cNvSpPr/>
            <p:nvPr/>
          </p:nvSpPr>
          <p:spPr>
            <a:xfrm rot="2745143">
              <a:off x="3184621" y="189086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grpSp>
        <p:nvGrpSpPr>
          <p:cNvPr id="7" name="Group 6">
            <a:extLst>
              <a:ext uri="{FF2B5EF4-FFF2-40B4-BE49-F238E27FC236}">
                <a16:creationId xmlns:a16="http://schemas.microsoft.com/office/drawing/2014/main" id="{BE87A516-FC8C-4B0B-84E9-3952FEEF5DAF}"/>
              </a:ext>
            </a:extLst>
          </p:cNvPr>
          <p:cNvGrpSpPr/>
          <p:nvPr/>
        </p:nvGrpSpPr>
        <p:grpSpPr>
          <a:xfrm>
            <a:off x="5387707" y="800530"/>
            <a:ext cx="2806757" cy="2406316"/>
            <a:chOff x="3086897" y="3403880"/>
            <a:chExt cx="2806757" cy="2406316"/>
          </a:xfrm>
        </p:grpSpPr>
        <p:cxnSp>
          <p:nvCxnSpPr>
            <p:cNvPr id="63" name="Straight Connector 62">
              <a:extLst>
                <a:ext uri="{FF2B5EF4-FFF2-40B4-BE49-F238E27FC236}">
                  <a16:creationId xmlns:a16="http://schemas.microsoft.com/office/drawing/2014/main" id="{54C47098-589B-4D56-94DE-52032ED26783}"/>
                </a:ext>
              </a:extLst>
            </p:cNvPr>
            <p:cNvCxnSpPr/>
            <p:nvPr/>
          </p:nvCxnSpPr>
          <p:spPr>
            <a:xfrm rot="2745143" flipV="1">
              <a:off x="3276464" y="3341316"/>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64" name="Flowchart: Connector 63">
              <a:extLst>
                <a:ext uri="{FF2B5EF4-FFF2-40B4-BE49-F238E27FC236}">
                  <a16:creationId xmlns:a16="http://schemas.microsoft.com/office/drawing/2014/main" id="{B6549E83-D4C2-4FB3-8C75-99AB85A369BE}"/>
                </a:ext>
              </a:extLst>
            </p:cNvPr>
            <p:cNvSpPr/>
            <p:nvPr/>
          </p:nvSpPr>
          <p:spPr>
            <a:xfrm rot="2745143">
              <a:off x="3684073" y="4525305"/>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5" name="Flowchart: Connector 64">
              <a:extLst>
                <a:ext uri="{FF2B5EF4-FFF2-40B4-BE49-F238E27FC236}">
                  <a16:creationId xmlns:a16="http://schemas.microsoft.com/office/drawing/2014/main" id="{981582EF-E29A-408B-A7A2-4673BC9792E1}"/>
                </a:ext>
              </a:extLst>
            </p:cNvPr>
            <p:cNvSpPr/>
            <p:nvPr/>
          </p:nvSpPr>
          <p:spPr>
            <a:xfrm rot="2745143">
              <a:off x="3486623" y="4529517"/>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6" name="Flowchart: Connector 65">
              <a:extLst>
                <a:ext uri="{FF2B5EF4-FFF2-40B4-BE49-F238E27FC236}">
                  <a16:creationId xmlns:a16="http://schemas.microsoft.com/office/drawing/2014/main" id="{D790AD09-B426-4457-81EA-FEB693EB8C24}"/>
                </a:ext>
              </a:extLst>
            </p:cNvPr>
            <p:cNvSpPr/>
            <p:nvPr/>
          </p:nvSpPr>
          <p:spPr>
            <a:xfrm rot="2745143">
              <a:off x="3289172" y="453373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7" name="Flowchart: Connector 66">
              <a:extLst>
                <a:ext uri="{FF2B5EF4-FFF2-40B4-BE49-F238E27FC236}">
                  <a16:creationId xmlns:a16="http://schemas.microsoft.com/office/drawing/2014/main" id="{C9D3ACDE-379D-495F-BE04-7BF2FDC1DBA1}"/>
                </a:ext>
              </a:extLst>
            </p:cNvPr>
            <p:cNvSpPr/>
            <p:nvPr/>
          </p:nvSpPr>
          <p:spPr>
            <a:xfrm rot="2745143">
              <a:off x="3091709" y="4537929"/>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8" name="Flowchart: Connector 67">
              <a:extLst>
                <a:ext uri="{FF2B5EF4-FFF2-40B4-BE49-F238E27FC236}">
                  <a16:creationId xmlns:a16="http://schemas.microsoft.com/office/drawing/2014/main" id="{61B998F1-C5CB-4C30-81EC-4BF2CA635E83}"/>
                </a:ext>
              </a:extLst>
            </p:cNvPr>
            <p:cNvSpPr/>
            <p:nvPr/>
          </p:nvSpPr>
          <p:spPr>
            <a:xfrm rot="2745143">
              <a:off x="4733782" y="450168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69" name="Flowchart: Connector 68">
              <a:extLst>
                <a:ext uri="{FF2B5EF4-FFF2-40B4-BE49-F238E27FC236}">
                  <a16:creationId xmlns:a16="http://schemas.microsoft.com/office/drawing/2014/main" id="{E875F8BA-BFA9-495F-B0C9-FF1F00792B8B}"/>
                </a:ext>
              </a:extLst>
            </p:cNvPr>
            <p:cNvSpPr/>
            <p:nvPr/>
          </p:nvSpPr>
          <p:spPr>
            <a:xfrm rot="2745143">
              <a:off x="4536331" y="4505900"/>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0" name="Flowchart: Connector 69">
              <a:extLst>
                <a:ext uri="{FF2B5EF4-FFF2-40B4-BE49-F238E27FC236}">
                  <a16:creationId xmlns:a16="http://schemas.microsoft.com/office/drawing/2014/main" id="{491CD184-5314-4152-AAD5-B3EB9C29D71A}"/>
                </a:ext>
              </a:extLst>
            </p:cNvPr>
            <p:cNvSpPr/>
            <p:nvPr/>
          </p:nvSpPr>
          <p:spPr>
            <a:xfrm rot="2745143">
              <a:off x="4338881" y="4510113"/>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1" name="Flowchart: Connector 70">
              <a:extLst>
                <a:ext uri="{FF2B5EF4-FFF2-40B4-BE49-F238E27FC236}">
                  <a16:creationId xmlns:a16="http://schemas.microsoft.com/office/drawing/2014/main" id="{D7C0D260-85FF-40CB-A151-456084B06C16}"/>
                </a:ext>
              </a:extLst>
            </p:cNvPr>
            <p:cNvSpPr/>
            <p:nvPr/>
          </p:nvSpPr>
          <p:spPr>
            <a:xfrm rot="2745143">
              <a:off x="4141418" y="4514312"/>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2" name="Flowchart: Connector 71">
              <a:extLst>
                <a:ext uri="{FF2B5EF4-FFF2-40B4-BE49-F238E27FC236}">
                  <a16:creationId xmlns:a16="http://schemas.microsoft.com/office/drawing/2014/main" id="{D124EDB1-3DFB-4CCC-A5D8-7F04936E0C8A}"/>
                </a:ext>
              </a:extLst>
            </p:cNvPr>
            <p:cNvSpPr/>
            <p:nvPr/>
          </p:nvSpPr>
          <p:spPr>
            <a:xfrm rot="2745143">
              <a:off x="5754087" y="4508813"/>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3" name="Flowchart: Connector 72">
              <a:extLst>
                <a:ext uri="{FF2B5EF4-FFF2-40B4-BE49-F238E27FC236}">
                  <a16:creationId xmlns:a16="http://schemas.microsoft.com/office/drawing/2014/main" id="{F04160B4-90E1-4C04-805F-6910D4CCFD52}"/>
                </a:ext>
              </a:extLst>
            </p:cNvPr>
            <p:cNvSpPr/>
            <p:nvPr/>
          </p:nvSpPr>
          <p:spPr>
            <a:xfrm rot="2745143">
              <a:off x="5556636" y="4513025"/>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4" name="Flowchart: Connector 73">
              <a:extLst>
                <a:ext uri="{FF2B5EF4-FFF2-40B4-BE49-F238E27FC236}">
                  <a16:creationId xmlns:a16="http://schemas.microsoft.com/office/drawing/2014/main" id="{A2041976-E010-4B1B-836D-66A4ECD50A51}"/>
                </a:ext>
              </a:extLst>
            </p:cNvPr>
            <p:cNvSpPr/>
            <p:nvPr/>
          </p:nvSpPr>
          <p:spPr>
            <a:xfrm rot="2745143">
              <a:off x="5359186" y="4517237"/>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5" name="Flowchart: Connector 74">
              <a:extLst>
                <a:ext uri="{FF2B5EF4-FFF2-40B4-BE49-F238E27FC236}">
                  <a16:creationId xmlns:a16="http://schemas.microsoft.com/office/drawing/2014/main" id="{F1F6C78F-679C-437B-A059-CBACE7D0913F}"/>
                </a:ext>
              </a:extLst>
            </p:cNvPr>
            <p:cNvSpPr/>
            <p:nvPr/>
          </p:nvSpPr>
          <p:spPr>
            <a:xfrm rot="2745143">
              <a:off x="5161723" y="4521436"/>
              <a:ext cx="134756" cy="144379"/>
            </a:xfrm>
            <a:prstGeom prst="flowChartConnector">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grpSp>
        <p:nvGrpSpPr>
          <p:cNvPr id="76" name="Group 75">
            <a:extLst>
              <a:ext uri="{FF2B5EF4-FFF2-40B4-BE49-F238E27FC236}">
                <a16:creationId xmlns:a16="http://schemas.microsoft.com/office/drawing/2014/main" id="{765A9337-B355-4276-A14A-0D1DC5FA5981}"/>
              </a:ext>
            </a:extLst>
          </p:cNvPr>
          <p:cNvGrpSpPr/>
          <p:nvPr/>
        </p:nvGrpSpPr>
        <p:grpSpPr>
          <a:xfrm>
            <a:off x="5424976" y="228494"/>
            <a:ext cx="2806757" cy="2406316"/>
            <a:chOff x="3086897" y="3403880"/>
            <a:chExt cx="2806757" cy="2406316"/>
          </a:xfrm>
        </p:grpSpPr>
        <p:cxnSp>
          <p:nvCxnSpPr>
            <p:cNvPr id="77" name="Straight Connector 76">
              <a:extLst>
                <a:ext uri="{FF2B5EF4-FFF2-40B4-BE49-F238E27FC236}">
                  <a16:creationId xmlns:a16="http://schemas.microsoft.com/office/drawing/2014/main" id="{E2B0C5D1-6AF8-40CE-9F85-B8EAE8672EB0}"/>
                </a:ext>
              </a:extLst>
            </p:cNvPr>
            <p:cNvCxnSpPr/>
            <p:nvPr/>
          </p:nvCxnSpPr>
          <p:spPr>
            <a:xfrm rot="2745143" flipV="1">
              <a:off x="3276464" y="3341316"/>
              <a:ext cx="2406316" cy="2531444"/>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78" name="Flowchart: Connector 77">
              <a:extLst>
                <a:ext uri="{FF2B5EF4-FFF2-40B4-BE49-F238E27FC236}">
                  <a16:creationId xmlns:a16="http://schemas.microsoft.com/office/drawing/2014/main" id="{15ECA136-5679-45AC-987F-BFD8C4A142E0}"/>
                </a:ext>
              </a:extLst>
            </p:cNvPr>
            <p:cNvSpPr/>
            <p:nvPr/>
          </p:nvSpPr>
          <p:spPr>
            <a:xfrm rot="2745143">
              <a:off x="3684073" y="452530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79" name="Flowchart: Connector 78">
              <a:extLst>
                <a:ext uri="{FF2B5EF4-FFF2-40B4-BE49-F238E27FC236}">
                  <a16:creationId xmlns:a16="http://schemas.microsoft.com/office/drawing/2014/main" id="{0CFE25CB-0E43-4CC7-A954-0CFAFB798AFB}"/>
                </a:ext>
              </a:extLst>
            </p:cNvPr>
            <p:cNvSpPr/>
            <p:nvPr/>
          </p:nvSpPr>
          <p:spPr>
            <a:xfrm rot="2745143">
              <a:off x="3486623" y="4529517"/>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0" name="Flowchart: Connector 79">
              <a:extLst>
                <a:ext uri="{FF2B5EF4-FFF2-40B4-BE49-F238E27FC236}">
                  <a16:creationId xmlns:a16="http://schemas.microsoft.com/office/drawing/2014/main" id="{96CF10BF-A6D2-4A98-8CCE-AD7534B7E32B}"/>
                </a:ext>
              </a:extLst>
            </p:cNvPr>
            <p:cNvSpPr/>
            <p:nvPr/>
          </p:nvSpPr>
          <p:spPr>
            <a:xfrm rot="2745143">
              <a:off x="3289172" y="4533730"/>
              <a:ext cx="134756" cy="144379"/>
            </a:xfrm>
            <a:prstGeom prst="flowChartConnector">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1" name="Flowchart: Connector 80">
              <a:extLst>
                <a:ext uri="{FF2B5EF4-FFF2-40B4-BE49-F238E27FC236}">
                  <a16:creationId xmlns:a16="http://schemas.microsoft.com/office/drawing/2014/main" id="{042D7BC0-8F26-466C-9E27-8647A786864A}"/>
                </a:ext>
              </a:extLst>
            </p:cNvPr>
            <p:cNvSpPr/>
            <p:nvPr/>
          </p:nvSpPr>
          <p:spPr>
            <a:xfrm rot="2745143">
              <a:off x="3091709" y="4537929"/>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82" name="Flowchart: Connector 81">
              <a:extLst>
                <a:ext uri="{FF2B5EF4-FFF2-40B4-BE49-F238E27FC236}">
                  <a16:creationId xmlns:a16="http://schemas.microsoft.com/office/drawing/2014/main" id="{7BF63420-5F7E-434D-AB5E-B6813E6982B3}"/>
                </a:ext>
              </a:extLst>
            </p:cNvPr>
            <p:cNvSpPr/>
            <p:nvPr/>
          </p:nvSpPr>
          <p:spPr>
            <a:xfrm rot="2745143">
              <a:off x="4733782" y="4501688"/>
              <a:ext cx="134756" cy="144379"/>
            </a:xfrm>
            <a:prstGeom prst="flowChartConnector">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6" name="Flowchart: Connector 95">
              <a:extLst>
                <a:ext uri="{FF2B5EF4-FFF2-40B4-BE49-F238E27FC236}">
                  <a16:creationId xmlns:a16="http://schemas.microsoft.com/office/drawing/2014/main" id="{57DF79AA-1910-45AC-BF71-891FBFC3D7DA}"/>
                </a:ext>
              </a:extLst>
            </p:cNvPr>
            <p:cNvSpPr/>
            <p:nvPr/>
          </p:nvSpPr>
          <p:spPr>
            <a:xfrm rot="2745143">
              <a:off x="4536331" y="4505900"/>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7" name="Flowchart: Connector 96">
              <a:extLst>
                <a:ext uri="{FF2B5EF4-FFF2-40B4-BE49-F238E27FC236}">
                  <a16:creationId xmlns:a16="http://schemas.microsoft.com/office/drawing/2014/main" id="{DFE88A90-EA93-4764-AE72-39128AB8D2D2}"/>
                </a:ext>
              </a:extLst>
            </p:cNvPr>
            <p:cNvSpPr/>
            <p:nvPr/>
          </p:nvSpPr>
          <p:spPr>
            <a:xfrm rot="2745143">
              <a:off x="4338881" y="4510113"/>
              <a:ext cx="134756" cy="144379"/>
            </a:xfrm>
            <a:prstGeom prst="flowChartConnector">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8" name="Flowchart: Connector 97">
              <a:extLst>
                <a:ext uri="{FF2B5EF4-FFF2-40B4-BE49-F238E27FC236}">
                  <a16:creationId xmlns:a16="http://schemas.microsoft.com/office/drawing/2014/main" id="{997E01D3-1EA7-4837-A600-580B4EC000A3}"/>
                </a:ext>
              </a:extLst>
            </p:cNvPr>
            <p:cNvSpPr/>
            <p:nvPr/>
          </p:nvSpPr>
          <p:spPr>
            <a:xfrm rot="2745143">
              <a:off x="4141418" y="4514312"/>
              <a:ext cx="134756" cy="144379"/>
            </a:xfrm>
            <a:prstGeom prst="flowChartConnector">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99" name="Flowchart: Connector 98">
              <a:extLst>
                <a:ext uri="{FF2B5EF4-FFF2-40B4-BE49-F238E27FC236}">
                  <a16:creationId xmlns:a16="http://schemas.microsoft.com/office/drawing/2014/main" id="{8528915E-2181-47E8-A3AA-C5C4F71B1DD3}"/>
                </a:ext>
              </a:extLst>
            </p:cNvPr>
            <p:cNvSpPr/>
            <p:nvPr/>
          </p:nvSpPr>
          <p:spPr>
            <a:xfrm rot="2745143">
              <a:off x="5754087" y="4508813"/>
              <a:ext cx="134756" cy="144379"/>
            </a:xfrm>
            <a:prstGeom prst="flowChartConnector">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0" name="Flowchart: Connector 99">
              <a:extLst>
                <a:ext uri="{FF2B5EF4-FFF2-40B4-BE49-F238E27FC236}">
                  <a16:creationId xmlns:a16="http://schemas.microsoft.com/office/drawing/2014/main" id="{E162CF77-48E3-4DBD-9C60-BA68EB82C71A}"/>
                </a:ext>
              </a:extLst>
            </p:cNvPr>
            <p:cNvSpPr/>
            <p:nvPr/>
          </p:nvSpPr>
          <p:spPr>
            <a:xfrm rot="2745143">
              <a:off x="5556636" y="4513025"/>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1" name="Flowchart: Connector 100">
              <a:extLst>
                <a:ext uri="{FF2B5EF4-FFF2-40B4-BE49-F238E27FC236}">
                  <a16:creationId xmlns:a16="http://schemas.microsoft.com/office/drawing/2014/main" id="{ABD9779D-5342-4C89-BF35-A2469D99B55C}"/>
                </a:ext>
              </a:extLst>
            </p:cNvPr>
            <p:cNvSpPr/>
            <p:nvPr/>
          </p:nvSpPr>
          <p:spPr>
            <a:xfrm rot="2745143">
              <a:off x="5359186" y="4517237"/>
              <a:ext cx="134756" cy="144379"/>
            </a:xfrm>
            <a:prstGeom prst="flowChartConnector">
              <a:avLst/>
            </a:prstGeom>
            <a:solidFill>
              <a:srgbClr val="2C973E"/>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02" name="Flowchart: Connector 101">
              <a:extLst>
                <a:ext uri="{FF2B5EF4-FFF2-40B4-BE49-F238E27FC236}">
                  <a16:creationId xmlns:a16="http://schemas.microsoft.com/office/drawing/2014/main" id="{5FB76FB8-0DD6-4435-9BBC-F05195E519C3}"/>
                </a:ext>
              </a:extLst>
            </p:cNvPr>
            <p:cNvSpPr/>
            <p:nvPr/>
          </p:nvSpPr>
          <p:spPr>
            <a:xfrm rot="2745143">
              <a:off x="5161723" y="4521436"/>
              <a:ext cx="134756" cy="144379"/>
            </a:xfrm>
            <a:prstGeom prst="flowChartConnector">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grpSp>
      <p:sp>
        <p:nvSpPr>
          <p:cNvPr id="8" name="TextBox 7">
            <a:extLst>
              <a:ext uri="{FF2B5EF4-FFF2-40B4-BE49-F238E27FC236}">
                <a16:creationId xmlns:a16="http://schemas.microsoft.com/office/drawing/2014/main" id="{0F3D4C43-76C8-496B-82AD-EDAE066AEA22}"/>
              </a:ext>
            </a:extLst>
          </p:cNvPr>
          <p:cNvSpPr txBox="1"/>
          <p:nvPr/>
        </p:nvSpPr>
        <p:spPr>
          <a:xfrm>
            <a:off x="1615344" y="2411081"/>
            <a:ext cx="2837966"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Second Iteration</a:t>
            </a:r>
          </a:p>
        </p:txBody>
      </p:sp>
      <p:sp>
        <p:nvSpPr>
          <p:cNvPr id="103" name="TextBox 102">
            <a:extLst>
              <a:ext uri="{FF2B5EF4-FFF2-40B4-BE49-F238E27FC236}">
                <a16:creationId xmlns:a16="http://schemas.microsoft.com/office/drawing/2014/main" id="{E8436353-05CC-4EE9-B5D7-5E0317512F0A}"/>
              </a:ext>
            </a:extLst>
          </p:cNvPr>
          <p:cNvSpPr txBox="1"/>
          <p:nvPr/>
        </p:nvSpPr>
        <p:spPr>
          <a:xfrm>
            <a:off x="6310042" y="2410133"/>
            <a:ext cx="2837966"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Third Iteration</a:t>
            </a:r>
          </a:p>
        </p:txBody>
      </p:sp>
      <p:pic>
        <p:nvPicPr>
          <p:cNvPr id="10" name="Picture 9">
            <a:extLst>
              <a:ext uri="{FF2B5EF4-FFF2-40B4-BE49-F238E27FC236}">
                <a16:creationId xmlns:a16="http://schemas.microsoft.com/office/drawing/2014/main" id="{633307C0-3748-48C2-9D12-3BD84C48F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589" y="3704759"/>
            <a:ext cx="5904994" cy="2493910"/>
          </a:xfrm>
          <a:prstGeom prst="rect">
            <a:avLst/>
          </a:prstGeom>
        </p:spPr>
      </p:pic>
      <p:sp>
        <p:nvSpPr>
          <p:cNvPr id="11" name="Flowchart: Process 10">
            <a:extLst>
              <a:ext uri="{FF2B5EF4-FFF2-40B4-BE49-F238E27FC236}">
                <a16:creationId xmlns:a16="http://schemas.microsoft.com/office/drawing/2014/main" id="{9E0817EB-83F1-457D-BA4B-FAD488490CB7}"/>
              </a:ext>
            </a:extLst>
          </p:cNvPr>
          <p:cNvSpPr/>
          <p:nvPr/>
        </p:nvSpPr>
        <p:spPr>
          <a:xfrm>
            <a:off x="1384360" y="3312752"/>
            <a:ext cx="1116519" cy="370304"/>
          </a:xfrm>
          <a:prstGeom prst="flowChartProcess">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sz="1400" dirty="0">
                <a:solidFill>
                  <a:schemeClr val="tx1"/>
                </a:solidFill>
              </a:rPr>
              <a:t>Goal</a:t>
            </a:r>
          </a:p>
        </p:txBody>
      </p:sp>
      <p:sp>
        <p:nvSpPr>
          <p:cNvPr id="12" name="Flowchart: Process 11">
            <a:extLst>
              <a:ext uri="{FF2B5EF4-FFF2-40B4-BE49-F238E27FC236}">
                <a16:creationId xmlns:a16="http://schemas.microsoft.com/office/drawing/2014/main" id="{D0BDCDB8-9086-45E7-9FC9-ED11BB2B22AD}"/>
              </a:ext>
            </a:extLst>
          </p:cNvPr>
          <p:cNvSpPr/>
          <p:nvPr/>
        </p:nvSpPr>
        <p:spPr>
          <a:xfrm>
            <a:off x="2491637" y="3312752"/>
            <a:ext cx="5322538" cy="370304"/>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IN" sz="1400" dirty="0">
                <a:solidFill>
                  <a:schemeClr val="tx2"/>
                </a:solidFill>
              </a:rPr>
              <a:t>Minimize Within Cluster sum of squares (WCSS) (i.e. variance)</a:t>
            </a:r>
          </a:p>
        </p:txBody>
      </p:sp>
    </p:spTree>
    <p:extLst>
      <p:ext uri="{BB962C8B-B14F-4D97-AF65-F5344CB8AC3E}">
        <p14:creationId xmlns:p14="http://schemas.microsoft.com/office/powerpoint/2010/main" val="345423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1BD-28DD-4A36-A881-14FEB09A4212}"/>
              </a:ext>
            </a:extLst>
          </p:cNvPr>
          <p:cNvSpPr>
            <a:spLocks noGrp="1"/>
          </p:cNvSpPr>
          <p:nvPr>
            <p:ph type="title"/>
          </p:nvPr>
        </p:nvSpPr>
        <p:spPr/>
        <p:txBody>
          <a:bodyPr/>
          <a:lstStyle/>
          <a:p>
            <a:r>
              <a:rPr lang="en-IN" dirty="0"/>
              <a:t>WCSS and BCSS</a:t>
            </a:r>
          </a:p>
        </p:txBody>
      </p:sp>
      <p:sp>
        <p:nvSpPr>
          <p:cNvPr id="4" name="TextBox 3">
            <a:extLst>
              <a:ext uri="{FF2B5EF4-FFF2-40B4-BE49-F238E27FC236}">
                <a16:creationId xmlns:a16="http://schemas.microsoft.com/office/drawing/2014/main" id="{41009210-C4D8-4710-ACB0-32756E8D7C70}"/>
              </a:ext>
            </a:extLst>
          </p:cNvPr>
          <p:cNvSpPr txBox="1"/>
          <p:nvPr/>
        </p:nvSpPr>
        <p:spPr>
          <a:xfrm>
            <a:off x="457200" y="1138200"/>
            <a:ext cx="4756150" cy="4961358"/>
          </a:xfrm>
          <a:prstGeom prst="rect">
            <a:avLst/>
          </a:prstGeom>
        </p:spPr>
        <p:style>
          <a:lnRef idx="2">
            <a:schemeClr val="accent1"/>
          </a:lnRef>
          <a:fillRef idx="1">
            <a:schemeClr val="lt1"/>
          </a:fillRef>
          <a:effectRef idx="0">
            <a:schemeClr val="accent1"/>
          </a:effectRef>
          <a:fontRef idx="minor">
            <a:schemeClr val="dk1"/>
          </a:fontRef>
        </p:style>
        <p:txBody>
          <a:bodyPr wrap="square" lIns="0" tIns="36576" rIns="0" bIns="0" rtlCol="0">
            <a:spAutoFit/>
          </a:bodyPr>
          <a:lstStyle/>
          <a:p>
            <a:endParaRPr lang="en-IN" sz="1600" dirty="0"/>
          </a:p>
          <a:p>
            <a:endParaRPr lang="en-IN" sz="1600" dirty="0"/>
          </a:p>
          <a:p>
            <a:pPr marL="285750" indent="-285750">
              <a:buClr>
                <a:srgbClr val="FFD200"/>
              </a:buClr>
              <a:buFont typeface="Wingdings" panose="05000000000000000000" pitchFamily="2" charset="2"/>
              <a:buChar char="q"/>
            </a:pPr>
            <a:r>
              <a:rPr lang="en-IN" sz="1600" dirty="0">
                <a:solidFill>
                  <a:schemeClr val="tx2"/>
                </a:solidFill>
              </a:rPr>
              <a:t>WCSS measures the variability of the observations within each cluster.</a:t>
            </a:r>
          </a:p>
          <a:p>
            <a:pPr marL="285750" indent="-285750">
              <a:buClr>
                <a:srgbClr val="FFD200"/>
              </a:buClr>
              <a:buFont typeface="Wingdings" panose="05000000000000000000" pitchFamily="2" charset="2"/>
              <a:buChar char="q"/>
            </a:pPr>
            <a:r>
              <a:rPr lang="en-IN" sz="1600" dirty="0">
                <a:solidFill>
                  <a:schemeClr val="tx2"/>
                </a:solidFill>
              </a:rPr>
              <a:t>A cluster that has a small sum of squares is more compact than a cluster that has a large sum of squares. Clusters that have higher values exhibit greater variability of the observations within the cluster.</a:t>
            </a:r>
          </a:p>
          <a:p>
            <a:pPr marL="285750" indent="-285750">
              <a:buClr>
                <a:srgbClr val="FFD200"/>
              </a:buClr>
              <a:buFont typeface="Wingdings" panose="05000000000000000000" pitchFamily="2" charset="2"/>
              <a:buChar char="q"/>
            </a:pPr>
            <a:r>
              <a:rPr lang="en-IN" sz="1600" dirty="0">
                <a:solidFill>
                  <a:schemeClr val="tx2"/>
                </a:solidFill>
              </a:rPr>
              <a:t>WCSS is influenced by the number of observations. As the number of observations increases, the sum of squares increases.</a:t>
            </a:r>
          </a:p>
          <a:p>
            <a:endParaRPr lang="en-IN" sz="1600" dirty="0"/>
          </a:p>
          <a:p>
            <a:endParaRPr lang="en-IN" sz="1600" dirty="0"/>
          </a:p>
          <a:p>
            <a:pPr marL="285750" indent="-285750">
              <a:buClr>
                <a:srgbClr val="FFD200"/>
              </a:buClr>
              <a:buFont typeface="Wingdings" panose="05000000000000000000" pitchFamily="2" charset="2"/>
              <a:buChar char="q"/>
            </a:pPr>
            <a:r>
              <a:rPr lang="en-IN" sz="1600" dirty="0">
                <a:solidFill>
                  <a:schemeClr val="tx2"/>
                </a:solidFill>
              </a:rPr>
              <a:t>BCSS measures the squared average distance between all centroids. </a:t>
            </a:r>
          </a:p>
          <a:p>
            <a:pPr marL="285750" indent="-285750">
              <a:buClr>
                <a:srgbClr val="FFD200"/>
              </a:buClr>
              <a:buFont typeface="Wingdings" panose="05000000000000000000" pitchFamily="2" charset="2"/>
              <a:buChar char="q"/>
            </a:pPr>
            <a:r>
              <a:rPr lang="en-IN" sz="1600" dirty="0">
                <a:solidFill>
                  <a:schemeClr val="tx2"/>
                </a:solidFill>
              </a:rPr>
              <a:t>Essentially, BCSS measures the variation between all clusters. A large value can indicate clusters that are spread out, while a small value can indicate clusters that are close to each other.</a:t>
            </a:r>
          </a:p>
        </p:txBody>
      </p:sp>
      <p:sp>
        <p:nvSpPr>
          <p:cNvPr id="6" name="Rectangle 5">
            <a:extLst>
              <a:ext uri="{FF2B5EF4-FFF2-40B4-BE49-F238E27FC236}">
                <a16:creationId xmlns:a16="http://schemas.microsoft.com/office/drawing/2014/main" id="{2DDF4632-A2E2-46B3-9900-7C990BBB4C44}"/>
              </a:ext>
            </a:extLst>
          </p:cNvPr>
          <p:cNvSpPr/>
          <p:nvPr/>
        </p:nvSpPr>
        <p:spPr>
          <a:xfrm>
            <a:off x="457200" y="1138200"/>
            <a:ext cx="3228975" cy="3953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IN" sz="1600" dirty="0">
                <a:solidFill>
                  <a:schemeClr val="tx1"/>
                </a:solidFill>
              </a:rPr>
              <a:t>Within Cluster Sum of Squares </a:t>
            </a:r>
          </a:p>
        </p:txBody>
      </p:sp>
      <p:sp>
        <p:nvSpPr>
          <p:cNvPr id="7" name="Rectangle 6">
            <a:extLst>
              <a:ext uri="{FF2B5EF4-FFF2-40B4-BE49-F238E27FC236}">
                <a16:creationId xmlns:a16="http://schemas.microsoft.com/office/drawing/2014/main" id="{DCD4C6F8-6802-4CF7-B85E-367A5DF37644}"/>
              </a:ext>
            </a:extLst>
          </p:cNvPr>
          <p:cNvSpPr/>
          <p:nvPr/>
        </p:nvSpPr>
        <p:spPr>
          <a:xfrm>
            <a:off x="457200" y="4136211"/>
            <a:ext cx="3381376" cy="3953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IN" sz="1600" dirty="0">
                <a:solidFill>
                  <a:schemeClr val="tx1"/>
                </a:solidFill>
              </a:rPr>
              <a:t>Between Clusters Sum of Squares </a:t>
            </a:r>
          </a:p>
        </p:txBody>
      </p:sp>
      <p:pic>
        <p:nvPicPr>
          <p:cNvPr id="9" name="Picture 8">
            <a:extLst>
              <a:ext uri="{FF2B5EF4-FFF2-40B4-BE49-F238E27FC236}">
                <a16:creationId xmlns:a16="http://schemas.microsoft.com/office/drawing/2014/main" id="{8F0B7872-952E-495F-B27C-DD66483766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042" t="2037" r="14688" b="17185"/>
          <a:stretch/>
        </p:blipFill>
        <p:spPr>
          <a:xfrm>
            <a:off x="5372100" y="1533525"/>
            <a:ext cx="3314699" cy="1657963"/>
          </a:xfrm>
          <a:prstGeom prst="rect">
            <a:avLst/>
          </a:prstGeom>
        </p:spPr>
      </p:pic>
      <p:pic>
        <p:nvPicPr>
          <p:cNvPr id="11" name="Picture 10">
            <a:extLst>
              <a:ext uri="{FF2B5EF4-FFF2-40B4-BE49-F238E27FC236}">
                <a16:creationId xmlns:a16="http://schemas.microsoft.com/office/drawing/2014/main" id="{640B80A9-8340-4D40-981F-5AD001A91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8850" y="3429000"/>
            <a:ext cx="2298700" cy="2577627"/>
          </a:xfrm>
          <a:prstGeom prst="rect">
            <a:avLst/>
          </a:prstGeom>
        </p:spPr>
      </p:pic>
    </p:spTree>
    <p:extLst>
      <p:ext uri="{BB962C8B-B14F-4D97-AF65-F5344CB8AC3E}">
        <p14:creationId xmlns:p14="http://schemas.microsoft.com/office/powerpoint/2010/main" val="1100997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9540-197C-4095-A9A2-58097DB30E4D}"/>
              </a:ext>
            </a:extLst>
          </p:cNvPr>
          <p:cNvSpPr>
            <a:spLocks noGrp="1"/>
          </p:cNvSpPr>
          <p:nvPr>
            <p:ph type="title"/>
          </p:nvPr>
        </p:nvSpPr>
        <p:spPr/>
        <p:txBody>
          <a:bodyPr/>
          <a:lstStyle/>
          <a:p>
            <a:r>
              <a:rPr lang="en-IN" dirty="0"/>
              <a:t>Elbow method</a:t>
            </a:r>
          </a:p>
        </p:txBody>
      </p:sp>
      <p:sp>
        <p:nvSpPr>
          <p:cNvPr id="3" name="Content Placeholder 2">
            <a:extLst>
              <a:ext uri="{FF2B5EF4-FFF2-40B4-BE49-F238E27FC236}">
                <a16:creationId xmlns:a16="http://schemas.microsoft.com/office/drawing/2014/main" id="{5BCAA8B7-9FD5-4209-B600-D8DF9E2000A4}"/>
              </a:ext>
            </a:extLst>
          </p:cNvPr>
          <p:cNvSpPr>
            <a:spLocks noGrp="1"/>
          </p:cNvSpPr>
          <p:nvPr>
            <p:ph idx="1"/>
          </p:nvPr>
        </p:nvSpPr>
        <p:spPr>
          <a:xfrm>
            <a:off x="457200" y="1162050"/>
            <a:ext cx="5114925" cy="4962525"/>
          </a:xfrm>
        </p:spPr>
        <p:txBody>
          <a:bodyPr/>
          <a:lstStyle/>
          <a:p>
            <a:r>
              <a:rPr lang="en-IN" sz="1600" dirty="0"/>
              <a:t>The "elbow" or "knee of a curve" as a cut-off point is a common heuristic in  optimization to choose a point where diminishing returns are no longer worth the additional cost. </a:t>
            </a:r>
          </a:p>
          <a:p>
            <a:r>
              <a:rPr lang="en-IN" sz="1600" dirty="0"/>
              <a:t>In clustering, this means defining the number of clusters so that adding another cluster doesn't give much better modelling of the data.</a:t>
            </a:r>
          </a:p>
          <a:p>
            <a:r>
              <a:rPr lang="en-IN" sz="1600" dirty="0"/>
              <a:t>The intuition is that increasing the number of clusters will naturally improve the fit but this might cause over-fitting. </a:t>
            </a:r>
          </a:p>
          <a:p>
            <a:r>
              <a:rPr lang="en-IN" sz="1600" dirty="0"/>
              <a:t>Once the number of clusters exceeds the actual number of groups in the data, the added information will drop sharply, because it is just subdividing the actual groups. </a:t>
            </a:r>
          </a:p>
          <a:p>
            <a:r>
              <a:rPr lang="en-IN" sz="1600" dirty="0"/>
              <a:t>Assuming this happens, there will be a sharp elbow in the graph of explained variation versus clusters: increasing rapidly up to </a:t>
            </a:r>
            <a:r>
              <a:rPr lang="en-IN" sz="1600" i="1" dirty="0"/>
              <a:t>k</a:t>
            </a:r>
            <a:r>
              <a:rPr lang="en-IN" sz="1600" dirty="0"/>
              <a:t> (under-fitting region), and then increasing slowly after </a:t>
            </a:r>
            <a:r>
              <a:rPr lang="en-IN" sz="1600" i="1" dirty="0"/>
              <a:t>k</a:t>
            </a:r>
            <a:r>
              <a:rPr lang="en-IN" sz="1600" dirty="0"/>
              <a:t> (over-fitting region).</a:t>
            </a:r>
          </a:p>
          <a:p>
            <a:pPr marL="0" indent="0">
              <a:buNone/>
            </a:pPr>
            <a:endParaRPr lang="en-IN" sz="1600" dirty="0"/>
          </a:p>
        </p:txBody>
      </p:sp>
      <p:sp>
        <p:nvSpPr>
          <p:cNvPr id="4" name="object 4">
            <a:extLst>
              <a:ext uri="{FF2B5EF4-FFF2-40B4-BE49-F238E27FC236}">
                <a16:creationId xmlns:a16="http://schemas.microsoft.com/office/drawing/2014/main" id="{FDFE8D3C-EC35-4A3D-A31E-F54D77911EE6}"/>
              </a:ext>
            </a:extLst>
          </p:cNvPr>
          <p:cNvSpPr/>
          <p:nvPr/>
        </p:nvSpPr>
        <p:spPr>
          <a:xfrm>
            <a:off x="5836046" y="1162050"/>
            <a:ext cx="2853929" cy="2790825"/>
          </a:xfrm>
          <a:prstGeom prst="rect">
            <a:avLst/>
          </a:prstGeom>
          <a:blipFill>
            <a:blip r:embed="rId2"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94294E12-C42F-4EBF-B0CB-D9CD27B91C5E}"/>
              </a:ext>
            </a:extLst>
          </p:cNvPr>
          <p:cNvSpPr txBox="1"/>
          <p:nvPr/>
        </p:nvSpPr>
        <p:spPr>
          <a:xfrm>
            <a:off x="5836046" y="4026565"/>
            <a:ext cx="3117851" cy="209801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298450" indent="-285750">
              <a:lnSpc>
                <a:spcPct val="100000"/>
              </a:lnSpc>
              <a:buClr>
                <a:srgbClr val="FFD200"/>
              </a:buClr>
              <a:buFont typeface="Wingdings" panose="05000000000000000000" pitchFamily="2" charset="2"/>
              <a:buChar char="§"/>
              <a:tabLst>
                <a:tab pos="288290" algn="l"/>
                <a:tab pos="288925" algn="l"/>
              </a:tabLst>
            </a:pPr>
            <a:r>
              <a:rPr sz="1600" spc="-10" dirty="0">
                <a:solidFill>
                  <a:schemeClr val="tx2"/>
                </a:solidFill>
                <a:latin typeface="Arial" panose="020B0604020202020204" pitchFamily="34" charset="0"/>
                <a:cs typeface="Arial" panose="020B0604020202020204" pitchFamily="34" charset="0"/>
              </a:rPr>
              <a:t>x-axis </a:t>
            </a:r>
            <a:r>
              <a:rPr lang="en-IN" sz="1600" spc="-5" dirty="0">
                <a:solidFill>
                  <a:schemeClr val="tx2"/>
                </a:solidFill>
                <a:latin typeface="Arial" panose="020B0604020202020204" pitchFamily="34" charset="0"/>
                <a:cs typeface="Arial" panose="020B0604020202020204" pitchFamily="34" charset="0"/>
              </a:rPr>
              <a:t>- </a:t>
            </a:r>
            <a:r>
              <a:rPr sz="1600" spc="-5" dirty="0">
                <a:solidFill>
                  <a:schemeClr val="tx2"/>
                </a:solidFill>
                <a:latin typeface="Arial" panose="020B0604020202020204" pitchFamily="34" charset="0"/>
                <a:cs typeface="Arial" panose="020B0604020202020204" pitchFamily="34" charset="0"/>
              </a:rPr>
              <a:t>number of</a:t>
            </a:r>
            <a:r>
              <a:rPr sz="1600" spc="15" dirty="0">
                <a:solidFill>
                  <a:schemeClr val="tx2"/>
                </a:solidFill>
                <a:latin typeface="Arial" panose="020B0604020202020204" pitchFamily="34" charset="0"/>
                <a:cs typeface="Arial" panose="020B0604020202020204" pitchFamily="34" charset="0"/>
              </a:rPr>
              <a:t> </a:t>
            </a:r>
            <a:r>
              <a:rPr sz="1600" spc="-15" dirty="0">
                <a:solidFill>
                  <a:schemeClr val="tx2"/>
                </a:solidFill>
                <a:latin typeface="Arial" panose="020B0604020202020204" pitchFamily="34" charset="0"/>
                <a:cs typeface="Arial" panose="020B0604020202020204" pitchFamily="34" charset="0"/>
              </a:rPr>
              <a:t>clusters</a:t>
            </a:r>
            <a:endParaRPr sz="1600" dirty="0">
              <a:solidFill>
                <a:schemeClr val="tx2"/>
              </a:solidFill>
              <a:latin typeface="Arial" panose="020B0604020202020204" pitchFamily="34" charset="0"/>
              <a:cs typeface="Arial" panose="020B0604020202020204" pitchFamily="34" charset="0"/>
            </a:endParaRPr>
          </a:p>
          <a:p>
            <a:pPr marL="298450" marR="523240" indent="-285750">
              <a:lnSpc>
                <a:spcPct val="100000"/>
              </a:lnSpc>
              <a:spcBef>
                <a:spcPts val="455"/>
              </a:spcBef>
              <a:buClr>
                <a:srgbClr val="FFD200"/>
              </a:buClr>
              <a:buFont typeface="Wingdings" panose="05000000000000000000" pitchFamily="2" charset="2"/>
              <a:buChar char="§"/>
              <a:tabLst>
                <a:tab pos="288290" algn="l"/>
                <a:tab pos="288925" algn="l"/>
              </a:tabLst>
            </a:pPr>
            <a:r>
              <a:rPr sz="1600" spc="-10" dirty="0">
                <a:solidFill>
                  <a:schemeClr val="tx2"/>
                </a:solidFill>
                <a:latin typeface="Arial" panose="020B0604020202020204" pitchFamily="34" charset="0"/>
                <a:cs typeface="Arial" panose="020B0604020202020204" pitchFamily="34" charset="0"/>
              </a:rPr>
              <a:t>y-axis </a:t>
            </a:r>
            <a:r>
              <a:rPr lang="en-IN" sz="1600" spc="-5" dirty="0">
                <a:solidFill>
                  <a:schemeClr val="tx2"/>
                </a:solidFill>
                <a:latin typeface="Arial" panose="020B0604020202020204" pitchFamily="34" charset="0"/>
                <a:cs typeface="Arial" panose="020B0604020202020204" pitchFamily="34" charset="0"/>
              </a:rPr>
              <a:t>- </a:t>
            </a:r>
            <a:r>
              <a:rPr sz="1600" spc="-5" dirty="0">
                <a:solidFill>
                  <a:schemeClr val="tx2"/>
                </a:solidFill>
                <a:latin typeface="Arial" panose="020B0604020202020204" pitchFamily="34" charset="0"/>
                <a:cs typeface="Arial" panose="020B0604020202020204" pitchFamily="34" charset="0"/>
              </a:rPr>
              <a:t>within </a:t>
            </a:r>
            <a:r>
              <a:rPr lang="en-IN" sz="1600" spc="-5" dirty="0">
                <a:solidFill>
                  <a:schemeClr val="tx2"/>
                </a:solidFill>
                <a:latin typeface="Arial" panose="020B0604020202020204" pitchFamily="34" charset="0"/>
                <a:cs typeface="Arial" panose="020B0604020202020204" pitchFamily="34" charset="0"/>
              </a:rPr>
              <a:t>Cluster </a:t>
            </a:r>
            <a:r>
              <a:rPr sz="1600" spc="-10" dirty="0">
                <a:solidFill>
                  <a:schemeClr val="tx2"/>
                </a:solidFill>
                <a:latin typeface="Arial" panose="020B0604020202020204" pitchFamily="34" charset="0"/>
                <a:cs typeface="Arial" panose="020B0604020202020204" pitchFamily="34" charset="0"/>
              </a:rPr>
              <a:t>sum of  squares</a:t>
            </a:r>
            <a:endParaRPr lang="en-IN" sz="1600" spc="-10" dirty="0">
              <a:solidFill>
                <a:schemeClr val="tx2"/>
              </a:solidFill>
              <a:latin typeface="Arial" panose="020B0604020202020204" pitchFamily="34" charset="0"/>
              <a:cs typeface="Arial" panose="020B0604020202020204" pitchFamily="34" charset="0"/>
            </a:endParaRPr>
          </a:p>
          <a:p>
            <a:pPr marL="298450" marR="523240" indent="-285750">
              <a:lnSpc>
                <a:spcPct val="100000"/>
              </a:lnSpc>
              <a:spcBef>
                <a:spcPts val="455"/>
              </a:spcBef>
              <a:buClr>
                <a:srgbClr val="FFD200"/>
              </a:buClr>
              <a:buFont typeface="Wingdings" panose="05000000000000000000" pitchFamily="2" charset="2"/>
              <a:buChar char="§"/>
              <a:tabLst>
                <a:tab pos="288290" algn="l"/>
                <a:tab pos="288925" algn="l"/>
              </a:tabLst>
            </a:pPr>
            <a:r>
              <a:rPr sz="1600" spc="-10" dirty="0">
                <a:solidFill>
                  <a:schemeClr val="tx2"/>
                </a:solidFill>
                <a:latin typeface="Arial" panose="020B0604020202020204" pitchFamily="34" charset="0"/>
                <a:cs typeface="Arial" panose="020B0604020202020204" pitchFamily="34" charset="0"/>
              </a:rPr>
              <a:t>The point at </a:t>
            </a:r>
            <a:r>
              <a:rPr sz="1600" spc="-5" dirty="0">
                <a:solidFill>
                  <a:schemeClr val="tx2"/>
                </a:solidFill>
                <a:latin typeface="Arial" panose="020B0604020202020204" pitchFamily="34" charset="0"/>
                <a:cs typeface="Arial" panose="020B0604020202020204" pitchFamily="34" charset="0"/>
              </a:rPr>
              <a:t>which the chart </a:t>
            </a:r>
            <a:r>
              <a:rPr sz="1600" spc="-10" dirty="0">
                <a:solidFill>
                  <a:schemeClr val="tx2"/>
                </a:solidFill>
                <a:latin typeface="Arial" panose="020B0604020202020204" pitchFamily="34" charset="0"/>
                <a:cs typeface="Arial" panose="020B0604020202020204" pitchFamily="34" charset="0"/>
              </a:rPr>
              <a:t>bends  </a:t>
            </a:r>
            <a:r>
              <a:rPr sz="1600" spc="-5" dirty="0">
                <a:solidFill>
                  <a:schemeClr val="tx2"/>
                </a:solidFill>
                <a:latin typeface="Arial" panose="020B0604020202020204" pitchFamily="34" charset="0"/>
                <a:cs typeface="Arial" panose="020B0604020202020204" pitchFamily="34" charset="0"/>
              </a:rPr>
              <a:t>or the </a:t>
            </a:r>
            <a:r>
              <a:rPr sz="1600" spc="-10" dirty="0">
                <a:solidFill>
                  <a:schemeClr val="tx2"/>
                </a:solidFill>
                <a:latin typeface="Arial" panose="020B0604020202020204" pitchFamily="34" charset="0"/>
                <a:cs typeface="Arial" panose="020B0604020202020204" pitchFamily="34" charset="0"/>
              </a:rPr>
              <a:t>w</a:t>
            </a:r>
            <a:r>
              <a:rPr lang="en-IN" sz="1600" spc="-10" dirty="0">
                <a:solidFill>
                  <a:schemeClr val="tx2"/>
                </a:solidFill>
                <a:latin typeface="Arial" panose="020B0604020202020204" pitchFamily="34" charset="0"/>
                <a:cs typeface="Arial" panose="020B0604020202020204" pitchFamily="34" charset="0"/>
              </a:rPr>
              <a:t>c</a:t>
            </a:r>
            <a:r>
              <a:rPr sz="1600" spc="-10" dirty="0">
                <a:solidFill>
                  <a:schemeClr val="tx2"/>
                </a:solidFill>
                <a:latin typeface="Arial" panose="020B0604020202020204" pitchFamily="34" charset="0"/>
                <a:cs typeface="Arial" panose="020B0604020202020204" pitchFamily="34" charset="0"/>
              </a:rPr>
              <a:t>ss becomes </a:t>
            </a:r>
            <a:r>
              <a:rPr sz="1600" spc="-5" dirty="0">
                <a:solidFill>
                  <a:schemeClr val="tx2"/>
                </a:solidFill>
                <a:latin typeface="Arial" panose="020B0604020202020204" pitchFamily="34" charset="0"/>
                <a:cs typeface="Arial" panose="020B0604020202020204" pitchFamily="34" charset="0"/>
              </a:rPr>
              <a:t>small </a:t>
            </a:r>
            <a:r>
              <a:rPr sz="1600" spc="-10" dirty="0">
                <a:solidFill>
                  <a:schemeClr val="tx2"/>
                </a:solidFill>
                <a:latin typeface="Arial" panose="020B0604020202020204" pitchFamily="34" charset="0"/>
                <a:cs typeface="Arial" panose="020B0604020202020204" pitchFamily="34" charset="0"/>
              </a:rPr>
              <a:t>would be  considered </a:t>
            </a:r>
            <a:r>
              <a:rPr sz="1600" spc="-5" dirty="0">
                <a:solidFill>
                  <a:schemeClr val="tx2"/>
                </a:solidFill>
                <a:latin typeface="Arial" panose="020B0604020202020204" pitchFamily="34" charset="0"/>
                <a:cs typeface="Arial" panose="020B0604020202020204" pitchFamily="34" charset="0"/>
              </a:rPr>
              <a:t>as the </a:t>
            </a:r>
            <a:r>
              <a:rPr sz="1600" spc="-10" dirty="0">
                <a:solidFill>
                  <a:schemeClr val="tx2"/>
                </a:solidFill>
                <a:latin typeface="Arial" panose="020B0604020202020204" pitchFamily="34" charset="0"/>
                <a:cs typeface="Arial" panose="020B0604020202020204" pitchFamily="34" charset="0"/>
              </a:rPr>
              <a:t>optimal number  </a:t>
            </a:r>
            <a:r>
              <a:rPr sz="1600" spc="-5" dirty="0">
                <a:solidFill>
                  <a:schemeClr val="tx2"/>
                </a:solidFill>
                <a:latin typeface="Arial" panose="020B0604020202020204" pitchFamily="34" charset="0"/>
                <a:cs typeface="Arial" panose="020B0604020202020204" pitchFamily="34" charset="0"/>
              </a:rPr>
              <a:t>of</a:t>
            </a:r>
            <a:r>
              <a:rPr sz="1600" spc="-90" dirty="0">
                <a:solidFill>
                  <a:schemeClr val="tx2"/>
                </a:solidFill>
                <a:latin typeface="Arial" panose="020B0604020202020204" pitchFamily="34" charset="0"/>
                <a:cs typeface="Arial" panose="020B0604020202020204" pitchFamily="34" charset="0"/>
              </a:rPr>
              <a:t> </a:t>
            </a:r>
            <a:r>
              <a:rPr sz="1600" spc="-15" dirty="0">
                <a:solidFill>
                  <a:schemeClr val="tx2"/>
                </a:solidFill>
                <a:latin typeface="Arial" panose="020B0604020202020204" pitchFamily="34" charset="0"/>
                <a:cs typeface="Arial" panose="020B0604020202020204" pitchFamily="34" charset="0"/>
              </a:rPr>
              <a:t>clusters</a:t>
            </a:r>
            <a:endParaRPr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7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D1C-F2CF-4658-B85F-0AE2CAE04B39}"/>
              </a:ext>
            </a:extLst>
          </p:cNvPr>
          <p:cNvSpPr>
            <a:spLocks noGrp="1"/>
          </p:cNvSpPr>
          <p:nvPr>
            <p:ph type="title"/>
          </p:nvPr>
        </p:nvSpPr>
        <p:spPr/>
        <p:txBody>
          <a:bodyPr/>
          <a:lstStyle/>
          <a:p>
            <a:r>
              <a:rPr lang="en-IN" dirty="0"/>
              <a:t>Applications</a:t>
            </a:r>
          </a:p>
        </p:txBody>
      </p:sp>
      <p:pic>
        <p:nvPicPr>
          <p:cNvPr id="5" name="Picture 4">
            <a:extLst>
              <a:ext uri="{FF2B5EF4-FFF2-40B4-BE49-F238E27FC236}">
                <a16:creationId xmlns:a16="http://schemas.microsoft.com/office/drawing/2014/main" id="{4C9B3E32-3CEC-4F4A-9E64-392656284F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7019" y="2120665"/>
            <a:ext cx="1801136" cy="1859237"/>
          </a:xfrm>
          <a:prstGeom prst="rect">
            <a:avLst/>
          </a:prstGeom>
        </p:spPr>
      </p:pic>
      <p:pic>
        <p:nvPicPr>
          <p:cNvPr id="7" name="Picture 6">
            <a:extLst>
              <a:ext uri="{FF2B5EF4-FFF2-40B4-BE49-F238E27FC236}">
                <a16:creationId xmlns:a16="http://schemas.microsoft.com/office/drawing/2014/main" id="{6D2B8E35-37DA-4F38-ACC8-2FB9927A9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070" y="4277813"/>
            <a:ext cx="2619375" cy="1743075"/>
          </a:xfrm>
          <a:prstGeom prst="rect">
            <a:avLst/>
          </a:prstGeom>
        </p:spPr>
      </p:pic>
      <p:pic>
        <p:nvPicPr>
          <p:cNvPr id="9" name="Picture 8">
            <a:extLst>
              <a:ext uri="{FF2B5EF4-FFF2-40B4-BE49-F238E27FC236}">
                <a16:creationId xmlns:a16="http://schemas.microsoft.com/office/drawing/2014/main" id="{4A9AB028-3CAA-40BE-8E3B-F57F1C02E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169" y="1384583"/>
            <a:ext cx="1954630" cy="977315"/>
          </a:xfrm>
          <a:prstGeom prst="rect">
            <a:avLst/>
          </a:prstGeom>
        </p:spPr>
      </p:pic>
      <p:pic>
        <p:nvPicPr>
          <p:cNvPr id="11" name="Picture 10">
            <a:extLst>
              <a:ext uri="{FF2B5EF4-FFF2-40B4-BE49-F238E27FC236}">
                <a16:creationId xmlns:a16="http://schemas.microsoft.com/office/drawing/2014/main" id="{C891BA62-57DD-43F5-A67C-C8747F5131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8155" y="3825426"/>
            <a:ext cx="2545403" cy="1909052"/>
          </a:xfrm>
          <a:prstGeom prst="rect">
            <a:avLst/>
          </a:prstGeom>
        </p:spPr>
      </p:pic>
      <p:pic>
        <p:nvPicPr>
          <p:cNvPr id="13" name="Picture 12">
            <a:extLst>
              <a:ext uri="{FF2B5EF4-FFF2-40B4-BE49-F238E27FC236}">
                <a16:creationId xmlns:a16="http://schemas.microsoft.com/office/drawing/2014/main" id="{C843D716-E544-4757-8198-C0C4A1CC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415" y="1504648"/>
            <a:ext cx="2657475" cy="1714500"/>
          </a:xfrm>
          <a:prstGeom prst="rect">
            <a:avLst/>
          </a:prstGeom>
        </p:spPr>
      </p:pic>
    </p:spTree>
    <p:extLst>
      <p:ext uri="{BB962C8B-B14F-4D97-AF65-F5344CB8AC3E}">
        <p14:creationId xmlns:p14="http://schemas.microsoft.com/office/powerpoint/2010/main" val="1852973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2CC3-6DAC-4A1B-B781-750833013BA6}"/>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C97885FC-541C-4A7D-9A3B-D779FC0D1C82}"/>
              </a:ext>
            </a:extLst>
          </p:cNvPr>
          <p:cNvSpPr>
            <a:spLocks noGrp="1"/>
          </p:cNvSpPr>
          <p:nvPr>
            <p:ph idx="1"/>
          </p:nvPr>
        </p:nvSpPr>
        <p:spPr>
          <a:xfrm>
            <a:off x="457200" y="1425599"/>
            <a:ext cx="8229600" cy="1664110"/>
          </a:xfrm>
        </p:spPr>
        <p:txBody>
          <a:bodyPr/>
          <a:lstStyle/>
          <a:p>
            <a:r>
              <a:rPr lang="en-IN" sz="1800" dirty="0"/>
              <a:t>Difficulty in comparing quality of the clusters produced</a:t>
            </a:r>
          </a:p>
          <a:p>
            <a:r>
              <a:rPr lang="en-IN" sz="1800" dirty="0"/>
              <a:t>Fixed number of clusters can make it difficult to predict what k should be</a:t>
            </a:r>
          </a:p>
          <a:p>
            <a:r>
              <a:rPr lang="en-IN" sz="1800" dirty="0"/>
              <a:t>Does not work non globular data</a:t>
            </a:r>
          </a:p>
          <a:p>
            <a:r>
              <a:rPr lang="en-IN" sz="1800" dirty="0"/>
              <a:t>Sensitive to Outliers and noise</a:t>
            </a:r>
          </a:p>
          <a:p>
            <a:r>
              <a:rPr lang="en-IN" sz="1800" dirty="0"/>
              <a:t>Low capability to pass the local optimum</a:t>
            </a:r>
          </a:p>
          <a:p>
            <a:pPr marL="0" indent="0">
              <a:buNone/>
            </a:pPr>
            <a:endParaRPr lang="en-IN" sz="1800" dirty="0"/>
          </a:p>
        </p:txBody>
      </p:sp>
      <p:pic>
        <p:nvPicPr>
          <p:cNvPr id="4" name="Content Placeholder 4">
            <a:extLst>
              <a:ext uri="{FF2B5EF4-FFF2-40B4-BE49-F238E27FC236}">
                <a16:creationId xmlns:a16="http://schemas.microsoft.com/office/drawing/2014/main" id="{B383613D-E613-4614-BE4E-41D7D9616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96" y="3344091"/>
            <a:ext cx="2985726" cy="2627323"/>
          </a:xfrm>
          <a:prstGeom prst="rect">
            <a:avLst/>
          </a:prstGeom>
        </p:spPr>
      </p:pic>
      <p:pic>
        <p:nvPicPr>
          <p:cNvPr id="6" name="Picture 5">
            <a:extLst>
              <a:ext uri="{FF2B5EF4-FFF2-40B4-BE49-F238E27FC236}">
                <a16:creationId xmlns:a16="http://schemas.microsoft.com/office/drawing/2014/main" id="{820D9934-35C1-45F2-92E8-5B778E717A24}"/>
              </a:ext>
            </a:extLst>
          </p:cNvPr>
          <p:cNvPicPr>
            <a:picLocks noChangeAspect="1"/>
          </p:cNvPicPr>
          <p:nvPr/>
        </p:nvPicPr>
        <p:blipFill rotWithShape="1">
          <a:blip r:embed="rId3">
            <a:extLst>
              <a:ext uri="{28A0092B-C50C-407E-A947-70E740481C1C}">
                <a14:useLocalDpi xmlns:a14="http://schemas.microsoft.com/office/drawing/2010/main" val="0"/>
              </a:ext>
            </a:extLst>
          </a:blip>
          <a:srcRect t="6512"/>
          <a:stretch/>
        </p:blipFill>
        <p:spPr>
          <a:xfrm>
            <a:off x="4628316" y="3583694"/>
            <a:ext cx="2985727" cy="2148116"/>
          </a:xfrm>
          <a:prstGeom prst="rect">
            <a:avLst/>
          </a:prstGeom>
        </p:spPr>
      </p:pic>
      <p:sp>
        <p:nvSpPr>
          <p:cNvPr id="7" name="Oval 6">
            <a:extLst>
              <a:ext uri="{FF2B5EF4-FFF2-40B4-BE49-F238E27FC236}">
                <a16:creationId xmlns:a16="http://schemas.microsoft.com/office/drawing/2014/main" id="{7EDBF4C1-E8AB-40C0-A1E9-29E040AE0387}"/>
              </a:ext>
            </a:extLst>
          </p:cNvPr>
          <p:cNvSpPr/>
          <p:nvPr/>
        </p:nvSpPr>
        <p:spPr>
          <a:xfrm>
            <a:off x="5673606" y="3579723"/>
            <a:ext cx="1106905" cy="107802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FF0000"/>
              </a:solidFill>
            </a:endParaRPr>
          </a:p>
        </p:txBody>
      </p:sp>
    </p:spTree>
    <p:extLst>
      <p:ext uri="{BB962C8B-B14F-4D97-AF65-F5344CB8AC3E}">
        <p14:creationId xmlns:p14="http://schemas.microsoft.com/office/powerpoint/2010/main" val="1681701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3556738" y="1721911"/>
            <a:ext cx="2454956" cy="680821"/>
          </a:xfrm>
        </p:spPr>
        <p:txBody>
          <a:bodyPr/>
          <a:lstStyle/>
          <a:p>
            <a:r>
              <a:rPr lang="en-GB" dirty="0"/>
              <a:t>Thank you</a:t>
            </a:r>
            <a:endParaRPr lang="en-US" dirty="0"/>
          </a:p>
        </p:txBody>
      </p:sp>
    </p:spTree>
    <p:extLst>
      <p:ext uri="{BB962C8B-B14F-4D97-AF65-F5344CB8AC3E}">
        <p14:creationId xmlns:p14="http://schemas.microsoft.com/office/powerpoint/2010/main" val="217588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65D5-92C9-46ED-B9FD-263E20441BB5}"/>
              </a:ext>
            </a:extLst>
          </p:cNvPr>
          <p:cNvSpPr>
            <a:spLocks noGrp="1"/>
          </p:cNvSpPr>
          <p:nvPr>
            <p:ph type="title"/>
          </p:nvPr>
        </p:nvSpPr>
        <p:spPr/>
        <p:txBody>
          <a:bodyPr/>
          <a:lstStyle/>
          <a:p>
            <a:r>
              <a:rPr lang="en-IN" dirty="0"/>
              <a:t>Supervised vs Unsupervised learning</a:t>
            </a:r>
          </a:p>
        </p:txBody>
      </p:sp>
      <p:graphicFrame>
        <p:nvGraphicFramePr>
          <p:cNvPr id="6" name="Table 5">
            <a:extLst>
              <a:ext uri="{FF2B5EF4-FFF2-40B4-BE49-F238E27FC236}">
                <a16:creationId xmlns:a16="http://schemas.microsoft.com/office/drawing/2014/main" id="{1790DEAE-0ABF-498E-9164-CD6C77815D67}"/>
              </a:ext>
            </a:extLst>
          </p:cNvPr>
          <p:cNvGraphicFramePr>
            <a:graphicFrameLocks noGrp="1"/>
          </p:cNvGraphicFramePr>
          <p:nvPr>
            <p:extLst>
              <p:ext uri="{D42A27DB-BD31-4B8C-83A1-F6EECF244321}">
                <p14:modId xmlns:p14="http://schemas.microsoft.com/office/powerpoint/2010/main" val="2900351230"/>
              </p:ext>
            </p:extLst>
          </p:nvPr>
        </p:nvGraphicFramePr>
        <p:xfrm>
          <a:off x="457200" y="2461775"/>
          <a:ext cx="7991475" cy="1291200"/>
        </p:xfrm>
        <a:graphic>
          <a:graphicData uri="http://schemas.openxmlformats.org/drawingml/2006/table">
            <a:tbl>
              <a:tblPr/>
              <a:tblGrid>
                <a:gridCol w="3990975">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714008">
                <a:tc>
                  <a:txBody>
                    <a:bodyPr/>
                    <a:lstStyle>
                      <a:lvl1pPr marL="0" algn="l" defTabSz="914400" rtl="0" eaLnBrk="1" latinLnBrk="0" hangingPunct="1">
                        <a:defRPr sz="1800" kern="1200">
                          <a:solidFill>
                            <a:schemeClr val="tx1"/>
                          </a:solidFill>
                          <a:latin typeface="EYInterstate"/>
                          <a:ea typeface=""/>
                          <a:cs typeface=""/>
                        </a:defRPr>
                      </a:lvl1pPr>
                      <a:lvl2pPr marL="457200" algn="l" defTabSz="914400" rtl="0" eaLnBrk="1" latinLnBrk="0" hangingPunct="1">
                        <a:defRPr sz="1800" kern="1200">
                          <a:solidFill>
                            <a:schemeClr val="tx1"/>
                          </a:solidFill>
                          <a:latin typeface="EYInterstate"/>
                          <a:ea typeface=""/>
                          <a:cs typeface=""/>
                        </a:defRPr>
                      </a:lvl2pPr>
                      <a:lvl3pPr marL="914400" algn="l" defTabSz="914400" rtl="0" eaLnBrk="1" latinLnBrk="0" hangingPunct="1">
                        <a:defRPr sz="1800" kern="1200">
                          <a:solidFill>
                            <a:schemeClr val="tx1"/>
                          </a:solidFill>
                          <a:latin typeface="EYInterstate"/>
                          <a:ea typeface=""/>
                          <a:cs typeface=""/>
                        </a:defRPr>
                      </a:lvl3pPr>
                      <a:lvl4pPr marL="1371600" algn="l" defTabSz="914400" rtl="0" eaLnBrk="1" latinLnBrk="0" hangingPunct="1">
                        <a:defRPr sz="1800" kern="1200">
                          <a:solidFill>
                            <a:schemeClr val="tx1"/>
                          </a:solidFill>
                          <a:latin typeface="EYInterstate"/>
                          <a:ea typeface=""/>
                          <a:cs typeface=""/>
                        </a:defRPr>
                      </a:lvl4pPr>
                      <a:lvl5pPr marL="1828800" algn="l" defTabSz="914400" rtl="0" eaLnBrk="1" latinLnBrk="0" hangingPunct="1">
                        <a:defRPr sz="1800" kern="1200">
                          <a:solidFill>
                            <a:schemeClr val="tx1"/>
                          </a:solidFill>
                          <a:latin typeface="EYInterstate"/>
                          <a:ea typeface=""/>
                          <a:cs typeface=""/>
                        </a:defRPr>
                      </a:lvl5pPr>
                      <a:lvl6pPr marL="2286000" algn="l" defTabSz="914400" rtl="0" eaLnBrk="1" latinLnBrk="0" hangingPunct="1">
                        <a:defRPr sz="1800" kern="1200">
                          <a:solidFill>
                            <a:schemeClr val="tx1"/>
                          </a:solidFill>
                          <a:latin typeface="EYInterstate"/>
                          <a:ea typeface=""/>
                          <a:cs typeface=""/>
                        </a:defRPr>
                      </a:lvl6pPr>
                      <a:lvl7pPr marL="2743200" algn="l" defTabSz="914400" rtl="0" eaLnBrk="1" latinLnBrk="0" hangingPunct="1">
                        <a:defRPr sz="1800" kern="1200">
                          <a:solidFill>
                            <a:schemeClr val="tx1"/>
                          </a:solidFill>
                          <a:latin typeface="EYInterstate"/>
                          <a:ea typeface=""/>
                          <a:cs typeface=""/>
                        </a:defRPr>
                      </a:lvl7pPr>
                      <a:lvl8pPr marL="3200400" algn="l" defTabSz="914400" rtl="0" eaLnBrk="1" latinLnBrk="0" hangingPunct="1">
                        <a:defRPr sz="1800" kern="1200">
                          <a:solidFill>
                            <a:schemeClr val="tx1"/>
                          </a:solidFill>
                          <a:latin typeface="EYInterstate"/>
                          <a:ea typeface=""/>
                          <a:cs typeface=""/>
                        </a:defRPr>
                      </a:lvl8pPr>
                      <a:lvl9pPr marL="3657600" algn="l" defTabSz="914400" rtl="0" eaLnBrk="1" latinLnBrk="0" hangingPunct="1">
                        <a:defRPr sz="1800" kern="1200">
                          <a:solidFill>
                            <a:schemeClr val="tx1"/>
                          </a:solidFill>
                          <a:latin typeface="EYInterstate"/>
                          <a:ea typeface=""/>
                          <a:cs typeface=""/>
                        </a:defRPr>
                      </a:lvl9pPr>
                    </a:lstStyle>
                    <a:p>
                      <a:pPr marL="444500" lvl="1" indent="-350838"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Labelled Dataset</a:t>
                      </a:r>
                    </a:p>
                    <a:p>
                      <a:pPr marL="444500" lvl="1" indent="-350838"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Guided Learning</a:t>
                      </a:r>
                    </a:p>
                    <a:p>
                      <a:pPr marL="444500" lvl="1" indent="-350838"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Computationally less complex</a:t>
                      </a:r>
                    </a:p>
                    <a:p>
                      <a:pPr marL="444500" lvl="1" indent="-350838"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More Accurate</a:t>
                      </a:r>
                    </a:p>
                  </a:txBody>
                  <a:tcPr marL="9323" marR="9323" marT="36000" marB="36000">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EYInterstate"/>
                          <a:ea typeface=""/>
                          <a:cs typeface=""/>
                        </a:defRPr>
                      </a:lvl1pPr>
                      <a:lvl2pPr marL="457200" algn="l" defTabSz="914400" rtl="0" eaLnBrk="1" latinLnBrk="0" hangingPunct="1">
                        <a:defRPr sz="1800" kern="1200">
                          <a:solidFill>
                            <a:schemeClr val="tx1"/>
                          </a:solidFill>
                          <a:latin typeface="EYInterstate"/>
                          <a:ea typeface=""/>
                          <a:cs typeface=""/>
                        </a:defRPr>
                      </a:lvl2pPr>
                      <a:lvl3pPr marL="914400" algn="l" defTabSz="914400" rtl="0" eaLnBrk="1" latinLnBrk="0" hangingPunct="1">
                        <a:defRPr sz="1800" kern="1200">
                          <a:solidFill>
                            <a:schemeClr val="tx1"/>
                          </a:solidFill>
                          <a:latin typeface="EYInterstate"/>
                          <a:ea typeface=""/>
                          <a:cs typeface=""/>
                        </a:defRPr>
                      </a:lvl3pPr>
                      <a:lvl4pPr marL="1371600" algn="l" defTabSz="914400" rtl="0" eaLnBrk="1" latinLnBrk="0" hangingPunct="1">
                        <a:defRPr sz="1800" kern="1200">
                          <a:solidFill>
                            <a:schemeClr val="tx1"/>
                          </a:solidFill>
                          <a:latin typeface="EYInterstate"/>
                          <a:ea typeface=""/>
                          <a:cs typeface=""/>
                        </a:defRPr>
                      </a:lvl4pPr>
                      <a:lvl5pPr marL="1828800" algn="l" defTabSz="914400" rtl="0" eaLnBrk="1" latinLnBrk="0" hangingPunct="1">
                        <a:defRPr sz="1800" kern="1200">
                          <a:solidFill>
                            <a:schemeClr val="tx1"/>
                          </a:solidFill>
                          <a:latin typeface="EYInterstate"/>
                          <a:ea typeface=""/>
                          <a:cs typeface=""/>
                        </a:defRPr>
                      </a:lvl5pPr>
                      <a:lvl6pPr marL="2286000" algn="l" defTabSz="914400" rtl="0" eaLnBrk="1" latinLnBrk="0" hangingPunct="1">
                        <a:defRPr sz="1800" kern="1200">
                          <a:solidFill>
                            <a:schemeClr val="tx1"/>
                          </a:solidFill>
                          <a:latin typeface="EYInterstate"/>
                          <a:ea typeface=""/>
                          <a:cs typeface=""/>
                        </a:defRPr>
                      </a:lvl6pPr>
                      <a:lvl7pPr marL="2743200" algn="l" defTabSz="914400" rtl="0" eaLnBrk="1" latinLnBrk="0" hangingPunct="1">
                        <a:defRPr sz="1800" kern="1200">
                          <a:solidFill>
                            <a:schemeClr val="tx1"/>
                          </a:solidFill>
                          <a:latin typeface="EYInterstate"/>
                          <a:ea typeface=""/>
                          <a:cs typeface=""/>
                        </a:defRPr>
                      </a:lvl7pPr>
                      <a:lvl8pPr marL="3200400" algn="l" defTabSz="914400" rtl="0" eaLnBrk="1" latinLnBrk="0" hangingPunct="1">
                        <a:defRPr sz="1800" kern="1200">
                          <a:solidFill>
                            <a:schemeClr val="tx1"/>
                          </a:solidFill>
                          <a:latin typeface="EYInterstate"/>
                          <a:ea typeface=""/>
                          <a:cs typeface=""/>
                        </a:defRPr>
                      </a:lvl8pPr>
                      <a:lvl9pPr marL="3657600" algn="l" defTabSz="914400" rtl="0" eaLnBrk="1" latinLnBrk="0" hangingPunct="1">
                        <a:defRPr sz="1800" kern="1200">
                          <a:solidFill>
                            <a:schemeClr val="tx1"/>
                          </a:solidFill>
                          <a:latin typeface="EYInterstate"/>
                          <a:ea typeface=""/>
                          <a:cs typeface=""/>
                        </a:defRPr>
                      </a:lvl9pPr>
                    </a:lstStyle>
                    <a:p>
                      <a:pPr marL="742950" lvl="1" indent="-285750"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Unlabeled Dataset</a:t>
                      </a:r>
                    </a:p>
                    <a:p>
                      <a:pPr marL="742950" lvl="1" indent="-285750"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Algorithm learns by itself using dataset</a:t>
                      </a:r>
                    </a:p>
                    <a:p>
                      <a:pPr marL="742950" lvl="1" indent="-285750"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Computationally more complex</a:t>
                      </a:r>
                    </a:p>
                    <a:p>
                      <a:pPr marL="742950" lvl="1" indent="-285750" algn="l" defTabSz="914400" rtl="0" eaLnBrk="1" fontAlgn="base" latinLnBrk="0" hangingPunct="1">
                        <a:lnSpc>
                          <a:spcPct val="100000"/>
                        </a:lnSpc>
                        <a:spcAft>
                          <a:spcPts val="0"/>
                        </a:spcAft>
                        <a:buClr>
                          <a:schemeClr val="accent2"/>
                        </a:buClr>
                        <a:buSzPct val="75000"/>
                        <a:buFont typeface="Arial"/>
                        <a:buChar char="►"/>
                        <a:tabLst>
                          <a:tab pos="914400" algn="l"/>
                        </a:tabLst>
                      </a:pPr>
                      <a:r>
                        <a:rPr lang="en-US" sz="1600" kern="1200" dirty="0">
                          <a:solidFill>
                            <a:schemeClr val="tx2"/>
                          </a:solidFill>
                          <a:latin typeface="Arial" panose="020B0604020202020204" pitchFamily="34" charset="0"/>
                          <a:ea typeface="Times New Roman"/>
                          <a:cs typeface="Arial" panose="020B0604020202020204" pitchFamily="34" charset="0"/>
                        </a:rPr>
                        <a:t>Less Accurate</a:t>
                      </a:r>
                    </a:p>
                  </a:txBody>
                  <a:tcPr marL="9323" marR="9323" marT="36000" marB="36000">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39415C03-9A87-4C9C-8352-B242EEADE1E3}"/>
              </a:ext>
            </a:extLst>
          </p:cNvPr>
          <p:cNvSpPr txBox="1"/>
          <p:nvPr/>
        </p:nvSpPr>
        <p:spPr>
          <a:xfrm>
            <a:off x="1133475" y="1666875"/>
            <a:ext cx="2705100"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000" b="1" dirty="0">
                <a:solidFill>
                  <a:schemeClr val="bg1"/>
                </a:solidFill>
                <a:latin typeface="+mj-lt"/>
              </a:rPr>
              <a:t>Supervised Learning</a:t>
            </a:r>
          </a:p>
        </p:txBody>
      </p:sp>
      <p:sp>
        <p:nvSpPr>
          <p:cNvPr id="8" name="TextBox 7">
            <a:extLst>
              <a:ext uri="{FF2B5EF4-FFF2-40B4-BE49-F238E27FC236}">
                <a16:creationId xmlns:a16="http://schemas.microsoft.com/office/drawing/2014/main" id="{9D2A3C77-DD0E-462C-B8CA-4CBA9EE38A28}"/>
              </a:ext>
            </a:extLst>
          </p:cNvPr>
          <p:cNvSpPr txBox="1"/>
          <p:nvPr/>
        </p:nvSpPr>
        <p:spPr>
          <a:xfrm>
            <a:off x="5305427" y="1666874"/>
            <a:ext cx="2867025"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000" b="1" dirty="0">
                <a:solidFill>
                  <a:schemeClr val="bg1"/>
                </a:solidFill>
                <a:latin typeface="+mj-lt"/>
              </a:rPr>
              <a:t>Unsupervised Learning</a:t>
            </a:r>
          </a:p>
        </p:txBody>
      </p:sp>
    </p:spTree>
    <p:extLst>
      <p:ext uri="{BB962C8B-B14F-4D97-AF65-F5344CB8AC3E}">
        <p14:creationId xmlns:p14="http://schemas.microsoft.com/office/powerpoint/2010/main" val="136344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0234-BB8C-4538-9B2D-44EDB3D6F904}"/>
              </a:ext>
            </a:extLst>
          </p:cNvPr>
          <p:cNvSpPr>
            <a:spLocks noGrp="1"/>
          </p:cNvSpPr>
          <p:nvPr>
            <p:ph type="title"/>
          </p:nvPr>
        </p:nvSpPr>
        <p:spPr/>
        <p:txBody>
          <a:bodyPr/>
          <a:lstStyle/>
          <a:p>
            <a:r>
              <a:rPr lang="en-IN" dirty="0"/>
              <a:t>Types of Unsupervised Learning</a:t>
            </a:r>
          </a:p>
        </p:txBody>
      </p:sp>
      <p:sp>
        <p:nvSpPr>
          <p:cNvPr id="20" name="Rectangle 19">
            <a:extLst>
              <a:ext uri="{FF2B5EF4-FFF2-40B4-BE49-F238E27FC236}">
                <a16:creationId xmlns:a16="http://schemas.microsoft.com/office/drawing/2014/main" id="{0263EA52-795E-4926-8DBE-27892F6BD186}"/>
              </a:ext>
            </a:extLst>
          </p:cNvPr>
          <p:cNvSpPr/>
          <p:nvPr/>
        </p:nvSpPr>
        <p:spPr>
          <a:xfrm>
            <a:off x="1800225" y="3343275"/>
            <a:ext cx="5781675" cy="85725"/>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1" name="Arrow: Down 20">
            <a:extLst>
              <a:ext uri="{FF2B5EF4-FFF2-40B4-BE49-F238E27FC236}">
                <a16:creationId xmlns:a16="http://schemas.microsoft.com/office/drawing/2014/main" id="{33A3AD1E-615B-4B21-BDB4-2EB20D93AA2D}"/>
              </a:ext>
            </a:extLst>
          </p:cNvPr>
          <p:cNvSpPr/>
          <p:nvPr/>
        </p:nvSpPr>
        <p:spPr>
          <a:xfrm>
            <a:off x="1800225" y="3429000"/>
            <a:ext cx="123825" cy="152399"/>
          </a:xfrm>
          <a:prstGeom prst="downArrow">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2" name="Arrow: Down 21">
            <a:extLst>
              <a:ext uri="{FF2B5EF4-FFF2-40B4-BE49-F238E27FC236}">
                <a16:creationId xmlns:a16="http://schemas.microsoft.com/office/drawing/2014/main" id="{D4EEC331-17ED-48DB-8D17-27C6072219E4}"/>
              </a:ext>
            </a:extLst>
          </p:cNvPr>
          <p:cNvSpPr/>
          <p:nvPr/>
        </p:nvSpPr>
        <p:spPr>
          <a:xfrm>
            <a:off x="7458075" y="3429000"/>
            <a:ext cx="123825" cy="152399"/>
          </a:xfrm>
          <a:prstGeom prst="downArrow">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23" name="TextBox 22">
            <a:extLst>
              <a:ext uri="{FF2B5EF4-FFF2-40B4-BE49-F238E27FC236}">
                <a16:creationId xmlns:a16="http://schemas.microsoft.com/office/drawing/2014/main" id="{EC2B562A-4A85-4411-B61A-322ED63A10BB}"/>
              </a:ext>
            </a:extLst>
          </p:cNvPr>
          <p:cNvSpPr txBox="1"/>
          <p:nvPr/>
        </p:nvSpPr>
        <p:spPr>
          <a:xfrm>
            <a:off x="1485900" y="3810000"/>
            <a:ext cx="2571750"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b="1" dirty="0"/>
              <a:t>Clustering</a:t>
            </a:r>
          </a:p>
        </p:txBody>
      </p:sp>
      <p:sp>
        <p:nvSpPr>
          <p:cNvPr id="24" name="TextBox 23">
            <a:extLst>
              <a:ext uri="{FF2B5EF4-FFF2-40B4-BE49-F238E27FC236}">
                <a16:creationId xmlns:a16="http://schemas.microsoft.com/office/drawing/2014/main" id="{BC1D4CF3-D703-4F97-AA22-D64624C292FF}"/>
              </a:ext>
            </a:extLst>
          </p:cNvPr>
          <p:cNvSpPr txBox="1"/>
          <p:nvPr/>
        </p:nvSpPr>
        <p:spPr>
          <a:xfrm>
            <a:off x="6819900" y="3888483"/>
            <a:ext cx="1362075" cy="272382"/>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b="1" dirty="0"/>
              <a:t>Association</a:t>
            </a:r>
            <a:endParaRPr lang="en-IN" sz="1600" b="1" dirty="0"/>
          </a:p>
        </p:txBody>
      </p:sp>
      <p:sp>
        <p:nvSpPr>
          <p:cNvPr id="12" name="TextBox 11">
            <a:extLst>
              <a:ext uri="{FF2B5EF4-FFF2-40B4-BE49-F238E27FC236}">
                <a16:creationId xmlns:a16="http://schemas.microsoft.com/office/drawing/2014/main" id="{3C30AA28-A2E3-475B-98C7-C0C095BEE5DD}"/>
              </a:ext>
            </a:extLst>
          </p:cNvPr>
          <p:cNvSpPr txBox="1"/>
          <p:nvPr/>
        </p:nvSpPr>
        <p:spPr>
          <a:xfrm>
            <a:off x="3257549" y="2125741"/>
            <a:ext cx="2867025"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000" b="1" dirty="0">
                <a:solidFill>
                  <a:schemeClr val="bg1"/>
                </a:solidFill>
                <a:latin typeface="+mj-lt"/>
              </a:rPr>
              <a:t>Unsupervised Learning</a:t>
            </a:r>
          </a:p>
        </p:txBody>
      </p:sp>
      <p:sp>
        <p:nvSpPr>
          <p:cNvPr id="14" name="Arrow: Down 13">
            <a:extLst>
              <a:ext uri="{FF2B5EF4-FFF2-40B4-BE49-F238E27FC236}">
                <a16:creationId xmlns:a16="http://schemas.microsoft.com/office/drawing/2014/main" id="{6C99810E-C1CF-45BB-BE05-D444D643B189}"/>
              </a:ext>
            </a:extLst>
          </p:cNvPr>
          <p:cNvSpPr/>
          <p:nvPr/>
        </p:nvSpPr>
        <p:spPr>
          <a:xfrm>
            <a:off x="4514850" y="2655181"/>
            <a:ext cx="123825" cy="421394"/>
          </a:xfrm>
          <a:prstGeom prst="downArrow">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203569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9243-FA96-4A62-B8DF-9EBBC41620C9}"/>
              </a:ext>
            </a:extLst>
          </p:cNvPr>
          <p:cNvSpPr>
            <a:spLocks noGrp="1"/>
          </p:cNvSpPr>
          <p:nvPr>
            <p:ph type="title"/>
          </p:nvPr>
        </p:nvSpPr>
        <p:spPr/>
        <p:txBody>
          <a:bodyPr/>
          <a:lstStyle/>
          <a:p>
            <a:r>
              <a:rPr lang="en-IN" dirty="0"/>
              <a:t>Types of Unsupervised Learning</a:t>
            </a:r>
          </a:p>
        </p:txBody>
      </p:sp>
      <p:sp>
        <p:nvSpPr>
          <p:cNvPr id="4" name="Oval 3">
            <a:extLst>
              <a:ext uri="{FF2B5EF4-FFF2-40B4-BE49-F238E27FC236}">
                <a16:creationId xmlns:a16="http://schemas.microsoft.com/office/drawing/2014/main" id="{9E99FDA2-0971-42D8-9190-FDD07BF30CB9}"/>
              </a:ext>
            </a:extLst>
          </p:cNvPr>
          <p:cNvSpPr/>
          <p:nvPr/>
        </p:nvSpPr>
        <p:spPr>
          <a:xfrm>
            <a:off x="1352550" y="2552700"/>
            <a:ext cx="2143125" cy="74295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sz="1600" b="1" dirty="0">
                <a:solidFill>
                  <a:schemeClr val="bg1"/>
                </a:solidFill>
              </a:rPr>
              <a:t>Clustering</a:t>
            </a:r>
          </a:p>
        </p:txBody>
      </p:sp>
      <p:sp>
        <p:nvSpPr>
          <p:cNvPr id="5" name="Oval 4">
            <a:extLst>
              <a:ext uri="{FF2B5EF4-FFF2-40B4-BE49-F238E27FC236}">
                <a16:creationId xmlns:a16="http://schemas.microsoft.com/office/drawing/2014/main" id="{E074258A-5630-40E6-8FF9-89F762D33EDA}"/>
              </a:ext>
            </a:extLst>
          </p:cNvPr>
          <p:cNvSpPr/>
          <p:nvPr/>
        </p:nvSpPr>
        <p:spPr>
          <a:xfrm>
            <a:off x="5638798" y="2552700"/>
            <a:ext cx="2000252" cy="74295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IN" sz="1600" b="1" dirty="0">
                <a:solidFill>
                  <a:schemeClr val="bg2"/>
                </a:solidFill>
              </a:rPr>
              <a:t>Association</a:t>
            </a:r>
          </a:p>
        </p:txBody>
      </p:sp>
      <p:pic>
        <p:nvPicPr>
          <p:cNvPr id="7" name="Graphic 6" descr="Arrow Rotate right">
            <a:extLst>
              <a:ext uri="{FF2B5EF4-FFF2-40B4-BE49-F238E27FC236}">
                <a16:creationId xmlns:a16="http://schemas.microsoft.com/office/drawing/2014/main" id="{E140C884-40B8-4FDA-9108-8CBF0A91F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5925" y="1724025"/>
            <a:ext cx="914400" cy="914400"/>
          </a:xfrm>
          <a:prstGeom prst="rect">
            <a:avLst/>
          </a:prstGeom>
        </p:spPr>
      </p:pic>
      <p:pic>
        <p:nvPicPr>
          <p:cNvPr id="9" name="Graphic 8" descr="Arrow Rotate left">
            <a:extLst>
              <a:ext uri="{FF2B5EF4-FFF2-40B4-BE49-F238E27FC236}">
                <a16:creationId xmlns:a16="http://schemas.microsoft.com/office/drawing/2014/main" id="{C878FD20-4279-4AAE-B764-660500A4BE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1275" y="1724025"/>
            <a:ext cx="914400" cy="914400"/>
          </a:xfrm>
          <a:prstGeom prst="rect">
            <a:avLst/>
          </a:prstGeom>
        </p:spPr>
      </p:pic>
      <p:sp>
        <p:nvSpPr>
          <p:cNvPr id="12" name="Arrow: Bent 11">
            <a:extLst>
              <a:ext uri="{FF2B5EF4-FFF2-40B4-BE49-F238E27FC236}">
                <a16:creationId xmlns:a16="http://schemas.microsoft.com/office/drawing/2014/main" id="{75C1F5C5-1D06-441A-A2BA-30575AA34BE5}"/>
              </a:ext>
            </a:extLst>
          </p:cNvPr>
          <p:cNvSpPr/>
          <p:nvPr/>
        </p:nvSpPr>
        <p:spPr>
          <a:xfrm rot="5400000">
            <a:off x="3548063" y="2785426"/>
            <a:ext cx="476250" cy="581030"/>
          </a:xfrm>
          <a:prstGeom prst="bentArrow">
            <a:avLst>
              <a:gd name="adj1" fmla="val 23000"/>
              <a:gd name="adj2" fmla="val 25000"/>
              <a:gd name="adj3" fmla="val 25000"/>
              <a:gd name="adj4" fmla="val 43750"/>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3" name="Arrow: Bent 12">
            <a:extLst>
              <a:ext uri="{FF2B5EF4-FFF2-40B4-BE49-F238E27FC236}">
                <a16:creationId xmlns:a16="http://schemas.microsoft.com/office/drawing/2014/main" id="{30CBE4F7-2907-4321-8777-953B2F18E1EC}"/>
              </a:ext>
            </a:extLst>
          </p:cNvPr>
          <p:cNvSpPr/>
          <p:nvPr/>
        </p:nvSpPr>
        <p:spPr>
          <a:xfrm rot="5400000">
            <a:off x="7696205" y="2814633"/>
            <a:ext cx="476250" cy="581034"/>
          </a:xfrm>
          <a:prstGeom prst="bentArrow">
            <a:avLst>
              <a:gd name="adj1" fmla="val 23000"/>
              <a:gd name="adj2" fmla="val 25000"/>
              <a:gd name="adj3" fmla="val 25000"/>
              <a:gd name="adj4" fmla="val 43750"/>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dirty="0">
              <a:solidFill>
                <a:schemeClr val="tx1"/>
              </a:solidFill>
            </a:endParaRPr>
          </a:p>
        </p:txBody>
      </p:sp>
      <p:sp>
        <p:nvSpPr>
          <p:cNvPr id="16" name="Arrow: Bent 15">
            <a:extLst>
              <a:ext uri="{FF2B5EF4-FFF2-40B4-BE49-F238E27FC236}">
                <a16:creationId xmlns:a16="http://schemas.microsoft.com/office/drawing/2014/main" id="{8641DDC6-59E7-4C7E-A7F8-9A43179B4ED6}"/>
              </a:ext>
            </a:extLst>
          </p:cNvPr>
          <p:cNvSpPr/>
          <p:nvPr/>
        </p:nvSpPr>
        <p:spPr>
          <a:xfrm rot="5400000" flipV="1">
            <a:off x="5119689" y="2824154"/>
            <a:ext cx="476252" cy="581034"/>
          </a:xfrm>
          <a:prstGeom prst="bentArrow">
            <a:avLst>
              <a:gd name="adj1" fmla="val 25000"/>
              <a:gd name="adj2" fmla="val 25136"/>
              <a:gd name="adj3" fmla="val 25000"/>
              <a:gd name="adj4" fmla="val 33750"/>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b="1" dirty="0">
              <a:solidFill>
                <a:schemeClr val="tx1"/>
              </a:solidFill>
            </a:endParaRPr>
          </a:p>
        </p:txBody>
      </p:sp>
      <p:sp>
        <p:nvSpPr>
          <p:cNvPr id="17" name="Arrow: Bent 16">
            <a:extLst>
              <a:ext uri="{FF2B5EF4-FFF2-40B4-BE49-F238E27FC236}">
                <a16:creationId xmlns:a16="http://schemas.microsoft.com/office/drawing/2014/main" id="{630AF0FA-B4AE-4987-BE79-F1ABC07B5467}"/>
              </a:ext>
            </a:extLst>
          </p:cNvPr>
          <p:cNvSpPr/>
          <p:nvPr/>
        </p:nvSpPr>
        <p:spPr>
          <a:xfrm rot="5400000" flipV="1">
            <a:off x="823909" y="2814635"/>
            <a:ext cx="476252" cy="581030"/>
          </a:xfrm>
          <a:prstGeom prst="bentArrow">
            <a:avLst>
              <a:gd name="adj1" fmla="val 25000"/>
              <a:gd name="adj2" fmla="val 25136"/>
              <a:gd name="adj3" fmla="val 25000"/>
              <a:gd name="adj4" fmla="val 33750"/>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1200" b="1" dirty="0">
              <a:solidFill>
                <a:schemeClr val="tx1"/>
              </a:solidFill>
            </a:endParaRPr>
          </a:p>
        </p:txBody>
      </p:sp>
      <p:sp>
        <p:nvSpPr>
          <p:cNvPr id="18" name="Rectangle: Rounded Corners 17">
            <a:extLst>
              <a:ext uri="{FF2B5EF4-FFF2-40B4-BE49-F238E27FC236}">
                <a16:creationId xmlns:a16="http://schemas.microsoft.com/office/drawing/2014/main" id="{6DDC107A-0488-4D6E-8E42-8A100018EF30}"/>
              </a:ext>
            </a:extLst>
          </p:cNvPr>
          <p:cNvSpPr/>
          <p:nvPr/>
        </p:nvSpPr>
        <p:spPr>
          <a:xfrm>
            <a:off x="494110" y="3609974"/>
            <a:ext cx="1343025" cy="1095375"/>
          </a:xfrm>
          <a:prstGeom prst="roundRect">
            <a:avLst/>
          </a:prstGeom>
          <a:solidFill>
            <a:srgbClr val="FFE600"/>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IN" sz="1200" b="1" dirty="0">
                <a:solidFill>
                  <a:schemeClr val="bg1"/>
                </a:solidFill>
              </a:rPr>
              <a:t>Hierarchical Clustering</a:t>
            </a:r>
          </a:p>
        </p:txBody>
      </p:sp>
      <p:sp>
        <p:nvSpPr>
          <p:cNvPr id="20" name="Rectangle: Rounded Corners 19">
            <a:extLst>
              <a:ext uri="{FF2B5EF4-FFF2-40B4-BE49-F238E27FC236}">
                <a16:creationId xmlns:a16="http://schemas.microsoft.com/office/drawing/2014/main" id="{7C5B7BA9-91D7-42C8-8613-FD21A374F7C1}"/>
              </a:ext>
            </a:extLst>
          </p:cNvPr>
          <p:cNvSpPr/>
          <p:nvPr/>
        </p:nvSpPr>
        <p:spPr>
          <a:xfrm>
            <a:off x="3114675" y="3609973"/>
            <a:ext cx="1343025" cy="1095375"/>
          </a:xfrm>
          <a:prstGeom prst="roundRect">
            <a:avLst/>
          </a:prstGeom>
          <a:solidFill>
            <a:srgbClr val="FFE600"/>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IN" sz="1200" b="1" dirty="0">
                <a:solidFill>
                  <a:schemeClr val="bg1"/>
                </a:solidFill>
              </a:rPr>
              <a:t>K- means Clustering</a:t>
            </a:r>
          </a:p>
        </p:txBody>
      </p:sp>
      <p:sp>
        <p:nvSpPr>
          <p:cNvPr id="21" name="Rectangle: Rounded Corners 20">
            <a:extLst>
              <a:ext uri="{FF2B5EF4-FFF2-40B4-BE49-F238E27FC236}">
                <a16:creationId xmlns:a16="http://schemas.microsoft.com/office/drawing/2014/main" id="{3B3E3E81-5E1A-461A-8DDD-260F745A1E5C}"/>
              </a:ext>
            </a:extLst>
          </p:cNvPr>
          <p:cNvSpPr/>
          <p:nvPr/>
        </p:nvSpPr>
        <p:spPr>
          <a:xfrm>
            <a:off x="4824411" y="3609974"/>
            <a:ext cx="1343025" cy="1095375"/>
          </a:xfrm>
          <a:prstGeom prst="roundRect">
            <a:avLst/>
          </a:prstGeom>
          <a:solidFill>
            <a:srgbClr val="FFE600"/>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IN" sz="1200" b="1" dirty="0" err="1">
                <a:solidFill>
                  <a:schemeClr val="bg1"/>
                </a:solidFill>
              </a:rPr>
              <a:t>Apriori</a:t>
            </a:r>
            <a:r>
              <a:rPr lang="en-IN" sz="1200" b="1" dirty="0">
                <a:solidFill>
                  <a:schemeClr val="bg1"/>
                </a:solidFill>
              </a:rPr>
              <a:t> Algorithm</a:t>
            </a:r>
          </a:p>
        </p:txBody>
      </p:sp>
      <p:sp>
        <p:nvSpPr>
          <p:cNvPr id="22" name="Rectangle: Rounded Corners 21">
            <a:extLst>
              <a:ext uri="{FF2B5EF4-FFF2-40B4-BE49-F238E27FC236}">
                <a16:creationId xmlns:a16="http://schemas.microsoft.com/office/drawing/2014/main" id="{1B98E1A5-3832-4FE4-931B-FA10978B44FD}"/>
              </a:ext>
            </a:extLst>
          </p:cNvPr>
          <p:cNvSpPr/>
          <p:nvPr/>
        </p:nvSpPr>
        <p:spPr>
          <a:xfrm>
            <a:off x="7115176" y="3600451"/>
            <a:ext cx="1343025" cy="1095375"/>
          </a:xfrm>
          <a:prstGeom prst="roundRect">
            <a:avLst/>
          </a:prstGeom>
          <a:solidFill>
            <a:srgbClr val="FFE600"/>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IN" sz="1200" b="1" dirty="0">
                <a:solidFill>
                  <a:schemeClr val="bg1"/>
                </a:solidFill>
              </a:rPr>
              <a:t>FP – growth Algorithm</a:t>
            </a:r>
          </a:p>
        </p:txBody>
      </p:sp>
      <p:sp>
        <p:nvSpPr>
          <p:cNvPr id="19" name="TextBox 18">
            <a:extLst>
              <a:ext uri="{FF2B5EF4-FFF2-40B4-BE49-F238E27FC236}">
                <a16:creationId xmlns:a16="http://schemas.microsoft.com/office/drawing/2014/main" id="{EB7BF510-CFDC-4358-BBEB-D98291888B73}"/>
              </a:ext>
            </a:extLst>
          </p:cNvPr>
          <p:cNvSpPr txBox="1"/>
          <p:nvPr/>
        </p:nvSpPr>
        <p:spPr>
          <a:xfrm>
            <a:off x="3171825" y="1336633"/>
            <a:ext cx="2867025"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000" b="1" dirty="0">
                <a:solidFill>
                  <a:schemeClr val="bg1"/>
                </a:solidFill>
                <a:latin typeface="+mj-lt"/>
              </a:rPr>
              <a:t>Unsupervised Learning</a:t>
            </a:r>
          </a:p>
        </p:txBody>
      </p:sp>
    </p:spTree>
    <p:extLst>
      <p:ext uri="{BB962C8B-B14F-4D97-AF65-F5344CB8AC3E}">
        <p14:creationId xmlns:p14="http://schemas.microsoft.com/office/powerpoint/2010/main" val="80893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77BF-D46D-4992-B70F-EBED33B950EE}"/>
              </a:ext>
            </a:extLst>
          </p:cNvPr>
          <p:cNvSpPr>
            <a:spLocks noGrp="1"/>
          </p:cNvSpPr>
          <p:nvPr>
            <p:ph type="title"/>
          </p:nvPr>
        </p:nvSpPr>
        <p:spPr/>
        <p:txBody>
          <a:bodyPr/>
          <a:lstStyle/>
          <a:p>
            <a:r>
              <a:rPr lang="en-IN" dirty="0"/>
              <a:t>Association Rule Mining</a:t>
            </a:r>
          </a:p>
        </p:txBody>
      </p:sp>
      <p:pic>
        <p:nvPicPr>
          <p:cNvPr id="9" name="Content Placeholder 8">
            <a:extLst>
              <a:ext uri="{FF2B5EF4-FFF2-40B4-BE49-F238E27FC236}">
                <a16:creationId xmlns:a16="http://schemas.microsoft.com/office/drawing/2014/main" id="{53647C62-EDBA-4FA4-AF1D-E306A4B912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1206499"/>
            <a:ext cx="4232274" cy="4937125"/>
          </a:xfrm>
        </p:spPr>
      </p:pic>
      <p:sp>
        <p:nvSpPr>
          <p:cNvPr id="10" name="Rectangle 9">
            <a:extLst>
              <a:ext uri="{FF2B5EF4-FFF2-40B4-BE49-F238E27FC236}">
                <a16:creationId xmlns:a16="http://schemas.microsoft.com/office/drawing/2014/main" id="{60579015-AB19-4FCD-B941-A810E10571F1}"/>
              </a:ext>
            </a:extLst>
          </p:cNvPr>
          <p:cNvSpPr/>
          <p:nvPr/>
        </p:nvSpPr>
        <p:spPr>
          <a:xfrm>
            <a:off x="7962900" y="5734050"/>
            <a:ext cx="819150" cy="40957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12" name="Picture 11">
            <a:extLst>
              <a:ext uri="{FF2B5EF4-FFF2-40B4-BE49-F238E27FC236}">
                <a16:creationId xmlns:a16="http://schemas.microsoft.com/office/drawing/2014/main" id="{6DF25F2E-37A0-4712-B52F-1009770FE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05" y="2202180"/>
            <a:ext cx="3347720" cy="2122170"/>
          </a:xfrm>
          <a:prstGeom prst="rect">
            <a:avLst/>
          </a:prstGeom>
        </p:spPr>
      </p:pic>
    </p:spTree>
    <p:extLst>
      <p:ext uri="{BB962C8B-B14F-4D97-AF65-F5344CB8AC3E}">
        <p14:creationId xmlns:p14="http://schemas.microsoft.com/office/powerpoint/2010/main" val="419758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57AB-8C50-44A1-9064-5D835BAA5C65}"/>
              </a:ext>
            </a:extLst>
          </p:cNvPr>
          <p:cNvSpPr>
            <a:spLocks noGrp="1"/>
          </p:cNvSpPr>
          <p:nvPr>
            <p:ph type="title"/>
          </p:nvPr>
        </p:nvSpPr>
        <p:spPr/>
        <p:txBody>
          <a:bodyPr/>
          <a:lstStyle/>
          <a:p>
            <a:r>
              <a:rPr lang="en-IN" dirty="0"/>
              <a:t>Clustering</a:t>
            </a:r>
            <a:br>
              <a:rPr lang="en-IN" dirty="0"/>
            </a:br>
            <a:endParaRPr lang="en-IN" dirty="0"/>
          </a:p>
        </p:txBody>
      </p:sp>
      <p:sp>
        <p:nvSpPr>
          <p:cNvPr id="3" name="Content Placeholder 2">
            <a:extLst>
              <a:ext uri="{FF2B5EF4-FFF2-40B4-BE49-F238E27FC236}">
                <a16:creationId xmlns:a16="http://schemas.microsoft.com/office/drawing/2014/main" id="{DD353951-AA15-4CFA-A053-828EDF0DE904}"/>
              </a:ext>
            </a:extLst>
          </p:cNvPr>
          <p:cNvSpPr>
            <a:spLocks noGrp="1"/>
          </p:cNvSpPr>
          <p:nvPr>
            <p:ph idx="1"/>
          </p:nvPr>
        </p:nvSpPr>
        <p:spPr>
          <a:xfrm>
            <a:off x="457200" y="1181100"/>
            <a:ext cx="3855366" cy="4705350"/>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q"/>
            </a:pPr>
            <a:endParaRPr lang="en-IN" sz="1600" spc="-5" dirty="0">
              <a:solidFill>
                <a:schemeClr val="tx2"/>
              </a:solidFill>
              <a:cs typeface="Calibri"/>
            </a:endParaRPr>
          </a:p>
          <a:p>
            <a:pPr>
              <a:buFont typeface="Wingdings" panose="05000000000000000000" pitchFamily="2" charset="2"/>
              <a:buChar char="q"/>
            </a:pPr>
            <a:endParaRPr lang="en-IN" sz="1600" spc="-5" dirty="0">
              <a:solidFill>
                <a:schemeClr val="tx2"/>
              </a:solidFill>
              <a:cs typeface="Calibri"/>
            </a:endParaRPr>
          </a:p>
          <a:p>
            <a:pPr>
              <a:buFont typeface="Wingdings" panose="05000000000000000000" pitchFamily="2" charset="2"/>
              <a:buChar char="q"/>
            </a:pPr>
            <a:r>
              <a:rPr lang="en-IN" sz="1600" spc="-5" dirty="0">
                <a:solidFill>
                  <a:schemeClr val="tx2"/>
                </a:solidFill>
                <a:cs typeface="Calibri"/>
              </a:rPr>
              <a:t>A </a:t>
            </a:r>
            <a:r>
              <a:rPr lang="en-IN" sz="1600" i="1" spc="-15" dirty="0">
                <a:solidFill>
                  <a:schemeClr val="tx2"/>
                </a:solidFill>
                <a:cs typeface="Calibri"/>
              </a:rPr>
              <a:t>cluster </a:t>
            </a:r>
            <a:r>
              <a:rPr lang="en-IN" sz="1600" spc="-5" dirty="0">
                <a:solidFill>
                  <a:schemeClr val="tx2"/>
                </a:solidFill>
                <a:cs typeface="Calibri"/>
              </a:rPr>
              <a:t>is collection of objects which </a:t>
            </a:r>
            <a:r>
              <a:rPr lang="en-IN" sz="1600" spc="-10" dirty="0">
                <a:solidFill>
                  <a:schemeClr val="tx2"/>
                </a:solidFill>
                <a:cs typeface="Calibri"/>
              </a:rPr>
              <a:t>are </a:t>
            </a:r>
            <a:r>
              <a:rPr lang="en-IN" sz="1600" spc="-5" dirty="0">
                <a:solidFill>
                  <a:schemeClr val="tx2"/>
                </a:solidFill>
                <a:cs typeface="Calibri"/>
              </a:rPr>
              <a:t>“similar”  between them and </a:t>
            </a:r>
            <a:r>
              <a:rPr lang="en-IN" sz="1600" spc="-10" dirty="0">
                <a:solidFill>
                  <a:schemeClr val="tx2"/>
                </a:solidFill>
                <a:cs typeface="Calibri"/>
              </a:rPr>
              <a:t>are </a:t>
            </a:r>
            <a:r>
              <a:rPr lang="en-IN" sz="1600" spc="-5" dirty="0">
                <a:solidFill>
                  <a:schemeClr val="tx2"/>
                </a:solidFill>
                <a:cs typeface="Calibri"/>
              </a:rPr>
              <a:t>“dissimilar” </a:t>
            </a:r>
            <a:r>
              <a:rPr lang="en-IN" sz="1600" spc="-15" dirty="0">
                <a:solidFill>
                  <a:schemeClr val="tx2"/>
                </a:solidFill>
                <a:cs typeface="Calibri"/>
              </a:rPr>
              <a:t>to </a:t>
            </a:r>
            <a:r>
              <a:rPr lang="en-IN" sz="1600" spc="-5" dirty="0">
                <a:solidFill>
                  <a:schemeClr val="tx2"/>
                </a:solidFill>
                <a:cs typeface="Calibri"/>
              </a:rPr>
              <a:t>the objects belonging </a:t>
            </a:r>
            <a:r>
              <a:rPr lang="en-IN" sz="1600" spc="-15" dirty="0">
                <a:solidFill>
                  <a:schemeClr val="tx2"/>
                </a:solidFill>
                <a:cs typeface="Calibri"/>
              </a:rPr>
              <a:t>to  </a:t>
            </a:r>
            <a:r>
              <a:rPr lang="en-IN" sz="1600" spc="-10" dirty="0">
                <a:solidFill>
                  <a:schemeClr val="tx2"/>
                </a:solidFill>
                <a:cs typeface="Calibri"/>
              </a:rPr>
              <a:t>other</a:t>
            </a:r>
            <a:r>
              <a:rPr lang="en-IN" sz="1600" spc="-30" dirty="0">
                <a:solidFill>
                  <a:schemeClr val="tx2"/>
                </a:solidFill>
                <a:cs typeface="Calibri"/>
              </a:rPr>
              <a:t> </a:t>
            </a:r>
            <a:r>
              <a:rPr lang="en-IN" sz="1600" spc="-15" dirty="0">
                <a:solidFill>
                  <a:schemeClr val="tx2"/>
                </a:solidFill>
                <a:cs typeface="Calibri"/>
              </a:rPr>
              <a:t>clusters.</a:t>
            </a:r>
          </a:p>
          <a:p>
            <a:pPr>
              <a:buFont typeface="Wingdings" panose="05000000000000000000" pitchFamily="2" charset="2"/>
              <a:buChar char="q"/>
            </a:pPr>
            <a:endParaRPr lang="en-IN" sz="1600" dirty="0">
              <a:solidFill>
                <a:schemeClr val="tx2"/>
              </a:solidFill>
              <a:cs typeface="Calibri"/>
            </a:endParaRPr>
          </a:p>
          <a:p>
            <a:pPr>
              <a:buFont typeface="Wingdings" panose="05000000000000000000" pitchFamily="2" charset="2"/>
              <a:buChar char="q"/>
            </a:pPr>
            <a:r>
              <a:rPr lang="en-IN" sz="1600" spc="-10" dirty="0">
                <a:solidFill>
                  <a:schemeClr val="tx2"/>
                </a:solidFill>
                <a:cs typeface="Calibri"/>
              </a:rPr>
              <a:t>For </a:t>
            </a:r>
            <a:r>
              <a:rPr lang="en-IN" sz="1600" spc="-15" dirty="0">
                <a:solidFill>
                  <a:schemeClr val="tx2"/>
                </a:solidFill>
                <a:cs typeface="Calibri"/>
              </a:rPr>
              <a:t>example </a:t>
            </a:r>
            <a:r>
              <a:rPr lang="en-IN" sz="1600" spc="-5" dirty="0">
                <a:solidFill>
                  <a:schemeClr val="tx2"/>
                </a:solidFill>
                <a:cs typeface="Calibri"/>
              </a:rPr>
              <a:t>based on the </a:t>
            </a:r>
            <a:r>
              <a:rPr lang="en-IN" sz="1600" spc="-10" dirty="0">
                <a:solidFill>
                  <a:schemeClr val="tx2"/>
                </a:solidFill>
                <a:cs typeface="Calibri"/>
              </a:rPr>
              <a:t>income </a:t>
            </a:r>
            <a:r>
              <a:rPr lang="en-IN" sz="1600" spc="-5" dirty="0">
                <a:solidFill>
                  <a:schemeClr val="tx2"/>
                </a:solidFill>
                <a:cs typeface="Calibri"/>
              </a:rPr>
              <a:t>of </a:t>
            </a:r>
            <a:r>
              <a:rPr lang="en-IN" sz="1600" spc="-15" dirty="0">
                <a:solidFill>
                  <a:schemeClr val="tx2"/>
                </a:solidFill>
                <a:cs typeface="Calibri"/>
              </a:rPr>
              <a:t>customers </a:t>
            </a:r>
            <a:r>
              <a:rPr lang="en-IN" sz="1600" spc="-10" dirty="0">
                <a:solidFill>
                  <a:schemeClr val="tx2"/>
                </a:solidFill>
                <a:cs typeface="Calibri"/>
              </a:rPr>
              <a:t>we could </a:t>
            </a:r>
            <a:r>
              <a:rPr lang="en-IN" sz="1600" spc="-15" dirty="0">
                <a:solidFill>
                  <a:schemeClr val="tx2"/>
                </a:solidFill>
                <a:cs typeface="Calibri"/>
              </a:rPr>
              <a:t>group  </a:t>
            </a:r>
            <a:r>
              <a:rPr lang="en-IN" sz="1600" spc="-5" dirty="0">
                <a:solidFill>
                  <a:schemeClr val="tx2"/>
                </a:solidFill>
                <a:cs typeface="Calibri"/>
              </a:rPr>
              <a:t>them </a:t>
            </a:r>
            <a:r>
              <a:rPr lang="en-IN" sz="1600" spc="-15" dirty="0">
                <a:solidFill>
                  <a:schemeClr val="tx2"/>
                </a:solidFill>
                <a:cs typeface="Calibri"/>
              </a:rPr>
              <a:t>into </a:t>
            </a:r>
            <a:r>
              <a:rPr lang="en-IN" sz="1600" spc="-10" dirty="0">
                <a:solidFill>
                  <a:schemeClr val="tx2"/>
                </a:solidFill>
                <a:cs typeface="Calibri"/>
              </a:rPr>
              <a:t>“Low </a:t>
            </a:r>
            <a:r>
              <a:rPr lang="en-IN" sz="1600" spc="-30" dirty="0">
                <a:solidFill>
                  <a:schemeClr val="tx2"/>
                </a:solidFill>
                <a:cs typeface="Calibri"/>
              </a:rPr>
              <a:t>Income”, </a:t>
            </a:r>
            <a:r>
              <a:rPr lang="en-IN" sz="1600" spc="-10" dirty="0">
                <a:solidFill>
                  <a:schemeClr val="tx2"/>
                </a:solidFill>
                <a:cs typeface="Calibri"/>
              </a:rPr>
              <a:t>“Moderate </a:t>
            </a:r>
            <a:r>
              <a:rPr lang="en-IN" sz="1600" spc="-5" dirty="0">
                <a:solidFill>
                  <a:schemeClr val="tx2"/>
                </a:solidFill>
                <a:cs typeface="Calibri"/>
              </a:rPr>
              <a:t>Income” and </a:t>
            </a:r>
            <a:r>
              <a:rPr lang="en-IN" sz="1600" spc="-10" dirty="0">
                <a:solidFill>
                  <a:schemeClr val="tx2"/>
                </a:solidFill>
                <a:cs typeface="Calibri"/>
              </a:rPr>
              <a:t>“High  </a:t>
            </a:r>
            <a:r>
              <a:rPr lang="en-IN" sz="1600" spc="-30" dirty="0">
                <a:solidFill>
                  <a:schemeClr val="tx2"/>
                </a:solidFill>
                <a:cs typeface="Calibri"/>
              </a:rPr>
              <a:t>Income”.</a:t>
            </a:r>
          </a:p>
          <a:p>
            <a:pPr>
              <a:buFont typeface="Wingdings" panose="05000000000000000000" pitchFamily="2" charset="2"/>
              <a:buChar char="q"/>
            </a:pPr>
            <a:endParaRPr lang="en-IN" sz="1600" dirty="0">
              <a:solidFill>
                <a:schemeClr val="tx2"/>
              </a:solidFill>
              <a:cs typeface="Calibri"/>
            </a:endParaRPr>
          </a:p>
          <a:p>
            <a:pPr>
              <a:buFont typeface="Wingdings" panose="05000000000000000000" pitchFamily="2" charset="2"/>
              <a:buChar char="q"/>
            </a:pPr>
            <a:r>
              <a:rPr lang="en-IN" sz="1600" spc="-5" dirty="0">
                <a:solidFill>
                  <a:schemeClr val="tx2"/>
                </a:solidFill>
                <a:cs typeface="Calibri"/>
              </a:rPr>
              <a:t>Its </a:t>
            </a:r>
            <a:r>
              <a:rPr lang="en-IN" sz="1600" spc="-10" dirty="0">
                <a:solidFill>
                  <a:schemeClr val="tx2"/>
                </a:solidFill>
                <a:cs typeface="Calibri"/>
              </a:rPr>
              <a:t>easy </a:t>
            </a:r>
            <a:r>
              <a:rPr lang="en-IN" sz="1600" spc="-20" dirty="0">
                <a:solidFill>
                  <a:schemeClr val="tx2"/>
                </a:solidFill>
                <a:cs typeface="Calibri"/>
              </a:rPr>
              <a:t>to </a:t>
            </a:r>
            <a:r>
              <a:rPr lang="en-IN" sz="1600" spc="-5" dirty="0">
                <a:solidFill>
                  <a:schemeClr val="tx2"/>
                </a:solidFill>
                <a:cs typeface="Calibri"/>
              </a:rPr>
              <a:t>classify with </a:t>
            </a:r>
            <a:r>
              <a:rPr lang="en-IN" sz="1600" spc="-10" dirty="0">
                <a:solidFill>
                  <a:schemeClr val="tx2"/>
                </a:solidFill>
                <a:cs typeface="Calibri"/>
              </a:rPr>
              <a:t>one </a:t>
            </a:r>
            <a:r>
              <a:rPr lang="en-IN" sz="1600" spc="-5" dirty="0">
                <a:solidFill>
                  <a:schemeClr val="tx2"/>
                </a:solidFill>
                <a:cs typeface="Calibri"/>
              </a:rPr>
              <a:t>variable, </a:t>
            </a:r>
            <a:r>
              <a:rPr lang="en-IN" sz="1600" spc="-10" dirty="0">
                <a:solidFill>
                  <a:schemeClr val="tx2"/>
                </a:solidFill>
                <a:cs typeface="Calibri"/>
              </a:rPr>
              <a:t>but </a:t>
            </a:r>
            <a:r>
              <a:rPr lang="en-IN" sz="1600" spc="-5" dirty="0">
                <a:solidFill>
                  <a:schemeClr val="tx2"/>
                </a:solidFill>
                <a:cs typeface="Calibri"/>
              </a:rPr>
              <a:t>when </a:t>
            </a:r>
            <a:r>
              <a:rPr lang="en-IN" sz="1600" spc="-15" dirty="0">
                <a:solidFill>
                  <a:schemeClr val="tx2"/>
                </a:solidFill>
                <a:cs typeface="Calibri"/>
              </a:rPr>
              <a:t>several </a:t>
            </a:r>
            <a:r>
              <a:rPr lang="en-IN" sz="1600" spc="-5" dirty="0">
                <a:solidFill>
                  <a:schemeClr val="tx2"/>
                </a:solidFill>
                <a:cs typeface="Calibri"/>
              </a:rPr>
              <a:t>variables  </a:t>
            </a:r>
            <a:r>
              <a:rPr lang="en-IN" sz="1600" spc="-10" dirty="0">
                <a:solidFill>
                  <a:schemeClr val="tx2"/>
                </a:solidFill>
                <a:cs typeface="Calibri"/>
              </a:rPr>
              <a:t>come </a:t>
            </a:r>
            <a:r>
              <a:rPr lang="en-IN" sz="1600" spc="-15" dirty="0">
                <a:solidFill>
                  <a:schemeClr val="tx2"/>
                </a:solidFill>
                <a:cs typeface="Calibri"/>
              </a:rPr>
              <a:t>into play </a:t>
            </a:r>
            <a:r>
              <a:rPr lang="en-IN" sz="1600" spc="-5" dirty="0">
                <a:solidFill>
                  <a:schemeClr val="tx2"/>
                </a:solidFill>
                <a:cs typeface="Calibri"/>
              </a:rPr>
              <a:t>the </a:t>
            </a:r>
            <a:r>
              <a:rPr lang="en-IN" sz="1600" spc="-15" dirty="0">
                <a:solidFill>
                  <a:schemeClr val="tx2"/>
                </a:solidFill>
                <a:cs typeface="Calibri"/>
              </a:rPr>
              <a:t>grouping </a:t>
            </a:r>
            <a:r>
              <a:rPr lang="en-IN" sz="1600" spc="-10" dirty="0">
                <a:solidFill>
                  <a:schemeClr val="tx2"/>
                </a:solidFill>
                <a:cs typeface="Calibri"/>
              </a:rPr>
              <a:t>would become difficult.</a:t>
            </a:r>
            <a:endParaRPr lang="en-IN" sz="1600" dirty="0">
              <a:solidFill>
                <a:schemeClr val="tx2"/>
              </a:solidFill>
            </a:endParaRPr>
          </a:p>
        </p:txBody>
      </p:sp>
      <p:sp>
        <p:nvSpPr>
          <p:cNvPr id="4" name="object 3">
            <a:extLst>
              <a:ext uri="{FF2B5EF4-FFF2-40B4-BE49-F238E27FC236}">
                <a16:creationId xmlns:a16="http://schemas.microsoft.com/office/drawing/2014/main" id="{C120C5DE-EE77-45CC-BDBA-FCCFA98059D6}"/>
              </a:ext>
            </a:extLst>
          </p:cNvPr>
          <p:cNvSpPr/>
          <p:nvPr/>
        </p:nvSpPr>
        <p:spPr>
          <a:xfrm>
            <a:off x="4579266" y="1524001"/>
            <a:ext cx="4110709" cy="359092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9932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5BED-77C0-44F0-A9F2-72F42E2CBDA8}"/>
              </a:ext>
            </a:extLst>
          </p:cNvPr>
          <p:cNvSpPr>
            <a:spLocks noGrp="1"/>
          </p:cNvSpPr>
          <p:nvPr>
            <p:ph type="title"/>
          </p:nvPr>
        </p:nvSpPr>
        <p:spPr/>
        <p:txBody>
          <a:bodyPr/>
          <a:lstStyle/>
          <a:p>
            <a:r>
              <a:rPr lang="en-IN" sz="2800" dirty="0">
                <a:latin typeface="Arial" panose="020B0604020202020204" pitchFamily="34" charset="0"/>
              </a:rPr>
              <a:t>Distance Metrics</a:t>
            </a:r>
          </a:p>
        </p:txBody>
      </p:sp>
      <p:sp>
        <p:nvSpPr>
          <p:cNvPr id="3" name="Content Placeholder 2">
            <a:extLst>
              <a:ext uri="{FF2B5EF4-FFF2-40B4-BE49-F238E27FC236}">
                <a16:creationId xmlns:a16="http://schemas.microsoft.com/office/drawing/2014/main" id="{76607CD8-1575-4F86-8A9F-D1566FFB183C}"/>
              </a:ext>
            </a:extLst>
          </p:cNvPr>
          <p:cNvSpPr>
            <a:spLocks noGrp="1"/>
          </p:cNvSpPr>
          <p:nvPr>
            <p:ph idx="1"/>
          </p:nvPr>
        </p:nvSpPr>
        <p:spPr>
          <a:xfrm>
            <a:off x="457200" y="1143000"/>
            <a:ext cx="8229600" cy="4981575"/>
          </a:xfrm>
        </p:spPr>
        <p:txBody>
          <a:bodyPr/>
          <a:lstStyle/>
          <a:p>
            <a:pPr>
              <a:buFont typeface="Wingdings" panose="05000000000000000000" pitchFamily="2" charset="2"/>
              <a:buChar char="Ø"/>
            </a:pPr>
            <a:r>
              <a:rPr lang="en-IN" sz="1600" dirty="0">
                <a:latin typeface="Arial" panose="020B0604020202020204" pitchFamily="34" charset="0"/>
              </a:rPr>
              <a:t>Many supervised and unsupervised machine learning algorithm depends upon the distance between 2 data points.</a:t>
            </a:r>
          </a:p>
          <a:p>
            <a:pPr>
              <a:buFont typeface="Wingdings" panose="05000000000000000000" pitchFamily="2" charset="2"/>
              <a:buChar char="Ø"/>
            </a:pPr>
            <a:r>
              <a:rPr lang="en-IN" sz="1600" dirty="0">
                <a:latin typeface="Arial" panose="020B0604020202020204" pitchFamily="34" charset="0"/>
              </a:rPr>
              <a:t>Some of the distance metrics commonly used in machine learning models are,</a:t>
            </a:r>
          </a:p>
          <a:p>
            <a:pPr lvl="1">
              <a:buFont typeface="Wingdings" panose="05000000000000000000" pitchFamily="2" charset="2"/>
              <a:buChar char="Ø"/>
            </a:pPr>
            <a:r>
              <a:rPr lang="en-IN" sz="1050" dirty="0">
                <a:latin typeface="Arial" panose="020B0604020202020204" pitchFamily="34" charset="0"/>
              </a:rPr>
              <a:t>Euclidean Distance</a:t>
            </a:r>
          </a:p>
          <a:p>
            <a:pPr lvl="1">
              <a:buFont typeface="Wingdings" panose="05000000000000000000" pitchFamily="2" charset="2"/>
              <a:buChar char="Ø"/>
            </a:pPr>
            <a:r>
              <a:rPr lang="en-IN" sz="1050" dirty="0">
                <a:latin typeface="Arial" panose="020B0604020202020204" pitchFamily="34" charset="0"/>
              </a:rPr>
              <a:t>Manhattan Distance</a:t>
            </a:r>
          </a:p>
          <a:p>
            <a:pPr lvl="1">
              <a:buFont typeface="Wingdings" panose="05000000000000000000" pitchFamily="2" charset="2"/>
              <a:buChar char="Ø"/>
            </a:pPr>
            <a:r>
              <a:rPr lang="en-IN" sz="1050" dirty="0">
                <a:latin typeface="Arial" panose="020B0604020202020204" pitchFamily="34" charset="0"/>
              </a:rPr>
              <a:t>Minkowski Distance</a:t>
            </a:r>
          </a:p>
          <a:p>
            <a:pPr lvl="1">
              <a:buFont typeface="Wingdings" panose="05000000000000000000" pitchFamily="2" charset="2"/>
              <a:buChar char="Ø"/>
            </a:pPr>
            <a:r>
              <a:rPr lang="en-IN" sz="1050" dirty="0">
                <a:latin typeface="Arial" panose="020B0604020202020204" pitchFamily="34" charset="0"/>
              </a:rPr>
              <a:t>Cosine Distance</a:t>
            </a:r>
          </a:p>
          <a:p>
            <a:pPr>
              <a:buFont typeface="Wingdings" panose="05000000000000000000" pitchFamily="2" charset="2"/>
              <a:buChar char="Ø"/>
            </a:pPr>
            <a:r>
              <a:rPr lang="en-IN" sz="1600" dirty="0">
                <a:latin typeface="Arial" panose="020B0604020202020204" pitchFamily="34" charset="0"/>
              </a:rPr>
              <a:t>The commonly used distance metrics in clustering algorithm is </a:t>
            </a:r>
            <a:r>
              <a:rPr lang="en-IN" sz="1600" b="1" dirty="0">
                <a:latin typeface="Arial" panose="020B0604020202020204" pitchFamily="34" charset="0"/>
              </a:rPr>
              <a:t>Euclidean Distance</a:t>
            </a:r>
          </a:p>
          <a:p>
            <a:pPr lvl="1"/>
            <a:endParaRPr lang="en-IN" sz="800" dirty="0">
              <a:latin typeface="Arial" panose="020B0604020202020204" pitchFamily="34" charset="0"/>
            </a:endParaRPr>
          </a:p>
        </p:txBody>
      </p:sp>
      <p:sp>
        <p:nvSpPr>
          <p:cNvPr id="7" name="Rectangle 6">
            <a:extLst>
              <a:ext uri="{FF2B5EF4-FFF2-40B4-BE49-F238E27FC236}">
                <a16:creationId xmlns:a16="http://schemas.microsoft.com/office/drawing/2014/main" id="{A5F0B59F-2663-4E1B-B904-B604C1D94836}"/>
              </a:ext>
            </a:extLst>
          </p:cNvPr>
          <p:cNvSpPr/>
          <p:nvPr/>
        </p:nvSpPr>
        <p:spPr>
          <a:xfrm>
            <a:off x="457200" y="3192824"/>
            <a:ext cx="2171700" cy="34324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D9D251D-2656-4B15-A750-ADFBA687525A}"/>
              </a:ext>
            </a:extLst>
          </p:cNvPr>
          <p:cNvSpPr txBox="1"/>
          <p:nvPr/>
        </p:nvSpPr>
        <p:spPr>
          <a:xfrm>
            <a:off x="457200" y="3206694"/>
            <a:ext cx="4260648" cy="1729704"/>
          </a:xfrm>
          <a:prstGeom prst="rect">
            <a:avLst/>
          </a:prstGeom>
          <a:noFill/>
        </p:spPr>
        <p:txBody>
          <a:bodyPr wrap="square" lIns="0" tIns="36576" rIns="0" bIns="0" numCol="1" rtlCol="0">
            <a:spAutoFit/>
          </a:bodyPr>
          <a:lstStyle/>
          <a:p>
            <a:pPr marL="72000" lvl="0" fontAlgn="base">
              <a:spcBef>
                <a:spcPts val="1800"/>
              </a:spcBef>
              <a:defRPr/>
            </a:pPr>
            <a:r>
              <a:rPr lang="en-US" sz="1600" b="1" dirty="0">
                <a:solidFill>
                  <a:schemeClr val="bg1"/>
                </a:solidFill>
                <a:latin typeface="Arial" panose="020B0604020202020204" pitchFamily="34" charset="0"/>
                <a:cs typeface="Arial" panose="020B0604020202020204" pitchFamily="34" charset="0"/>
              </a:rPr>
              <a:t>Euclidean Distance</a:t>
            </a:r>
          </a:p>
          <a:p>
            <a:pPr marL="285750" lvl="0" indent="-285750" fontAlgn="base">
              <a:spcBef>
                <a:spcPts val="600"/>
              </a:spcBef>
              <a:buClr>
                <a:schemeClr val="accent2"/>
              </a:buClr>
              <a:buSzPct val="7500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The Euclidean distance between points p and q is the length of the line segment connecting p and q</a:t>
            </a:r>
          </a:p>
          <a:p>
            <a:pPr marL="285750" lvl="0" indent="-285750" fontAlgn="base">
              <a:spcBef>
                <a:spcPts val="600"/>
              </a:spcBef>
              <a:buClr>
                <a:schemeClr val="accent2"/>
              </a:buClr>
              <a:buSzPct val="7500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In Cartesian coordinates, if p = (p1, p2,..., </a:t>
            </a:r>
            <a:r>
              <a:rPr lang="en-IN" sz="1400" dirty="0" err="1">
                <a:solidFill>
                  <a:schemeClr val="bg1"/>
                </a:solidFill>
                <a:latin typeface="Arial" panose="020B0604020202020204" pitchFamily="34" charset="0"/>
                <a:cs typeface="Arial" panose="020B0604020202020204" pitchFamily="34" charset="0"/>
              </a:rPr>
              <a:t>pn</a:t>
            </a:r>
            <a:r>
              <a:rPr lang="en-IN" sz="1400" dirty="0">
                <a:solidFill>
                  <a:schemeClr val="bg1"/>
                </a:solidFill>
                <a:latin typeface="Arial" panose="020B0604020202020204" pitchFamily="34" charset="0"/>
                <a:cs typeface="Arial" panose="020B0604020202020204" pitchFamily="34" charset="0"/>
              </a:rPr>
              <a:t>) and q = (q1, q2,..., </a:t>
            </a:r>
            <a:r>
              <a:rPr lang="en-IN" sz="1400" dirty="0" err="1">
                <a:solidFill>
                  <a:schemeClr val="bg1"/>
                </a:solidFill>
                <a:latin typeface="Arial" panose="020B0604020202020204" pitchFamily="34" charset="0"/>
                <a:cs typeface="Arial" panose="020B0604020202020204" pitchFamily="34" charset="0"/>
              </a:rPr>
              <a:t>qn</a:t>
            </a:r>
            <a:r>
              <a:rPr lang="en-IN" sz="1400" dirty="0">
                <a:solidFill>
                  <a:schemeClr val="bg1"/>
                </a:solidFill>
                <a:latin typeface="Arial" panose="020B0604020202020204" pitchFamily="34" charset="0"/>
                <a:cs typeface="Arial" panose="020B0604020202020204" pitchFamily="34" charset="0"/>
              </a:rPr>
              <a:t>) are two points in Euclidean n-space, then the Euclidean distance (d) from p to q, or from q to p is given by the Pythagorean formula</a:t>
            </a:r>
            <a:endParaRPr lang="en-US" sz="1400" dirty="0">
              <a:solidFill>
                <a:schemeClr val="bg1"/>
              </a:solidFill>
              <a:latin typeface="Arial" panose="020B0604020202020204" pitchFamily="34" charset="0"/>
              <a:cs typeface="Arial" panose="020B0604020202020204" pitchFamily="34" charset="0"/>
            </a:endParaRPr>
          </a:p>
        </p:txBody>
      </p:sp>
      <p:sp>
        <p:nvSpPr>
          <p:cNvPr id="10" name="AutoShape 3" descr="\overline{\mathbf{p}\mathbf{q}}">
            <a:extLst>
              <a:ext uri="{FF2B5EF4-FFF2-40B4-BE49-F238E27FC236}">
                <a16:creationId xmlns:a16="http://schemas.microsoft.com/office/drawing/2014/main" id="{56BF4122-F37B-4471-BBF5-B0E17BB491DB}"/>
              </a:ext>
            </a:extLst>
          </p:cNvPr>
          <p:cNvSpPr>
            <a:spLocks noChangeAspect="1" noChangeArrowheads="1"/>
          </p:cNvSpPr>
          <p:nvPr/>
        </p:nvSpPr>
        <p:spPr bwMode="auto">
          <a:xfrm>
            <a:off x="5672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65F63AC-26BB-48B1-AA0E-AA69611EB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10" y="5136046"/>
            <a:ext cx="3968954" cy="895396"/>
          </a:xfrm>
          <a:prstGeom prst="rect">
            <a:avLst/>
          </a:prstGeom>
        </p:spPr>
      </p:pic>
      <p:pic>
        <p:nvPicPr>
          <p:cNvPr id="14" name="Picture 13">
            <a:extLst>
              <a:ext uri="{FF2B5EF4-FFF2-40B4-BE49-F238E27FC236}">
                <a16:creationId xmlns:a16="http://schemas.microsoft.com/office/drawing/2014/main" id="{876A983F-BF6A-47C5-8D11-918779213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756" y="3035074"/>
            <a:ext cx="3270418" cy="206262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C9A01F-8156-42E8-B05E-A1EDE9678429}"/>
                  </a:ext>
                </a:extLst>
              </p:cNvPr>
              <p:cNvSpPr txBox="1"/>
              <p:nvPr/>
            </p:nvSpPr>
            <p:spPr>
              <a:xfrm>
                <a:off x="5824538" y="5000625"/>
                <a:ext cx="2587636" cy="2708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14:m>
                  <m:oMathPara xmlns:m="http://schemas.openxmlformats.org/officeDocument/2006/math">
                    <m:oMathParaPr>
                      <m:jc m:val="centerGroup"/>
                    </m:oMathParaPr>
                    <m:oMath xmlns:m="http://schemas.openxmlformats.org/officeDocument/2006/math">
                      <m:sSup>
                        <m:sSupPr>
                          <m:ctrlPr>
                            <a:rPr lang="en-IN" sz="1200" i="1" dirty="0" smtClean="0">
                              <a:solidFill>
                                <a:schemeClr val="tx1"/>
                              </a:solidFill>
                              <a:latin typeface="Cambria Math" panose="02040503050406030204" pitchFamily="18" charset="0"/>
                            </a:rPr>
                          </m:ctrlPr>
                        </m:sSupPr>
                        <m:e>
                          <m:d>
                            <m:dPr>
                              <m:ctrlPr>
                                <a:rPr lang="en-IN" sz="1200" i="1" dirty="0" err="1" smtClean="0">
                                  <a:solidFill>
                                    <a:schemeClr val="tx1"/>
                                  </a:solidFill>
                                  <a:latin typeface="Cambria Math" panose="02040503050406030204" pitchFamily="18" charset="0"/>
                                </a:rPr>
                              </m:ctrlPr>
                            </m:dPr>
                            <m:e>
                              <m:r>
                                <a:rPr lang="en-IN" sz="1200" i="1" dirty="0" err="1" smtClean="0">
                                  <a:solidFill>
                                    <a:schemeClr val="tx1"/>
                                  </a:solidFill>
                                  <a:latin typeface="Cambria Math" panose="02040503050406030204" pitchFamily="18" charset="0"/>
                                </a:rPr>
                                <m:t>𝐴𝐵</m:t>
                              </m:r>
                            </m:e>
                          </m:d>
                        </m:e>
                        <m:sup>
                          <m:r>
                            <a:rPr lang="en-IN" sz="1200" i="0" dirty="0" err="1" smtClean="0">
                              <a:solidFill>
                                <a:schemeClr val="tx1"/>
                              </a:solidFill>
                              <a:latin typeface="Cambria Math" panose="02040503050406030204" pitchFamily="18" charset="0"/>
                            </a:rPr>
                            <m:t>2</m:t>
                          </m:r>
                        </m:sup>
                      </m:sSup>
                      <m:r>
                        <a:rPr lang="en-IN" sz="1200" i="0" dirty="0" err="1" smtClean="0">
                          <a:solidFill>
                            <a:schemeClr val="tx1"/>
                          </a:solidFill>
                          <a:latin typeface="Cambria Math" panose="02040503050406030204" pitchFamily="18" charset="0"/>
                        </a:rPr>
                        <m:t>=</m:t>
                      </m:r>
                      <m:sSup>
                        <m:sSupPr>
                          <m:ctrlPr>
                            <a:rPr lang="en-IN" sz="1200" i="1" dirty="0" err="1" smtClean="0">
                              <a:solidFill>
                                <a:schemeClr val="tx1"/>
                              </a:solidFill>
                              <a:latin typeface="Cambria Math" panose="02040503050406030204" pitchFamily="18" charset="0"/>
                            </a:rPr>
                          </m:ctrlPr>
                        </m:sSupPr>
                        <m:e>
                          <m:d>
                            <m:dPr>
                              <m:ctrlPr>
                                <a:rPr lang="en-IN" sz="1200" i="1" dirty="0" err="1" smtClean="0">
                                  <a:solidFill>
                                    <a:schemeClr val="tx1"/>
                                  </a:solidFill>
                                  <a:latin typeface="Cambria Math" panose="02040503050406030204" pitchFamily="18" charset="0"/>
                                </a:rPr>
                              </m:ctrlPr>
                            </m:dPr>
                            <m:e>
                              <m:r>
                                <a:rPr lang="en-IN" sz="1200" i="1" dirty="0" err="1" smtClean="0">
                                  <a:solidFill>
                                    <a:schemeClr val="tx1"/>
                                  </a:solidFill>
                                  <a:latin typeface="Cambria Math" panose="02040503050406030204" pitchFamily="18" charset="0"/>
                                </a:rPr>
                                <m:t>𝐴𝐶</m:t>
                              </m:r>
                            </m:e>
                          </m:d>
                        </m:e>
                        <m:sup>
                          <m:r>
                            <a:rPr lang="en-IN" sz="1200" i="0" dirty="0" err="1" smtClean="0">
                              <a:solidFill>
                                <a:schemeClr val="tx1"/>
                              </a:solidFill>
                              <a:latin typeface="Cambria Math" panose="02040503050406030204" pitchFamily="18" charset="0"/>
                            </a:rPr>
                            <m:t>2</m:t>
                          </m:r>
                        </m:sup>
                      </m:sSup>
                      <m:r>
                        <a:rPr lang="en-IN" sz="1200" i="0" dirty="0" err="1" smtClean="0">
                          <a:solidFill>
                            <a:schemeClr val="tx1"/>
                          </a:solidFill>
                          <a:latin typeface="Cambria Math" panose="02040503050406030204" pitchFamily="18" charset="0"/>
                        </a:rPr>
                        <m:t>+</m:t>
                      </m:r>
                      <m:sSup>
                        <m:sSupPr>
                          <m:ctrlPr>
                            <a:rPr lang="en-IN" sz="1200" i="1" dirty="0" err="1" smtClean="0">
                              <a:solidFill>
                                <a:schemeClr val="tx1"/>
                              </a:solidFill>
                              <a:latin typeface="Cambria Math" panose="02040503050406030204" pitchFamily="18" charset="0"/>
                            </a:rPr>
                          </m:ctrlPr>
                        </m:sSupPr>
                        <m:e>
                          <m:d>
                            <m:dPr>
                              <m:ctrlPr>
                                <a:rPr lang="en-IN" sz="1200" i="1" dirty="0" err="1" smtClean="0">
                                  <a:solidFill>
                                    <a:schemeClr val="tx1"/>
                                  </a:solidFill>
                                  <a:latin typeface="Cambria Math" panose="02040503050406030204" pitchFamily="18" charset="0"/>
                                </a:rPr>
                              </m:ctrlPr>
                            </m:dPr>
                            <m:e>
                              <m:r>
                                <a:rPr lang="en-IN" sz="1200" b="0" i="1" dirty="0" smtClean="0">
                                  <a:solidFill>
                                    <a:schemeClr val="tx1"/>
                                  </a:solidFill>
                                  <a:latin typeface="Cambria Math" panose="02040503050406030204" pitchFamily="18" charset="0"/>
                                </a:rPr>
                                <m:t>𝐶</m:t>
                              </m:r>
                              <m:r>
                                <a:rPr lang="en-IN" sz="1200" i="1" dirty="0" err="1" smtClean="0">
                                  <a:solidFill>
                                    <a:schemeClr val="tx1"/>
                                  </a:solidFill>
                                  <a:latin typeface="Cambria Math" panose="02040503050406030204" pitchFamily="18" charset="0"/>
                                </a:rPr>
                                <m:t>𝐵</m:t>
                              </m:r>
                            </m:e>
                          </m:d>
                        </m:e>
                        <m:sup>
                          <m:r>
                            <a:rPr lang="en-IN" sz="1200" i="0" dirty="0" err="1" smtClean="0">
                              <a:solidFill>
                                <a:schemeClr val="tx1"/>
                              </a:solidFill>
                              <a:latin typeface="Cambria Math" panose="02040503050406030204" pitchFamily="18" charset="0"/>
                            </a:rPr>
                            <m:t>2</m:t>
                          </m:r>
                        </m:sup>
                      </m:sSup>
                    </m:oMath>
                  </m:oMathPara>
                </a14:m>
                <a:endParaRPr lang="en-IN" sz="1200" dirty="0">
                  <a:solidFill>
                    <a:schemeClr val="tx1"/>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D6C9A01F-8156-42E8-B05E-A1EDE9678429}"/>
                  </a:ext>
                </a:extLst>
              </p:cNvPr>
              <p:cNvSpPr txBox="1">
                <a:spLocks noRot="1" noChangeAspect="1" noMove="1" noResize="1" noEditPoints="1" noAdjustHandles="1" noChangeArrowheads="1" noChangeShapeType="1" noTextEdit="1"/>
              </p:cNvSpPr>
              <p:nvPr/>
            </p:nvSpPr>
            <p:spPr>
              <a:xfrm>
                <a:off x="5824538" y="5000625"/>
                <a:ext cx="2587636" cy="2708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1E7D37-360F-46A3-981E-671AE9F9F137}"/>
                  </a:ext>
                </a:extLst>
              </p:cNvPr>
              <p:cNvSpPr txBox="1"/>
              <p:nvPr/>
            </p:nvSpPr>
            <p:spPr>
              <a:xfrm>
                <a:off x="6094410" y="5287368"/>
                <a:ext cx="1828800" cy="303994"/>
              </a:xfrm>
              <a:prstGeom prst="rect">
                <a:avLst/>
              </a:prstGeom>
              <a:noFill/>
            </p:spPr>
            <p:txBody>
              <a:bodyPr wrap="square" lIns="0" tIns="36576" rIns="0" bIns="0" rtlCol="0">
                <a:spAutoFit/>
              </a:bodyPr>
              <a:lstStyle/>
              <a:p>
                <a:pPr>
                  <a:lnSpc>
                    <a:spcPct val="85000"/>
                  </a:lnSpc>
                  <a:spcAft>
                    <a:spcPts val="600"/>
                  </a:spcAft>
                  <a:buClr>
                    <a:schemeClr val="accent2"/>
                  </a:buClr>
                  <a:buSzPct val="70000"/>
                </a:pPr>
                <a14:m>
                  <m:oMathPara xmlns:m="http://schemas.openxmlformats.org/officeDocument/2006/math">
                    <m:oMathParaPr>
                      <m:jc m:val="centerGroup"/>
                    </m:oMathParaPr>
                    <m:oMath xmlns:m="http://schemas.openxmlformats.org/officeDocument/2006/math">
                      <m:r>
                        <a:rPr lang="en-IN" sz="1200" i="1" smtClean="0">
                          <a:solidFill>
                            <a:schemeClr val="tx1"/>
                          </a:solidFill>
                          <a:latin typeface="Cambria Math" panose="02040503050406030204" pitchFamily="18" charset="0"/>
                        </a:rPr>
                        <m:t>𝐴𝐵</m:t>
                      </m:r>
                      <m:r>
                        <a:rPr lang="en-IN" sz="1200" i="1" smtClean="0">
                          <a:solidFill>
                            <a:schemeClr val="tx1"/>
                          </a:solidFill>
                          <a:latin typeface="Cambria Math" panose="02040503050406030204" pitchFamily="18" charset="0"/>
                        </a:rPr>
                        <m:t>=</m:t>
                      </m:r>
                      <m:rad>
                        <m:radPr>
                          <m:degHide m:val="on"/>
                          <m:ctrlPr>
                            <a:rPr lang="en-IN" sz="1200" i="1" smtClean="0">
                              <a:solidFill>
                                <a:schemeClr val="tx1"/>
                              </a:solidFill>
                              <a:latin typeface="Cambria Math" panose="02040503050406030204" pitchFamily="18" charset="0"/>
                            </a:rPr>
                          </m:ctrlPr>
                        </m:radPr>
                        <m:deg/>
                        <m:e>
                          <m:sSup>
                            <m:sSupPr>
                              <m:ctrlPr>
                                <a:rPr lang="en-IN" sz="1200" i="1" smtClean="0">
                                  <a:solidFill>
                                    <a:schemeClr val="tx1"/>
                                  </a:solidFill>
                                  <a:latin typeface="Cambria Math" panose="02040503050406030204" pitchFamily="18" charset="0"/>
                                </a:rPr>
                              </m:ctrlPr>
                            </m:sSupPr>
                            <m:e>
                              <m:d>
                                <m:dPr>
                                  <m:ctrlPr>
                                    <a:rPr lang="en-IN" sz="1200" i="1" smtClean="0">
                                      <a:solidFill>
                                        <a:schemeClr val="tx1"/>
                                      </a:solidFill>
                                      <a:latin typeface="Cambria Math" panose="02040503050406030204" pitchFamily="18" charset="0"/>
                                    </a:rPr>
                                  </m:ctrlPr>
                                </m:dPr>
                                <m:e>
                                  <m:r>
                                    <a:rPr lang="en-IN" sz="1200" i="1" smtClean="0">
                                      <a:solidFill>
                                        <a:schemeClr val="tx1"/>
                                      </a:solidFill>
                                      <a:latin typeface="Cambria Math" panose="02040503050406030204" pitchFamily="18" charset="0"/>
                                    </a:rPr>
                                    <m:t>𝐴𝐶</m:t>
                                  </m:r>
                                </m:e>
                              </m:d>
                            </m:e>
                            <m:sup>
                              <m:r>
                                <a:rPr lang="en-IN" sz="1200" i="1" smtClean="0">
                                  <a:solidFill>
                                    <a:schemeClr val="tx1"/>
                                  </a:solidFill>
                                  <a:latin typeface="Cambria Math" panose="02040503050406030204" pitchFamily="18" charset="0"/>
                                </a:rPr>
                                <m:t>2</m:t>
                              </m:r>
                            </m:sup>
                          </m:sSup>
                          <m:r>
                            <a:rPr lang="en-IN" sz="1200" i="1" smtClean="0">
                              <a:solidFill>
                                <a:schemeClr val="tx1"/>
                              </a:solidFill>
                              <a:latin typeface="Cambria Math" panose="02040503050406030204" pitchFamily="18" charset="0"/>
                            </a:rPr>
                            <m:t>+</m:t>
                          </m:r>
                          <m:sSup>
                            <m:sSupPr>
                              <m:ctrlPr>
                                <a:rPr lang="en-IN" sz="1200" i="1" smtClean="0">
                                  <a:solidFill>
                                    <a:schemeClr val="tx1"/>
                                  </a:solidFill>
                                  <a:latin typeface="Cambria Math" panose="02040503050406030204" pitchFamily="18" charset="0"/>
                                </a:rPr>
                              </m:ctrlPr>
                            </m:sSupPr>
                            <m:e>
                              <m:d>
                                <m:dPr>
                                  <m:ctrlPr>
                                    <a:rPr lang="en-IN" sz="1200" i="1" smtClean="0">
                                      <a:solidFill>
                                        <a:schemeClr val="tx1"/>
                                      </a:solidFill>
                                      <a:latin typeface="Cambria Math" panose="02040503050406030204" pitchFamily="18" charset="0"/>
                                    </a:rPr>
                                  </m:ctrlPr>
                                </m:dPr>
                                <m:e>
                                  <m:r>
                                    <a:rPr lang="en-IN" sz="1200" i="1" smtClean="0">
                                      <a:solidFill>
                                        <a:schemeClr val="tx1"/>
                                      </a:solidFill>
                                      <a:latin typeface="Cambria Math" panose="02040503050406030204" pitchFamily="18" charset="0"/>
                                    </a:rPr>
                                    <m:t>𝐶𝐵</m:t>
                                  </m:r>
                                </m:e>
                              </m:d>
                            </m:e>
                            <m:sup>
                              <m:r>
                                <a:rPr lang="en-IN" sz="1200" i="1" smtClean="0">
                                  <a:solidFill>
                                    <a:schemeClr val="tx1"/>
                                  </a:solidFill>
                                  <a:latin typeface="Cambria Math" panose="02040503050406030204" pitchFamily="18" charset="0"/>
                                </a:rPr>
                                <m:t>2</m:t>
                              </m:r>
                            </m:sup>
                          </m:sSup>
                        </m:e>
                      </m:rad>
                    </m:oMath>
                  </m:oMathPara>
                </a14:m>
                <a:endParaRPr lang="en-IN" sz="1200" dirty="0" err="1">
                  <a:solidFill>
                    <a:schemeClr val="tx1"/>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451E7D37-360F-46A3-981E-671AE9F9F137}"/>
                  </a:ext>
                </a:extLst>
              </p:cNvPr>
              <p:cNvSpPr txBox="1">
                <a:spLocks noRot="1" noChangeAspect="1" noMove="1" noResize="1" noEditPoints="1" noAdjustHandles="1" noChangeArrowheads="1" noChangeShapeType="1" noTextEdit="1"/>
              </p:cNvSpPr>
              <p:nvPr/>
            </p:nvSpPr>
            <p:spPr>
              <a:xfrm>
                <a:off x="6094410" y="5287368"/>
                <a:ext cx="1828800" cy="30399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7C1ADC2-FA5A-4403-A994-8D3026EE70CE}"/>
                  </a:ext>
                </a:extLst>
              </p:cNvPr>
              <p:cNvSpPr txBox="1"/>
              <p:nvPr/>
            </p:nvSpPr>
            <p:spPr>
              <a:xfrm>
                <a:off x="5976938" y="5568169"/>
                <a:ext cx="2408243" cy="303994"/>
              </a:xfrm>
              <a:prstGeom prst="rect">
                <a:avLst/>
              </a:prstGeom>
              <a:noFill/>
            </p:spPr>
            <p:txBody>
              <a:bodyPr wrap="square" lIns="0" tIns="36576" rIns="0" bIns="0" rtlCol="0">
                <a:spAutoFit/>
              </a:bodyPr>
              <a:lstStyle/>
              <a:p>
                <a:pPr>
                  <a:lnSpc>
                    <a:spcPct val="85000"/>
                  </a:lnSpc>
                  <a:spcAft>
                    <a:spcPts val="600"/>
                  </a:spcAft>
                  <a:buClr>
                    <a:schemeClr val="accent2"/>
                  </a:buClr>
                  <a:buSzPct val="70000"/>
                </a:pPr>
                <a14:m>
                  <m:oMathPara xmlns:m="http://schemas.openxmlformats.org/officeDocument/2006/math">
                    <m:oMathParaPr>
                      <m:jc m:val="centerGroup"/>
                    </m:oMathParaPr>
                    <m:oMath xmlns:m="http://schemas.openxmlformats.org/officeDocument/2006/math">
                      <m:r>
                        <a:rPr lang="en-IN" sz="1200" i="1" dirty="0" smtClean="0">
                          <a:solidFill>
                            <a:schemeClr val="tx1"/>
                          </a:solidFill>
                          <a:latin typeface="Cambria Math" panose="02040503050406030204" pitchFamily="18" charset="0"/>
                        </a:rPr>
                        <m:t>𝐴𝐵</m:t>
                      </m:r>
                      <m:r>
                        <a:rPr lang="en-IN" sz="1200" i="0" dirty="0" err="1" smtClean="0">
                          <a:solidFill>
                            <a:schemeClr val="tx1"/>
                          </a:solidFill>
                          <a:latin typeface="Cambria Math" panose="02040503050406030204" pitchFamily="18" charset="0"/>
                        </a:rPr>
                        <m:t>=</m:t>
                      </m:r>
                      <m:rad>
                        <m:radPr>
                          <m:degHide m:val="on"/>
                          <m:ctrlPr>
                            <a:rPr lang="en-IN" sz="1200" i="1" dirty="0" err="1" smtClean="0">
                              <a:solidFill>
                                <a:schemeClr val="tx1"/>
                              </a:solidFill>
                              <a:latin typeface="Cambria Math" panose="02040503050406030204" pitchFamily="18" charset="0"/>
                            </a:rPr>
                          </m:ctrlPr>
                        </m:radPr>
                        <m:deg/>
                        <m:e>
                          <m:sSup>
                            <m:sSupPr>
                              <m:ctrlPr>
                                <a:rPr lang="en-IN" sz="1200" i="1" dirty="0" err="1" smtClean="0">
                                  <a:solidFill>
                                    <a:schemeClr val="tx1"/>
                                  </a:solidFill>
                                  <a:latin typeface="Cambria Math" panose="02040503050406030204" pitchFamily="18" charset="0"/>
                                </a:rPr>
                              </m:ctrlPr>
                            </m:sSupPr>
                            <m:e>
                              <m:d>
                                <m:dPr>
                                  <m:ctrlPr>
                                    <a:rPr lang="en-IN" sz="1200" i="1" dirty="0" err="1" smtClean="0">
                                      <a:solidFill>
                                        <a:schemeClr val="tx1"/>
                                      </a:solidFill>
                                      <a:latin typeface="Cambria Math" panose="02040503050406030204" pitchFamily="18" charset="0"/>
                                    </a:rPr>
                                  </m:ctrlPr>
                                </m:dPr>
                                <m:e>
                                  <m:sSub>
                                    <m:sSubPr>
                                      <m:ctrlPr>
                                        <a:rPr lang="en-IN" sz="1200" i="1" dirty="0" err="1" smtClean="0">
                                          <a:solidFill>
                                            <a:schemeClr val="tx1"/>
                                          </a:solidFill>
                                          <a:latin typeface="Cambria Math" panose="02040503050406030204" pitchFamily="18" charset="0"/>
                                        </a:rPr>
                                      </m:ctrlPr>
                                    </m:sSubPr>
                                    <m:e>
                                      <m:r>
                                        <a:rPr lang="en-IN" sz="1200" i="1" dirty="0" err="1" smtClean="0">
                                          <a:solidFill>
                                            <a:schemeClr val="tx1"/>
                                          </a:solidFill>
                                          <a:latin typeface="Cambria Math" panose="02040503050406030204" pitchFamily="18" charset="0"/>
                                        </a:rPr>
                                        <m:t>𝑥</m:t>
                                      </m:r>
                                    </m:e>
                                    <m:sub>
                                      <m:r>
                                        <a:rPr lang="en-IN" sz="1200" i="0" dirty="0" err="1" smtClean="0">
                                          <a:solidFill>
                                            <a:schemeClr val="tx1"/>
                                          </a:solidFill>
                                          <a:latin typeface="Cambria Math" panose="02040503050406030204" pitchFamily="18" charset="0"/>
                                        </a:rPr>
                                        <m:t>2</m:t>
                                      </m:r>
                                    </m:sub>
                                  </m:sSub>
                                  <m:r>
                                    <a:rPr lang="en-IN" sz="1200" i="0" dirty="0" err="1" smtClean="0">
                                      <a:solidFill>
                                        <a:schemeClr val="tx1"/>
                                      </a:solidFill>
                                      <a:latin typeface="Cambria Math" panose="02040503050406030204" pitchFamily="18" charset="0"/>
                                    </a:rPr>
                                    <m:t>−</m:t>
                                  </m:r>
                                  <m:sSub>
                                    <m:sSubPr>
                                      <m:ctrlPr>
                                        <a:rPr lang="en-IN" sz="1200" i="1" dirty="0" err="1" smtClean="0">
                                          <a:solidFill>
                                            <a:schemeClr val="tx1"/>
                                          </a:solidFill>
                                          <a:latin typeface="Cambria Math" panose="02040503050406030204" pitchFamily="18" charset="0"/>
                                        </a:rPr>
                                      </m:ctrlPr>
                                    </m:sSubPr>
                                    <m:e>
                                      <m:r>
                                        <a:rPr lang="en-IN" sz="1200" i="1" dirty="0" err="1" smtClean="0">
                                          <a:solidFill>
                                            <a:schemeClr val="tx1"/>
                                          </a:solidFill>
                                          <a:latin typeface="Cambria Math" panose="02040503050406030204" pitchFamily="18" charset="0"/>
                                        </a:rPr>
                                        <m:t>𝑥</m:t>
                                      </m:r>
                                    </m:e>
                                    <m:sub>
                                      <m:r>
                                        <a:rPr lang="en-IN" sz="1200" i="0" dirty="0" err="1" smtClean="0">
                                          <a:solidFill>
                                            <a:schemeClr val="tx1"/>
                                          </a:solidFill>
                                          <a:latin typeface="Cambria Math" panose="02040503050406030204" pitchFamily="18" charset="0"/>
                                        </a:rPr>
                                        <m:t>1</m:t>
                                      </m:r>
                                    </m:sub>
                                  </m:sSub>
                                </m:e>
                              </m:d>
                            </m:e>
                            <m:sup>
                              <m:r>
                                <a:rPr lang="en-IN" sz="1200" i="0" dirty="0" err="1" smtClean="0">
                                  <a:solidFill>
                                    <a:schemeClr val="tx1"/>
                                  </a:solidFill>
                                  <a:latin typeface="Cambria Math" panose="02040503050406030204" pitchFamily="18" charset="0"/>
                                </a:rPr>
                                <m:t>2</m:t>
                              </m:r>
                            </m:sup>
                          </m:sSup>
                          <m:r>
                            <a:rPr lang="en-IN" sz="1200" i="0" dirty="0" err="1" smtClean="0">
                              <a:solidFill>
                                <a:schemeClr val="tx1"/>
                              </a:solidFill>
                              <a:latin typeface="Cambria Math" panose="02040503050406030204" pitchFamily="18" charset="0"/>
                            </a:rPr>
                            <m:t>+</m:t>
                          </m:r>
                          <m:sSup>
                            <m:sSupPr>
                              <m:ctrlPr>
                                <a:rPr lang="en-IN" sz="1200" i="1" dirty="0" err="1" smtClean="0">
                                  <a:solidFill>
                                    <a:schemeClr val="tx1"/>
                                  </a:solidFill>
                                  <a:latin typeface="Cambria Math" panose="02040503050406030204" pitchFamily="18" charset="0"/>
                                </a:rPr>
                              </m:ctrlPr>
                            </m:sSupPr>
                            <m:e>
                              <m:d>
                                <m:dPr>
                                  <m:ctrlPr>
                                    <a:rPr lang="en-IN" sz="1200" i="1" dirty="0" err="1" smtClean="0">
                                      <a:solidFill>
                                        <a:schemeClr val="tx1"/>
                                      </a:solidFill>
                                      <a:latin typeface="Cambria Math" panose="02040503050406030204" pitchFamily="18" charset="0"/>
                                    </a:rPr>
                                  </m:ctrlPr>
                                </m:dPr>
                                <m:e>
                                  <m:sSub>
                                    <m:sSubPr>
                                      <m:ctrlPr>
                                        <a:rPr lang="en-IN" sz="1200" i="1" dirty="0" err="1" smtClean="0">
                                          <a:solidFill>
                                            <a:schemeClr val="tx1"/>
                                          </a:solidFill>
                                          <a:latin typeface="Cambria Math" panose="02040503050406030204" pitchFamily="18" charset="0"/>
                                        </a:rPr>
                                      </m:ctrlPr>
                                    </m:sSubPr>
                                    <m:e>
                                      <m:r>
                                        <a:rPr lang="en-IN" sz="1200" i="1" dirty="0" err="1" smtClean="0">
                                          <a:solidFill>
                                            <a:schemeClr val="tx1"/>
                                          </a:solidFill>
                                          <a:latin typeface="Cambria Math" panose="02040503050406030204" pitchFamily="18" charset="0"/>
                                        </a:rPr>
                                        <m:t>𝑦</m:t>
                                      </m:r>
                                    </m:e>
                                    <m:sub>
                                      <m:r>
                                        <a:rPr lang="en-IN" sz="1200" i="0" dirty="0" err="1" smtClean="0">
                                          <a:solidFill>
                                            <a:schemeClr val="tx1"/>
                                          </a:solidFill>
                                          <a:latin typeface="Cambria Math" panose="02040503050406030204" pitchFamily="18" charset="0"/>
                                        </a:rPr>
                                        <m:t>2</m:t>
                                      </m:r>
                                    </m:sub>
                                  </m:sSub>
                                  <m:r>
                                    <a:rPr lang="en-IN" sz="1200" i="0" dirty="0" err="1" smtClean="0">
                                      <a:solidFill>
                                        <a:schemeClr val="tx1"/>
                                      </a:solidFill>
                                      <a:latin typeface="Cambria Math" panose="02040503050406030204" pitchFamily="18" charset="0"/>
                                    </a:rPr>
                                    <m:t>−</m:t>
                                  </m:r>
                                  <m:sSub>
                                    <m:sSubPr>
                                      <m:ctrlPr>
                                        <a:rPr lang="en-IN" sz="1200" i="1" dirty="0" err="1" smtClean="0">
                                          <a:solidFill>
                                            <a:schemeClr val="tx1"/>
                                          </a:solidFill>
                                          <a:latin typeface="Cambria Math" panose="02040503050406030204" pitchFamily="18" charset="0"/>
                                        </a:rPr>
                                      </m:ctrlPr>
                                    </m:sSubPr>
                                    <m:e>
                                      <m:r>
                                        <a:rPr lang="en-IN" sz="1200" i="1" dirty="0" err="1" smtClean="0">
                                          <a:solidFill>
                                            <a:schemeClr val="tx1"/>
                                          </a:solidFill>
                                          <a:latin typeface="Cambria Math" panose="02040503050406030204" pitchFamily="18" charset="0"/>
                                        </a:rPr>
                                        <m:t>𝑦</m:t>
                                      </m:r>
                                    </m:e>
                                    <m:sub>
                                      <m:r>
                                        <a:rPr lang="en-IN" sz="1200" i="0" dirty="0" err="1" smtClean="0">
                                          <a:solidFill>
                                            <a:schemeClr val="tx1"/>
                                          </a:solidFill>
                                          <a:latin typeface="Cambria Math" panose="02040503050406030204" pitchFamily="18" charset="0"/>
                                        </a:rPr>
                                        <m:t>1</m:t>
                                      </m:r>
                                    </m:sub>
                                  </m:sSub>
                                </m:e>
                              </m:d>
                            </m:e>
                            <m:sup>
                              <m:r>
                                <a:rPr lang="en-IN" sz="1200" i="0" dirty="0" err="1" smtClean="0">
                                  <a:solidFill>
                                    <a:schemeClr val="tx1"/>
                                  </a:solidFill>
                                  <a:latin typeface="Cambria Math" panose="02040503050406030204" pitchFamily="18" charset="0"/>
                                </a:rPr>
                                <m:t>2</m:t>
                              </m:r>
                            </m:sup>
                          </m:sSup>
                        </m:e>
                      </m:rad>
                    </m:oMath>
                  </m:oMathPara>
                </a14:m>
                <a:endParaRPr lang="en-IN" sz="1200" dirty="0" err="1">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87C1ADC2-FA5A-4403-A994-8D3026EE70CE}"/>
                  </a:ext>
                </a:extLst>
              </p:cNvPr>
              <p:cNvSpPr txBox="1">
                <a:spLocks noRot="1" noChangeAspect="1" noMove="1" noResize="1" noEditPoints="1" noAdjustHandles="1" noChangeArrowheads="1" noChangeShapeType="1" noTextEdit="1"/>
              </p:cNvSpPr>
              <p:nvPr/>
            </p:nvSpPr>
            <p:spPr>
              <a:xfrm>
                <a:off x="5976938" y="5568169"/>
                <a:ext cx="2408243" cy="303994"/>
              </a:xfrm>
              <a:prstGeom prst="rect">
                <a:avLst/>
              </a:prstGeom>
              <a:blipFill>
                <a:blip r:embed="rId6"/>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4687103-0A7D-492B-B69D-286C45A41FC4}"/>
              </a:ext>
            </a:extLst>
          </p:cNvPr>
          <p:cNvSpPr txBox="1"/>
          <p:nvPr/>
        </p:nvSpPr>
        <p:spPr>
          <a:xfrm>
            <a:off x="8067675" y="4667250"/>
            <a:ext cx="461971" cy="62247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200" dirty="0">
                <a:solidFill>
                  <a:schemeClr val="bg1"/>
                </a:solidFill>
              </a:rPr>
              <a:t>C</a:t>
            </a:r>
          </a:p>
          <a:p>
            <a:pPr>
              <a:lnSpc>
                <a:spcPct val="85000"/>
              </a:lnSpc>
              <a:spcAft>
                <a:spcPts val="600"/>
              </a:spcAft>
              <a:buClr>
                <a:schemeClr val="accent2"/>
              </a:buClr>
              <a:buSzPct val="70000"/>
            </a:pPr>
            <a:r>
              <a:rPr lang="en-IN" sz="900" dirty="0">
                <a:solidFill>
                  <a:schemeClr val="bg1"/>
                </a:solidFill>
              </a:rPr>
              <a:t>(x2,y2)</a:t>
            </a:r>
            <a:endParaRPr lang="en-IN" sz="1200" dirty="0">
              <a:solidFill>
                <a:schemeClr val="bg1"/>
              </a:solidFill>
            </a:endParaRPr>
          </a:p>
          <a:p>
            <a:pPr marL="356616" indent="-356616">
              <a:lnSpc>
                <a:spcPct val="85000"/>
              </a:lnSpc>
              <a:spcAft>
                <a:spcPts val="600"/>
              </a:spcAft>
              <a:buClr>
                <a:schemeClr val="accent2"/>
              </a:buClr>
              <a:buSzPct val="70000"/>
              <a:buFont typeface="Arial" pitchFamily="34" charset="0"/>
              <a:buChar char="►"/>
            </a:pPr>
            <a:endParaRPr lang="en-IN" sz="1200" dirty="0" err="1">
              <a:solidFill>
                <a:schemeClr val="bg1"/>
              </a:solidFill>
            </a:endParaRPr>
          </a:p>
        </p:txBody>
      </p:sp>
    </p:spTree>
    <p:extLst>
      <p:ext uri="{BB962C8B-B14F-4D97-AF65-F5344CB8AC3E}">
        <p14:creationId xmlns:p14="http://schemas.microsoft.com/office/powerpoint/2010/main" val="40358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53346" y="2205995"/>
            <a:ext cx="8239803" cy="3916153"/>
            <a:chOff x="453346" y="1691644"/>
            <a:chExt cx="8239803" cy="3916153"/>
          </a:xfrm>
        </p:grpSpPr>
        <p:grpSp>
          <p:nvGrpSpPr>
            <p:cNvPr id="7" name="Group 6"/>
            <p:cNvGrpSpPr/>
            <p:nvPr/>
          </p:nvGrpSpPr>
          <p:grpSpPr>
            <a:xfrm>
              <a:off x="3291051" y="1691645"/>
              <a:ext cx="2561898" cy="3916152"/>
              <a:chOff x="3263462" y="2262352"/>
              <a:chExt cx="1660491" cy="2538248"/>
            </a:xfrm>
          </p:grpSpPr>
          <p:grpSp>
            <p:nvGrpSpPr>
              <p:cNvPr id="5" name="Group 4"/>
              <p:cNvGrpSpPr/>
              <p:nvPr/>
            </p:nvGrpSpPr>
            <p:grpSpPr>
              <a:xfrm>
                <a:off x="3263462" y="2262352"/>
                <a:ext cx="1660490" cy="1458310"/>
                <a:chOff x="3263462" y="2262352"/>
                <a:chExt cx="1660490" cy="1458310"/>
              </a:xfrm>
            </p:grpSpPr>
            <p:sp>
              <p:nvSpPr>
                <p:cNvPr id="4" name="Freeform 3"/>
                <p:cNvSpPr/>
                <p:nvPr/>
              </p:nvSpPr>
              <p:spPr>
                <a:xfrm>
                  <a:off x="3263462" y="2262352"/>
                  <a:ext cx="827690" cy="1458310"/>
                </a:xfrm>
                <a:custGeom>
                  <a:avLst/>
                  <a:gdLst>
                    <a:gd name="connsiteX0" fmla="*/ 0 w 827690"/>
                    <a:gd name="connsiteY0" fmla="*/ 0 h 1458310"/>
                    <a:gd name="connsiteX1" fmla="*/ 0 w 827690"/>
                    <a:gd name="connsiteY1" fmla="*/ 969579 h 1458310"/>
                    <a:gd name="connsiteX2" fmla="*/ 827690 w 827690"/>
                    <a:gd name="connsiteY2" fmla="*/ 1458310 h 1458310"/>
                    <a:gd name="connsiteX3" fmla="*/ 827690 w 827690"/>
                    <a:gd name="connsiteY3" fmla="*/ 488731 h 1458310"/>
                    <a:gd name="connsiteX4" fmla="*/ 0 w 827690"/>
                    <a:gd name="connsiteY4" fmla="*/ 0 h 145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690" h="1458310">
                      <a:moveTo>
                        <a:pt x="0" y="0"/>
                      </a:moveTo>
                      <a:lnTo>
                        <a:pt x="0" y="969579"/>
                      </a:lnTo>
                      <a:lnTo>
                        <a:pt x="827690" y="1458310"/>
                      </a:lnTo>
                      <a:lnTo>
                        <a:pt x="827690" y="488731"/>
                      </a:lnTo>
                      <a:lnTo>
                        <a:pt x="0" y="0"/>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5"/>
                <p:cNvSpPr/>
                <p:nvPr/>
              </p:nvSpPr>
              <p:spPr>
                <a:xfrm flipH="1">
                  <a:off x="4096262" y="2262352"/>
                  <a:ext cx="827690" cy="1458310"/>
                </a:xfrm>
                <a:custGeom>
                  <a:avLst/>
                  <a:gdLst>
                    <a:gd name="connsiteX0" fmla="*/ 0 w 827690"/>
                    <a:gd name="connsiteY0" fmla="*/ 0 h 1458310"/>
                    <a:gd name="connsiteX1" fmla="*/ 0 w 827690"/>
                    <a:gd name="connsiteY1" fmla="*/ 969579 h 1458310"/>
                    <a:gd name="connsiteX2" fmla="*/ 827690 w 827690"/>
                    <a:gd name="connsiteY2" fmla="*/ 1458310 h 1458310"/>
                    <a:gd name="connsiteX3" fmla="*/ 827690 w 827690"/>
                    <a:gd name="connsiteY3" fmla="*/ 488731 h 1458310"/>
                    <a:gd name="connsiteX4" fmla="*/ 0 w 827690"/>
                    <a:gd name="connsiteY4" fmla="*/ 0 h 145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690" h="1458310">
                      <a:moveTo>
                        <a:pt x="0" y="0"/>
                      </a:moveTo>
                      <a:lnTo>
                        <a:pt x="0" y="969579"/>
                      </a:lnTo>
                      <a:lnTo>
                        <a:pt x="827690" y="1458310"/>
                      </a:lnTo>
                      <a:lnTo>
                        <a:pt x="827690" y="488731"/>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8" name="Group 7"/>
              <p:cNvGrpSpPr/>
              <p:nvPr/>
            </p:nvGrpSpPr>
            <p:grpSpPr>
              <a:xfrm>
                <a:off x="3263462" y="3342290"/>
                <a:ext cx="1660491" cy="1458310"/>
                <a:chOff x="3263462" y="2262352"/>
                <a:chExt cx="1660491" cy="1458310"/>
              </a:xfrm>
            </p:grpSpPr>
            <p:sp>
              <p:nvSpPr>
                <p:cNvPr id="9" name="Freeform 8"/>
                <p:cNvSpPr/>
                <p:nvPr/>
              </p:nvSpPr>
              <p:spPr>
                <a:xfrm>
                  <a:off x="3263462" y="2262352"/>
                  <a:ext cx="827690" cy="1458310"/>
                </a:xfrm>
                <a:custGeom>
                  <a:avLst/>
                  <a:gdLst>
                    <a:gd name="connsiteX0" fmla="*/ 0 w 827690"/>
                    <a:gd name="connsiteY0" fmla="*/ 0 h 1458310"/>
                    <a:gd name="connsiteX1" fmla="*/ 0 w 827690"/>
                    <a:gd name="connsiteY1" fmla="*/ 969579 h 1458310"/>
                    <a:gd name="connsiteX2" fmla="*/ 827690 w 827690"/>
                    <a:gd name="connsiteY2" fmla="*/ 1458310 h 1458310"/>
                    <a:gd name="connsiteX3" fmla="*/ 827690 w 827690"/>
                    <a:gd name="connsiteY3" fmla="*/ 488731 h 1458310"/>
                    <a:gd name="connsiteX4" fmla="*/ 0 w 827690"/>
                    <a:gd name="connsiteY4" fmla="*/ 0 h 145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690" h="1458310">
                      <a:moveTo>
                        <a:pt x="0" y="0"/>
                      </a:moveTo>
                      <a:lnTo>
                        <a:pt x="0" y="969579"/>
                      </a:lnTo>
                      <a:lnTo>
                        <a:pt x="827690" y="1458310"/>
                      </a:lnTo>
                      <a:lnTo>
                        <a:pt x="827690" y="488731"/>
                      </a:lnTo>
                      <a:lnTo>
                        <a:pt x="0"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 name="Freeform 9"/>
                <p:cNvSpPr/>
                <p:nvPr/>
              </p:nvSpPr>
              <p:spPr>
                <a:xfrm flipH="1">
                  <a:off x="4096262" y="2262352"/>
                  <a:ext cx="827691" cy="1458310"/>
                </a:xfrm>
                <a:custGeom>
                  <a:avLst/>
                  <a:gdLst>
                    <a:gd name="connsiteX0" fmla="*/ 0 w 827690"/>
                    <a:gd name="connsiteY0" fmla="*/ 0 h 1458310"/>
                    <a:gd name="connsiteX1" fmla="*/ 0 w 827690"/>
                    <a:gd name="connsiteY1" fmla="*/ 969579 h 1458310"/>
                    <a:gd name="connsiteX2" fmla="*/ 827690 w 827690"/>
                    <a:gd name="connsiteY2" fmla="*/ 1458310 h 1458310"/>
                    <a:gd name="connsiteX3" fmla="*/ 827690 w 827690"/>
                    <a:gd name="connsiteY3" fmla="*/ 488731 h 1458310"/>
                    <a:gd name="connsiteX4" fmla="*/ 0 w 827690"/>
                    <a:gd name="connsiteY4" fmla="*/ 0 h 1458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690" h="1458310">
                      <a:moveTo>
                        <a:pt x="0" y="0"/>
                      </a:moveTo>
                      <a:lnTo>
                        <a:pt x="0" y="969579"/>
                      </a:lnTo>
                      <a:lnTo>
                        <a:pt x="827690" y="1458310"/>
                      </a:lnTo>
                      <a:lnTo>
                        <a:pt x="827690" y="488731"/>
                      </a:lnTo>
                      <a:lnTo>
                        <a:pt x="0" y="0"/>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12" name="Rectangle 11"/>
            <p:cNvSpPr/>
            <p:nvPr/>
          </p:nvSpPr>
          <p:spPr>
            <a:xfrm>
              <a:off x="5874494" y="1691645"/>
              <a:ext cx="2818655" cy="148510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5" name="Rectangle 14"/>
            <p:cNvSpPr/>
            <p:nvPr/>
          </p:nvSpPr>
          <p:spPr>
            <a:xfrm>
              <a:off x="5874494" y="3357834"/>
              <a:ext cx="2818655" cy="1485107"/>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 name="Rectangle 15"/>
            <p:cNvSpPr/>
            <p:nvPr/>
          </p:nvSpPr>
          <p:spPr>
            <a:xfrm>
              <a:off x="453346" y="3357834"/>
              <a:ext cx="2818655" cy="1485107"/>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Rectangle 16"/>
            <p:cNvSpPr/>
            <p:nvPr/>
          </p:nvSpPr>
          <p:spPr>
            <a:xfrm>
              <a:off x="453346" y="1691644"/>
              <a:ext cx="2818655" cy="1485107"/>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 name="TextBox 18"/>
            <p:cNvSpPr txBox="1"/>
            <p:nvPr/>
          </p:nvSpPr>
          <p:spPr>
            <a:xfrm>
              <a:off x="3644219" y="2536549"/>
              <a:ext cx="285335" cy="560153"/>
            </a:xfrm>
            <a:prstGeom prst="rect">
              <a:avLst/>
            </a:prstGeom>
            <a:noFill/>
          </p:spPr>
          <p:txBody>
            <a:bodyPr wrap="non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E600"/>
                </a:buClr>
                <a:buSzPct val="70000"/>
                <a:buFontTx/>
                <a:buNone/>
                <a:tabLst/>
                <a:defRPr/>
              </a:pPr>
              <a:r>
                <a:rPr kumimoji="0" lang="en-US" sz="4000" b="0" i="0" u="none" strike="noStrike" kern="1200" cap="none" spc="0" normalizeH="0" baseline="0" noProof="0" dirty="0">
                  <a:ln>
                    <a:noFill/>
                  </a:ln>
                  <a:solidFill>
                    <a:srgbClr val="808080"/>
                  </a:solidFill>
                  <a:effectLst/>
                  <a:uLnTx/>
                  <a:uFillTx/>
                  <a:latin typeface="Arial"/>
                  <a:ea typeface="+mn-ea"/>
                  <a:cs typeface="+mn-cs"/>
                </a:rPr>
                <a:t>1</a:t>
              </a:r>
              <a:endParaRPr kumimoji="0" lang="en-IN" sz="4000" b="0" i="0" u="none" strike="noStrike" kern="1200" cap="none" spc="0" normalizeH="0" baseline="0" noProof="0" dirty="0">
                <a:ln>
                  <a:noFill/>
                </a:ln>
                <a:solidFill>
                  <a:srgbClr val="808080"/>
                </a:solidFill>
                <a:effectLst/>
                <a:uLnTx/>
                <a:uFillTx/>
                <a:latin typeface="Arial"/>
                <a:ea typeface="+mn-ea"/>
                <a:cs typeface="+mn-cs"/>
              </a:endParaRPr>
            </a:p>
          </p:txBody>
        </p:sp>
        <p:sp>
          <p:nvSpPr>
            <p:cNvPr id="20" name="TextBox 19"/>
            <p:cNvSpPr txBox="1"/>
            <p:nvPr/>
          </p:nvSpPr>
          <p:spPr>
            <a:xfrm>
              <a:off x="3644218" y="4202739"/>
              <a:ext cx="285335" cy="560153"/>
            </a:xfrm>
            <a:prstGeom prst="rect">
              <a:avLst/>
            </a:prstGeom>
            <a:noFill/>
          </p:spPr>
          <p:txBody>
            <a:bodyPr wrap="non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E600"/>
                </a:buClr>
                <a:buSzPct val="70000"/>
                <a:buFontTx/>
                <a:buNone/>
                <a:tabLst/>
                <a:defRPr/>
              </a:pPr>
              <a:r>
                <a:rPr kumimoji="0" lang="en-US" sz="4000" b="0" i="0" u="none" strike="noStrike" kern="1200" cap="none" spc="0" normalizeH="0" baseline="0" noProof="0" dirty="0">
                  <a:ln>
                    <a:noFill/>
                  </a:ln>
                  <a:solidFill>
                    <a:srgbClr val="FFFFFF"/>
                  </a:solidFill>
                  <a:effectLst/>
                  <a:uLnTx/>
                  <a:uFillTx/>
                  <a:latin typeface="Arial"/>
                  <a:ea typeface="+mn-ea"/>
                  <a:cs typeface="+mn-cs"/>
                </a:rPr>
                <a:t>3</a:t>
              </a:r>
              <a:endParaRPr kumimoji="0" lang="en-IN" sz="40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TextBox 20"/>
            <p:cNvSpPr txBox="1"/>
            <p:nvPr/>
          </p:nvSpPr>
          <p:spPr>
            <a:xfrm>
              <a:off x="5071776" y="2602505"/>
              <a:ext cx="285335" cy="560153"/>
            </a:xfrm>
            <a:prstGeom prst="rect">
              <a:avLst/>
            </a:prstGeom>
            <a:noFill/>
          </p:spPr>
          <p:txBody>
            <a:bodyPr wrap="non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E600"/>
                </a:buClr>
                <a:buSzPct val="70000"/>
                <a:buFontTx/>
                <a:buNone/>
                <a:tabLst/>
                <a:defRPr/>
              </a:pPr>
              <a:r>
                <a:rPr kumimoji="0" lang="en-US" sz="4000" b="0" i="0" u="none" strike="noStrike" kern="1200" cap="none" spc="0" normalizeH="0" baseline="0" noProof="0" dirty="0">
                  <a:ln>
                    <a:noFill/>
                  </a:ln>
                  <a:solidFill>
                    <a:srgbClr val="FFFFFF"/>
                  </a:solidFill>
                  <a:effectLst/>
                  <a:uLnTx/>
                  <a:uFillTx/>
                  <a:latin typeface="Arial"/>
                  <a:ea typeface="+mn-ea"/>
                  <a:cs typeface="+mn-cs"/>
                </a:rPr>
                <a:t>2</a:t>
              </a:r>
              <a:endParaRPr kumimoji="0" lang="en-IN" sz="40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TextBox 21"/>
            <p:cNvSpPr txBox="1"/>
            <p:nvPr/>
          </p:nvSpPr>
          <p:spPr>
            <a:xfrm>
              <a:off x="5071776" y="4186378"/>
              <a:ext cx="285335" cy="560153"/>
            </a:xfrm>
            <a:prstGeom prst="rect">
              <a:avLst/>
            </a:prstGeom>
            <a:noFill/>
          </p:spPr>
          <p:txBody>
            <a:bodyPr wrap="non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E600"/>
                </a:buClr>
                <a:buSzPct val="70000"/>
                <a:buFontTx/>
                <a:buNone/>
                <a:tabLst/>
                <a:defRPr/>
              </a:pPr>
              <a:r>
                <a:rPr kumimoji="0" lang="en-US" sz="4000" b="0" i="0" u="none" strike="noStrike" kern="1200" cap="none" spc="0" normalizeH="0" baseline="0" noProof="0" dirty="0">
                  <a:ln>
                    <a:noFill/>
                  </a:ln>
                  <a:solidFill>
                    <a:srgbClr val="808080"/>
                  </a:solidFill>
                  <a:effectLst/>
                  <a:uLnTx/>
                  <a:uFillTx/>
                  <a:latin typeface="Arial"/>
                  <a:ea typeface="+mn-ea"/>
                  <a:cs typeface="+mn-cs"/>
                </a:rPr>
                <a:t>4</a:t>
              </a:r>
              <a:endParaRPr kumimoji="0" lang="en-IN" sz="4000" b="0" i="0" u="none" strike="noStrike" kern="1200" cap="none" spc="0" normalizeH="0" baseline="0" noProof="0" dirty="0">
                <a:ln>
                  <a:noFill/>
                </a:ln>
                <a:solidFill>
                  <a:srgbClr val="808080"/>
                </a:solidFill>
                <a:effectLst/>
                <a:uLnTx/>
                <a:uFillTx/>
                <a:latin typeface="Arial"/>
                <a:ea typeface="+mn-ea"/>
                <a:cs typeface="+mn-cs"/>
              </a:endParaRPr>
            </a:p>
          </p:txBody>
        </p:sp>
      </p:grpSp>
      <p:sp>
        <p:nvSpPr>
          <p:cNvPr id="25" name="Rechteck 65"/>
          <p:cNvSpPr/>
          <p:nvPr/>
        </p:nvSpPr>
        <p:spPr bwMode="gray">
          <a:xfrm>
            <a:off x="5943244" y="2358767"/>
            <a:ext cx="2743555" cy="882036"/>
          </a:xfrm>
          <a:prstGeom prst="rect">
            <a:avLst/>
          </a:prstGeom>
          <a:ln>
            <a:noFill/>
          </a:ln>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Density Clustering</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800"/>
              </a:spcAft>
              <a:buClrTx/>
              <a:buSzTx/>
              <a:buFontTx/>
              <a:buNone/>
              <a:tabLst/>
              <a:defRPr/>
            </a:pPr>
            <a:r>
              <a:rPr lang="en-US" sz="900" dirty="0">
                <a:solidFill>
                  <a:srgbClr val="FFFFFF"/>
                </a:solidFill>
                <a:latin typeface="Arial"/>
              </a:rPr>
              <a:t>Clusters are defined by areas of concentrated densities. This method begins by searching for  areas of dense data points and assigns those areas to the same cluster</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hteck 65"/>
          <p:cNvSpPr/>
          <p:nvPr/>
        </p:nvSpPr>
        <p:spPr bwMode="gray">
          <a:xfrm>
            <a:off x="5943244" y="4080728"/>
            <a:ext cx="2743555" cy="1013611"/>
          </a:xfrm>
          <a:prstGeom prst="rect">
            <a:avLst/>
          </a:prstGeom>
          <a:ln>
            <a:noFill/>
          </a:ln>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100" b="1" i="0" u="none" strike="noStrike" kern="1200" cap="none" spc="0" normalizeH="0" baseline="0" noProof="0" dirty="0">
                <a:ln>
                  <a:noFill/>
                </a:ln>
                <a:solidFill>
                  <a:srgbClr val="808080"/>
                </a:solidFill>
                <a:effectLst/>
                <a:uLnTx/>
                <a:uFillTx/>
                <a:latin typeface="Arial"/>
                <a:ea typeface="+mn-ea"/>
                <a:cs typeface="+mn-cs"/>
              </a:rPr>
              <a:t>Connectivity Clustering</a:t>
            </a:r>
            <a:endParaRPr kumimoji="0" lang="en-US" sz="1000" b="1" i="0" u="none" strike="noStrike" kern="1200" cap="none" spc="0" normalizeH="0" baseline="0" noProof="0" dirty="0">
              <a:ln>
                <a:noFill/>
              </a:ln>
              <a:solidFill>
                <a:srgbClr val="808080"/>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808080"/>
                </a:solidFill>
                <a:effectLst/>
                <a:uLnTx/>
                <a:uFillTx/>
                <a:latin typeface="Arial"/>
                <a:ea typeface="+mn-ea"/>
                <a:cs typeface="+mn-cs"/>
              </a:rPr>
              <a:t>The Clusters are defined by grouping the nearest neighbors, based on the data points. The idea is near by data points are more related than the other points farther away. These cluster represents hierarchy</a:t>
            </a:r>
          </a:p>
        </p:txBody>
      </p:sp>
      <p:sp>
        <p:nvSpPr>
          <p:cNvPr id="43" name="Rechteck 65"/>
          <p:cNvSpPr/>
          <p:nvPr/>
        </p:nvSpPr>
        <p:spPr bwMode="gray">
          <a:xfrm>
            <a:off x="528446" y="4080728"/>
            <a:ext cx="2743555" cy="882036"/>
          </a:xfrm>
          <a:prstGeom prst="rect">
            <a:avLst/>
          </a:prstGeom>
          <a:ln>
            <a:noFill/>
          </a:ln>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Distribution Clustering</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This method each cluster belongs to normal distribution. </a:t>
            </a:r>
            <a:r>
              <a:rPr lang="en-US" sz="900" dirty="0">
                <a:solidFill>
                  <a:srgbClr val="FFFFFF"/>
                </a:solidFill>
                <a:latin typeface="Arial"/>
              </a:rPr>
              <a:t>The idea is that the data points are divided based on probability of belonging to the same normal distribution. </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44" name="Rechteck 65"/>
          <p:cNvSpPr/>
          <p:nvPr/>
        </p:nvSpPr>
        <p:spPr bwMode="gray">
          <a:xfrm>
            <a:off x="528446" y="2372320"/>
            <a:ext cx="2743555" cy="1013611"/>
          </a:xfrm>
          <a:prstGeom prst="rect">
            <a:avLst/>
          </a:prstGeom>
          <a:ln>
            <a:noFill/>
          </a:ln>
        </p:spPr>
        <p:txBody>
          <a:bodyPr wrap="square">
            <a:spAutoFit/>
          </a:bodyPr>
          <a:lstStyle/>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1100" b="1" i="0" u="none" strike="noStrike" kern="1200" cap="none" spc="0" normalizeH="0" baseline="0" noProof="0" dirty="0">
                <a:ln>
                  <a:noFill/>
                </a:ln>
                <a:solidFill>
                  <a:srgbClr val="808080"/>
                </a:solidFill>
                <a:effectLst/>
                <a:uLnTx/>
                <a:uFillTx/>
                <a:latin typeface="Arial"/>
                <a:ea typeface="+mn-ea"/>
                <a:cs typeface="+mn-cs"/>
              </a:rPr>
              <a:t>Centroid Clustering</a:t>
            </a:r>
            <a:endParaRPr kumimoji="0" lang="en-US" sz="1000" b="1" i="0" u="none" strike="noStrike" kern="1200" cap="none" spc="0" normalizeH="0" baseline="0" noProof="0" dirty="0">
              <a:ln>
                <a:noFill/>
              </a:ln>
              <a:solidFill>
                <a:srgbClr val="808080"/>
              </a:solidFill>
              <a:effectLst/>
              <a:uLnTx/>
              <a:uFillTx/>
              <a:latin typeface="Arial"/>
              <a:ea typeface="+mn-ea"/>
              <a:cs typeface="+mn-cs"/>
            </a:endParaRPr>
          </a:p>
          <a:p>
            <a:pPr marL="0" marR="0" lvl="0" indent="0" algn="l" defTabSz="914400" rtl="0" eaLnBrk="1" fontAlgn="auto" latinLnBrk="0" hangingPunct="1">
              <a:lnSpc>
                <a:spcPct val="9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808080"/>
                </a:solidFill>
                <a:effectLst/>
                <a:uLnTx/>
                <a:uFillTx/>
                <a:latin typeface="Arial"/>
                <a:ea typeface="+mn-ea"/>
                <a:cs typeface="+mn-cs"/>
              </a:rPr>
              <a:t>Each cluster is represented by a centroid which derives clusters based on the distance of the data point to the centroid of the clusters. It minimizes the intra cluster distances maximizing the inter cluster distances</a:t>
            </a:r>
          </a:p>
        </p:txBody>
      </p:sp>
      <p:sp>
        <p:nvSpPr>
          <p:cNvPr id="28" name="Title 1">
            <a:extLst>
              <a:ext uri="{FF2B5EF4-FFF2-40B4-BE49-F238E27FC236}">
                <a16:creationId xmlns:a16="http://schemas.microsoft.com/office/drawing/2014/main" id="{ABCB8F92-5C19-429F-AA94-D8CA1E197333}"/>
              </a:ext>
            </a:extLst>
          </p:cNvPr>
          <p:cNvSpPr>
            <a:spLocks noGrp="1"/>
          </p:cNvSpPr>
          <p:nvPr>
            <p:ph type="title"/>
          </p:nvPr>
        </p:nvSpPr>
        <p:spPr>
          <a:xfrm>
            <a:off x="457200" y="411144"/>
            <a:ext cx="8229600" cy="419088"/>
          </a:xfrm>
        </p:spPr>
        <p:txBody>
          <a:bodyPr/>
          <a:lstStyle/>
          <a:p>
            <a:r>
              <a:rPr lang="en-IN" dirty="0"/>
              <a:t>Types of Cluster Analysis</a:t>
            </a:r>
          </a:p>
        </p:txBody>
      </p:sp>
    </p:spTree>
    <p:extLst>
      <p:ext uri="{BB962C8B-B14F-4D97-AF65-F5344CB8AC3E}">
        <p14:creationId xmlns:p14="http://schemas.microsoft.com/office/powerpoint/2010/main" val="121090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1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9cc9f4e4-efc4-4954-9a3a-92fa8d4fa5d0" ContentTypeId="0x010100826318CDA76982469C2C3CD2CD5847410200FE50EC723BBB4EE093E11CAD7ADFFF7A"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m33678f12b5049c39a1c696686f3f70e xmlns="35818088-e62d-4edf-bbb6-409430aef268">
      <Terms xmlns="http://schemas.microsoft.com/office/infopath/2007/PartnerControls"/>
    </m33678f12b5049c39a1c696686f3f70e>
    <EYKNoOfViews xmlns="6fe29a75-089f-4c46-a198-64f73ec9b593">3746</EYKNoOfViews>
    <EYKIsValidAuthors xmlns="6fe29a75-089f-4c46-a198-64f73ec9b593">false</EYKIsValidAuthors>
    <EYKStubRecordLink xmlns="6fe29a75-089f-4c46-a198-64f73ec9b593">
      <Url xsi:nil="true"/>
      <Description xsi:nil="true"/>
    </EYKStubRecordLink>
    <jb27e7913892463ea3962391e5e5bf6b xmlns="6fe29a75-089f-4c46-a198-64f73ec9b593">
      <Terms xmlns="http://schemas.microsoft.com/office/infopath/2007/PartnerControls"/>
    </jb27e7913892463ea3962391e5e5bf6b>
    <Classification_x0020_Status xmlns="35818088-e62d-4edf-bbb6-409430aef268" xsi:nil="true"/>
    <f4bd10f74d714a839685405af33c451c xmlns="6fe29a75-089f-4c46-a198-64f73ec9b593">
      <Terms xmlns="http://schemas.microsoft.com/office/infopath/2007/PartnerControls"/>
    </f4bd10f74d714a839685405af33c451c>
    <EYAbstract xmlns="35818088-e62d-4edf-bbb6-409430aef268">An overview of EY India and its credentials and services. This document is 6.3 MB.
There is a technical error with the preview blocking certain content. This DOES NOT affect the file when downloaded and all information is visible. The error is under investigation.</EYAbstract>
    <a8483d08fb074d6289c5ef76ab4c8396 xmlns="6fe29a75-089f-4c46-a198-64f73ec9b593">
      <Terms xmlns="http://schemas.microsoft.com/office/infopath/2007/PartnerControls"/>
    </a8483d08fb074d6289c5ef76ab4c8396>
    <EYCopyright xmlns="35818088-e62d-4edf-bbb6-409430aef268" xsi:nil="true"/>
    <_dlc_DocId xmlns="6fe29a75-089f-4c46-a198-64f73ec9b593">CYCCAH5UDMCF-4-9921</_dlc_DocId>
    <EYKRequestId xmlns="6fe29a75-089f-4c46-a198-64f73ec9b593" xsi:nil="true"/>
    <EYKComments xmlns="6fe29a75-089f-4c46-a198-64f73ec9b593" xsi:nil="true"/>
    <b4187e12891e46deb4d240a4b28bdb90 xmlns="35818088-e62d-4edf-bbb6-409430aef26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556a818d-2fa5-4ece-a7c0-2ca1d2dc5c77</TermId>
        </TermInfo>
      </Terms>
    </b4187e12891e46deb4d240a4b28bdb90>
    <EYKArchiveHistoryLog xmlns="19adbeff-1f70-49b0-bb78-230e8a3e1da5" xsi:nil="true"/>
    <TaxKeywordTaxHTField xmlns="35818088-e62d-4edf-bbb6-409430aef268">
      <Terms xmlns="http://schemas.microsoft.com/office/infopath/2007/PartnerControls"/>
    </TaxKeywordTaxHTField>
    <m36b233319544d999b8f04858985d3e8 xmlns="35818088-e62d-4edf-bbb6-409430aef268">
      <Terms xmlns="http://schemas.microsoft.com/office/infopath/2007/PartnerControls"/>
    </m36b233319544d999b8f04858985d3e8>
    <EYMajorPubDate xmlns="35818088-e62d-4edf-bbb6-409430aef268">2019-06-30T22:00:00+00:00</EYMajorPubDate>
    <EYScoreNo xmlns="35818088-e62d-4edf-bbb6-409430aef268" xsi:nil="true"/>
    <c94e7723a71c45f09f50228010d0fe70 xmlns="6fe29a75-089f-4c46-a198-64f73ec9b593">
      <Terms xmlns="http://schemas.microsoft.com/office/infopath/2007/PartnerControls"/>
    </c94e7723a71c45f09f50228010d0fe70>
    <EYExtranetPublication xmlns="35818088-e62d-4edf-bbb6-409430aef268">false</EYExtranetPublication>
    <n1dab9d6d8664732849b7aaffb48fb18 xmlns="6fe29a75-089f-4c46-a198-64f73ec9b593">
      <Terms xmlns="http://schemas.microsoft.com/office/infopath/2007/PartnerControls"/>
    </n1dab9d6d8664732849b7aaffb48fb18>
    <EYEYOnly xmlns="35818088-e62d-4edf-bbb6-409430aef268">false</EYEYOnly>
    <i8aa7114bb7641bd86d3a4ccb4853306 xmlns="35818088-e62d-4edf-bbb6-409430aef268">
      <Terms xmlns="http://schemas.microsoft.com/office/infopath/2007/PartnerControls"/>
    </i8aa7114bb7641bd86d3a4ccb4853306>
    <EYEYAuthors xmlns="35818088-e62d-4edf-bbb6-409430aef268">
      <UserInfo>
        <DisplayName>i:0#.w|mea\preeti.shrivastava</DisplayName>
        <AccountId>24028</AccountId>
        <AccountType/>
      </UserInfo>
    </EYEYAuthors>
    <k8128b1c45734e36a24fce652bc7ffb7 xmlns="35818088-e62d-4edf-bbb6-409430aef268">
      <Terms xmlns="http://schemas.microsoft.com/office/infopath/2007/PartnerControls">
        <TermInfo xmlns="http://schemas.microsoft.com/office/infopath/2007/PartnerControls">
          <TermName xmlns="http://schemas.microsoft.com/office/infopath/2007/PartnerControls">All Service Lines/Functions</TermName>
          <TermId xmlns="http://schemas.microsoft.com/office/infopath/2007/PartnerControls">5182e370-846e-4ed9-a89d-b5e4d9f962d2</TermId>
        </TermInfo>
      </Terms>
    </k8128b1c45734e36a24fce652bc7ffb7>
    <dc12c0fcbaa8400483ae8258ed61b8c8 xmlns="35818088-e62d-4edf-bbb6-409430aef268">
      <Terms xmlns="http://schemas.microsoft.com/office/infopath/2007/PartnerControls"/>
    </dc12c0fcbaa8400483ae8258ed61b8c8>
    <m40646091deb497cae255654379362dd xmlns="35818088-e62d-4edf-bbb6-409430aef268">
      <Terms xmlns="http://schemas.microsoft.com/office/infopath/2007/PartnerControls"/>
    </m40646091deb497cae255654379362dd>
    <EYKLastReviewDate xmlns="6fe29a75-089f-4c46-a198-64f73ec9b593">2019-04-17T22:00:00+00:00</EYKLastReviewDate>
    <EYContact xmlns="35818088-e62d-4edf-bbb6-409430aef268">
      <UserInfo>
        <DisplayName>Preeti Shrivastava</DisplayName>
        <AccountId>24028</AccountId>
        <AccountType/>
      </UserInfo>
    </EYContact>
    <EYKShelfLife xmlns="6fe29a75-089f-4c46-a198-64f73ec9b593">18</EYKShelfLife>
    <EYKNoOfDownloads xmlns="6fe29a75-089f-4c46-a198-64f73ec9b593">1350</EYKNoOfDownloads>
    <jc981bd8ab5b47fd91abb7684c0f405b xmlns="35818088-e62d-4edf-bbb6-409430aef268">
      <Terms xmlns="http://schemas.microsoft.com/office/infopath/2007/PartnerControls">
        <TermInfo xmlns="http://schemas.microsoft.com/office/infopath/2007/PartnerControls">
          <TermName xmlns="http://schemas.microsoft.com/office/infopath/2007/PartnerControls">India Region</TermName>
          <TermId xmlns="http://schemas.microsoft.com/office/infopath/2007/PartnerControls">ec8fb327-0e1b-4e20-806f-e1f9fe527e3c</TermId>
        </TermInfo>
        <TermInfo xmlns="http://schemas.microsoft.com/office/infopath/2007/PartnerControls">
          <TermName xmlns="http://schemas.microsoft.com/office/infopath/2007/PartnerControls">EMEIA</TermName>
          <TermId xmlns="http://schemas.microsoft.com/office/infopath/2007/PartnerControls">f996ef64-9eed-4e53-bc49-92020faa37ae</TermId>
        </TermInfo>
        <TermInfo xmlns="http://schemas.microsoft.com/office/infopath/2007/PartnerControls">
          <TermName xmlns="http://schemas.microsoft.com/office/infopath/2007/PartnerControls">India</TermName>
          <TermId xmlns="http://schemas.microsoft.com/office/infopath/2007/PartnerControls">df1810e5-0430-4356-8578-135a33780802</TermId>
        </TermInfo>
      </Terms>
    </jc981bd8ab5b47fd91abb7684c0f405b>
    <EYKIsValidContact xmlns="6fe29a75-089f-4c46-a198-64f73ec9b593">false</EYKIsValidContact>
    <_dlc_DocIdUrl xmlns="6fe29a75-089f-4c46-a198-64f73ec9b593">
      <Url>https://sharecontent.ey.net/cms/PursuitMaterials/_layouts/15/DocIdRedir.aspx?ID=CYCCAH5UDMCF-4-9921</Url>
      <Description>CYCCAH5UDMCF-4-9921</Description>
    </_dlc_DocIdUrl>
    <a17f02f1284541ecaf0310cd291db4a5 xmlns="6fe29a75-089f-4c46-a198-64f73ec9b593">
      <Terms xmlns="http://schemas.microsoft.com/office/infopath/2007/PartnerControls">
        <TermInfo xmlns="http://schemas.microsoft.com/office/infopath/2007/PartnerControls">
          <TermName xmlns="http://schemas.microsoft.com/office/infopath/2007/PartnerControls">Business Development</TermName>
          <TermId xmlns="http://schemas.microsoft.com/office/infopath/2007/PartnerControls">f9ac38d7-a77a-444e-8008-c74d2e3cdeb9</TermId>
        </TermInfo>
      </Terms>
    </a17f02f1284541ecaf0310cd291db4a5>
    <i14ea8bbd518495ea0e20ac1ad18c527 xmlns="35818088-e62d-4edf-bbb6-409430aef268">
      <Terms xmlns="http://schemas.microsoft.com/office/infopath/2007/PartnerControls">
        <TermInfo xmlns="http://schemas.microsoft.com/office/infopath/2007/PartnerControls">
          <TermName xmlns="http://schemas.microsoft.com/office/infopath/2007/PartnerControls">Credential Materials</TermName>
          <TermId xmlns="http://schemas.microsoft.com/office/infopath/2007/PartnerControls">fbf3b322-c672-40ec-9ba2-fcfbf58185d6</TermId>
        </TermInfo>
      </Terms>
    </i14ea8bbd518495ea0e20ac1ad18c527>
    <EYKIsStubRecord xmlns="6fe29a75-089f-4c46-a198-64f73ec9b593">false</EYKIsStubRecord>
    <e0e024ccac5240e69ae9c38a41bfa7a5 xmlns="35818088-e62d-4edf-bbb6-409430aef268">
      <Terms xmlns="http://schemas.microsoft.com/office/infopath/2007/PartnerControls">
        <TermInfo xmlns="http://schemas.microsoft.com/office/infopath/2007/PartnerControls">
          <TermName xmlns="http://schemas.microsoft.com/office/infopath/2007/PartnerControls">All Sectors</TermName>
          <TermId xmlns="http://schemas.microsoft.com/office/infopath/2007/PartnerControls">32600395-49d1-4199-adb5-3693fcec9e59</TermId>
        </TermInfo>
      </Terms>
    </e0e024ccac5240e69ae9c38a41bfa7a5>
    <ExternalSource xmlns="585fc143-f117-4e5a-820b-3ccdc931e660" xsi:nil="true"/>
    <EYKEndorsement xmlns="6fe29a75-089f-4c46-a198-64f73ec9b593" xsi:nil="true"/>
    <EYShareHideFromSearch xmlns="6fe29a75-089f-4c46-a198-64f73ec9b593">false</EYShareHideFromSearch>
    <EYRelatedItems xmlns="35818088-e62d-4edf-bbb6-409430aef268" xsi:nil="true"/>
    <TaxCatchAll xmlns="35818088-e62d-4edf-bbb6-409430aef268">
      <Value>1306</Value>
      <Value>80</Value>
      <Value>60</Value>
      <Value>4955</Value>
      <Value>7912</Value>
      <Value>6</Value>
      <Value>5</Value>
      <Value>20</Value>
    </TaxCatchAll>
  </documentManagement>
</p:properties>
</file>

<file path=customXml/item5.xml><?xml version="1.0" encoding="utf-8"?>
<ct:contentTypeSchema xmlns:ct="http://schemas.microsoft.com/office/2006/metadata/contentType" xmlns:ma="http://schemas.microsoft.com/office/2006/metadata/properties/metaAttributes" ct:_="" ma:_="" ma:contentTypeName="EY Knowledge Document" ma:contentTypeID="0x010100826318CDA76982469C2C3CD2CD5847410200FE50EC723BBB4EE093E11CAD7ADFFF7A000D8C6EBC998468428EB01BC904F00511" ma:contentTypeVersion="77" ma:contentTypeDescription="EY Knowledge Document" ma:contentTypeScope="" ma:versionID="66f7b0af84b51f131de3930e2c541adf">
  <xsd:schema xmlns:xsd="http://www.w3.org/2001/XMLSchema" xmlns:xs="http://www.w3.org/2001/XMLSchema" xmlns:p="http://schemas.microsoft.com/office/2006/metadata/properties" xmlns:ns2="35818088-e62d-4edf-bbb6-409430aef268" xmlns:ns3="585fc143-f117-4e5a-820b-3ccdc931e660" xmlns:ns4="6fe29a75-089f-4c46-a198-64f73ec9b593" xmlns:ns5="19adbeff-1f70-49b0-bb78-230e8a3e1da5" targetNamespace="http://schemas.microsoft.com/office/2006/metadata/properties" ma:root="true" ma:fieldsID="1bda285a82ff42b9f21b9a7d43084a59" ns2:_="" ns3:_="" ns4:_="" ns5:_="">
    <xsd:import namespace="35818088-e62d-4edf-bbb6-409430aef268"/>
    <xsd:import namespace="585fc143-f117-4e5a-820b-3ccdc931e660"/>
    <xsd:import namespace="6fe29a75-089f-4c46-a198-64f73ec9b593"/>
    <xsd:import namespace="19adbeff-1f70-49b0-bb78-230e8a3e1da5"/>
    <xsd:element name="properties">
      <xsd:complexType>
        <xsd:sequence>
          <xsd:element name="documentManagement">
            <xsd:complexType>
              <xsd:all>
                <xsd:element ref="ns2:EYAbstract" minOccurs="0"/>
                <xsd:element ref="ns2:EYMajorPubDate" minOccurs="0"/>
                <xsd:element ref="ns2:EYEYOnly"/>
                <xsd:element ref="ns2:EYEYAuthors" minOccurs="0"/>
                <xsd:element ref="ns2:EYContact" minOccurs="0"/>
                <xsd:element ref="ns4:EYKLastReviewDate"/>
                <xsd:element ref="ns4:EYKShelfLife"/>
                <xsd:element ref="ns2:EYRelatedItems" minOccurs="0"/>
                <xsd:element ref="ns3:ExternalSource" minOccurs="0"/>
                <xsd:element ref="ns2:EYCopyright" minOccurs="0"/>
                <xsd:element ref="ns2:EYScoreNo" minOccurs="0"/>
                <xsd:element ref="ns2:EYExtranetPublication"/>
                <xsd:element ref="ns4:EYShareHideFromSearch" minOccurs="0"/>
                <xsd:element ref="ns5:EYKArchiveHistoryLog" minOccurs="0"/>
                <xsd:element ref="ns4:EYKNoOfDownloads" minOccurs="0"/>
                <xsd:element ref="ns4:EYKNoOfViews" minOccurs="0"/>
                <xsd:element ref="ns4:EYKIsStubRecord" minOccurs="0"/>
                <xsd:element ref="ns4:EYKStubRecordLink" minOccurs="0"/>
                <xsd:element ref="ns4:EYKEndorsement" minOccurs="0"/>
                <xsd:element ref="ns4:_dlc_DocIdUrl" minOccurs="0"/>
                <xsd:element ref="ns2:i14ea8bbd518495ea0e20ac1ad18c527" minOccurs="0"/>
                <xsd:element ref="ns2:TaxCatchAll" minOccurs="0"/>
                <xsd:element ref="ns2:TaxCatchAllLabel" minOccurs="0"/>
                <xsd:element ref="ns2:k8128b1c45734e36a24fce652bc7ffb7" minOccurs="0"/>
                <xsd:element ref="ns2:jc981bd8ab5b47fd91abb7684c0f405b" minOccurs="0"/>
                <xsd:element ref="ns2:b4187e12891e46deb4d240a4b28bdb90" minOccurs="0"/>
                <xsd:element ref="ns2:ClassificationDataNoteField" minOccurs="0"/>
                <xsd:element ref="ns2:Classification_x0020_Status" minOccurs="0"/>
                <xsd:element ref="ns2:m33678f12b5049c39a1c696686f3f70e" minOccurs="0"/>
                <xsd:element ref="ns2:i8aa7114bb7641bd86d3a4ccb4853306" minOccurs="0"/>
                <xsd:element ref="ns2:m36b233319544d999b8f04858985d3e8" minOccurs="0"/>
                <xsd:element ref="ns2:m40646091deb497cae255654379362dd" minOccurs="0"/>
                <xsd:element ref="ns2:e0e024ccac5240e69ae9c38a41bfa7a5" minOccurs="0"/>
                <xsd:element ref="ns2:TaxKeywordTaxHTField" minOccurs="0"/>
                <xsd:element ref="ns2:dc12c0fcbaa8400483ae8258ed61b8c8" minOccurs="0"/>
                <xsd:element ref="ns4:n1dab9d6d8664732849b7aaffb48fb18" minOccurs="0"/>
                <xsd:element ref="ns4:jb27e7913892463ea3962391e5e5bf6b" minOccurs="0"/>
                <xsd:element ref="ns4:_dlc_DocId" minOccurs="0"/>
                <xsd:element ref="ns4:_dlc_DocIdPersistId" minOccurs="0"/>
                <xsd:element ref="ns4:f4bd10f74d714a839685405af33c451c" minOccurs="0"/>
                <xsd:element ref="ns4:a17f02f1284541ecaf0310cd291db4a5" minOccurs="0"/>
                <xsd:element ref="ns4:c94e7723a71c45f09f50228010d0fe70" minOccurs="0"/>
                <xsd:element ref="ns4:EYKRequestId" minOccurs="0"/>
                <xsd:element ref="ns4:a8483d08fb074d6289c5ef76ab4c8396" minOccurs="0"/>
                <xsd:element ref="ns4:EYKIsValidContact" minOccurs="0"/>
                <xsd:element ref="ns4:EYKIsValidAuthors" minOccurs="0"/>
                <xsd:element ref="ns4:EYK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18088-e62d-4edf-bbb6-409430aef268" elementFormDefault="qualified">
    <xsd:import namespace="http://schemas.microsoft.com/office/2006/documentManagement/types"/>
    <xsd:import namespace="http://schemas.microsoft.com/office/infopath/2007/PartnerControls"/>
    <xsd:element name="EYAbstract" ma:index="2" nillable="true" ma:displayName="Abstract" ma:internalName="EYAbstract">
      <xsd:simpleType>
        <xsd:restriction base="dms:Note"/>
      </xsd:simpleType>
    </xsd:element>
    <xsd:element name="EYMajorPubDate" ma:index="3" nillable="true" ma:displayName="Major Publication Date" ma:format="DateOnly" ma:internalName="EYMajorPubDate">
      <xsd:simpleType>
        <xsd:restriction base="dms:DateTime"/>
      </xsd:simpleType>
    </xsd:element>
    <xsd:element name="EYEYOnly" ma:index="4" ma:displayName="EY Only" ma:default="1" ma:internalName="EYEYOnly" ma:readOnly="false">
      <xsd:simpleType>
        <xsd:restriction base="dms:Boolean"/>
      </xsd:simpleType>
    </xsd:element>
    <xsd:element name="EYEYAuthors" ma:index="5" nillable="true" ma:displayName="EY Authors" ma:description="Identify the authors of this file" ma:SharePointGroup="0" ma:internalName="EYEYAuthors" ma:showField="EMail">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YContact" ma:index="6" nillable="true" ma:displayName="Contact" ma:list="UserInfo" ma:SharePointGroup="0" ma:internalName="EYContact" ma:showField="EMail">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YRelatedItems" ma:index="19" nillable="true" ma:displayName="Related Items" ma:internalName="EYRelatedItems">
      <xsd:simpleType>
        <xsd:restriction base="dms:Note"/>
      </xsd:simpleType>
    </xsd:element>
    <xsd:element name="EYCopyright" ma:index="21" nillable="true" ma:displayName="Copyright" ma:internalName="EYCopyright">
      <xsd:simpleType>
        <xsd:restriction base="dms:Text"/>
      </xsd:simpleType>
    </xsd:element>
    <xsd:element name="EYScoreNo" ma:index="22" nillable="true" ma:displayName="SCORE No." ma:internalName="EYScoreNo">
      <xsd:simpleType>
        <xsd:restriction base="dms:Text">
          <xsd:maxLength value="255"/>
        </xsd:restriction>
      </xsd:simpleType>
    </xsd:element>
    <xsd:element name="EYExtranetPublication" ma:index="23" ma:displayName="For Extranet Publication" ma:default="0" ma:internalName="EYExtranetPublication" ma:readOnly="false">
      <xsd:simpleType>
        <xsd:restriction base="dms:Boolean"/>
      </xsd:simpleType>
    </xsd:element>
    <xsd:element name="i14ea8bbd518495ea0e20ac1ad18c527" ma:index="46" ma:taxonomy="true" ma:internalName="i14ea8bbd518495ea0e20ac1ad18c527" ma:taxonomyFieldName="EYContentType" ma:displayName="EY Content Type" ma:default="" ma:fieldId="{214ea8bb-d518-495e-a0e2-0ac1ad18c527}" ma:sspId="9cc9f4e4-efc4-4954-9a3a-92fa8d4fa5d0" ma:termSetId="6505b3fe-eead-400a-9754-f8a94624a621" ma:anchorId="00000000-0000-0000-0000-000000000000" ma:open="false" ma:isKeyword="false">
      <xsd:complexType>
        <xsd:sequence>
          <xsd:element ref="pc:Terms" minOccurs="0" maxOccurs="1"/>
        </xsd:sequence>
      </xsd:complexType>
    </xsd:element>
    <xsd:element name="TaxCatchAll" ma:index="47" nillable="true" ma:displayName="Taxonomy Catch All Column" ma:hidden="true" ma:list="{719ace60-e1c3-4728-8089-7c5aa4123282}" ma:internalName="TaxCatchAll" ma:showField="CatchAllData" ma:web="6fe29a75-089f-4c46-a198-64f73ec9b593">
      <xsd:complexType>
        <xsd:complexContent>
          <xsd:extension base="dms:MultiChoiceLookup">
            <xsd:sequence>
              <xsd:element name="Value" type="dms:Lookup" maxOccurs="unbounded" minOccurs="0" nillable="true"/>
            </xsd:sequence>
          </xsd:extension>
        </xsd:complexContent>
      </xsd:complexType>
    </xsd:element>
    <xsd:element name="TaxCatchAllLabel" ma:index="48" nillable="true" ma:displayName="Taxonomy Catch All Column1" ma:hidden="true" ma:list="{719ace60-e1c3-4728-8089-7c5aa4123282}" ma:internalName="TaxCatchAllLabel" ma:readOnly="true" ma:showField="CatchAllDataLabel" ma:web="6fe29a75-089f-4c46-a198-64f73ec9b593">
      <xsd:complexType>
        <xsd:complexContent>
          <xsd:extension base="dms:MultiChoiceLookup">
            <xsd:sequence>
              <xsd:element name="Value" type="dms:Lookup" maxOccurs="unbounded" minOccurs="0" nillable="true"/>
            </xsd:sequence>
          </xsd:extension>
        </xsd:complexContent>
      </xsd:complexType>
    </xsd:element>
    <xsd:element name="k8128b1c45734e36a24fce652bc7ffb7" ma:index="49" ma:taxonomy="true" ma:internalName="k8128b1c45734e36a24fce652bc7ffb7" ma:taxonomyFieldName="ServiceLineFunction" ma:displayName="Service Line / Function" ma:default="" ma:fieldId="{48128b1c-4573-4e36-a24f-ce652bc7ffb7}" ma:taxonomyMulti="true" ma:sspId="9cc9f4e4-efc4-4954-9a3a-92fa8d4fa5d0" ma:termSetId="a54bfafd-6ceb-41d3-a4cd-e00da9f478ef" ma:anchorId="00000000-0000-0000-0000-000000000000" ma:open="false" ma:isKeyword="false">
      <xsd:complexType>
        <xsd:sequence>
          <xsd:element ref="pc:Terms" minOccurs="0" maxOccurs="1"/>
        </xsd:sequence>
      </xsd:complexType>
    </xsd:element>
    <xsd:element name="jc981bd8ab5b47fd91abb7684c0f405b" ma:index="50" ma:taxonomy="true" ma:internalName="jc981bd8ab5b47fd91abb7684c0f405b" ma:taxonomyFieldName="GeographicApplicability" ma:displayName="Geographic Applicability" ma:default="" ma:fieldId="{3c981bd8-ab5b-47fd-91ab-b7684c0f405b}" ma:taxonomyMulti="true" ma:sspId="9cc9f4e4-efc4-4954-9a3a-92fa8d4fa5d0" ma:termSetId="d4205efd-bf5c-4aee-a8ac-d84b5a7eb933" ma:anchorId="00000000-0000-0000-0000-000000000000" ma:open="false" ma:isKeyword="false">
      <xsd:complexType>
        <xsd:sequence>
          <xsd:element ref="pc:Terms" minOccurs="0" maxOccurs="1"/>
        </xsd:sequence>
      </xsd:complexType>
    </xsd:element>
    <xsd:element name="b4187e12891e46deb4d240a4b28bdb90" ma:index="51" nillable="true" ma:taxonomy="true" ma:internalName="b4187e12891e46deb4d240a4b28bdb90" ma:taxonomyFieldName="ContentLanguage" ma:displayName="Content Language" ma:readOnly="false" ma:default="" ma:fieldId="{b4187e12-891e-46de-b4d2-40a4b28bdb90}" ma:taxonomyMulti="true" ma:sspId="9cc9f4e4-efc4-4954-9a3a-92fa8d4fa5d0" ma:termSetId="de7f4a9f-9315-4ba0-93d7-d7d3ca1129ab" ma:anchorId="00000000-0000-0000-0000-000000000000" ma:open="false" ma:isKeyword="false">
      <xsd:complexType>
        <xsd:sequence>
          <xsd:element ref="pc:Terms" minOccurs="0" maxOccurs="1"/>
        </xsd:sequence>
      </xsd:complexType>
    </xsd:element>
    <xsd:element name="ClassificationDataNoteField" ma:index="52" nillable="true" ma:displayName="ClassificationDataNoteField" ma:internalName="ClassificationDataNoteField" ma:readOnly="true">
      <xsd:simpleType>
        <xsd:restriction base="dms:Note"/>
      </xsd:simpleType>
    </xsd:element>
    <xsd:element name="Classification_x0020_Status" ma:index="53" nillable="true" ma:displayName="Classification Status" ma:internalName="Classification_x0020_Status" ma:readOnly="false">
      <xsd:simpleType>
        <xsd:restriction base="dms:Note"/>
      </xsd:simpleType>
    </xsd:element>
    <xsd:element name="m33678f12b5049c39a1c696686f3f70e" ma:index="54" nillable="true" ma:taxonomy="true" ma:internalName="m33678f12b5049c39a1c696686f3f70e" ma:taxonomyFieldName="EYIssues" ma:displayName="Solution/Integrated Offering" ma:fieldId="{633678f1-2b50-49c3-9a1c-696686f3f70e}" ma:taxonomyMulti="true" ma:sspId="9cc9f4e4-efc4-4954-9a3a-92fa8d4fa5d0" ma:termSetId="239b5997-633a-4b4b-9814-25ca4115df09" ma:anchorId="00000000-0000-0000-0000-000000000000" ma:open="false" ma:isKeyword="false">
      <xsd:complexType>
        <xsd:sequence>
          <xsd:element ref="pc:Terms" minOccurs="0" maxOccurs="1"/>
        </xsd:sequence>
      </xsd:complexType>
    </xsd:element>
    <xsd:element name="i8aa7114bb7641bd86d3a4ccb4853306" ma:index="55" nillable="true" ma:taxonomy="true" ma:internalName="i8aa7114bb7641bd86d3a4ccb4853306" ma:taxonomyFieldName="EYMarketSegment" ma:displayName="Market Segment" ma:fieldId="{28aa7114-bb76-41bd-86d3-a4ccb4853306}" ma:taxonomyMulti="true" ma:sspId="9cc9f4e4-efc4-4954-9a3a-92fa8d4fa5d0" ma:termSetId="32a424d6-4e64-4b6e-858a-4c0b995c8a2e" ma:anchorId="00000000-0000-0000-0000-000000000000" ma:open="false" ma:isKeyword="false">
      <xsd:complexType>
        <xsd:sequence>
          <xsd:element ref="pc:Terms" minOccurs="0" maxOccurs="1"/>
        </xsd:sequence>
      </xsd:complexType>
    </xsd:element>
    <xsd:element name="m36b233319544d999b8f04858985d3e8" ma:index="56" nillable="true" ma:taxonomy="true" ma:internalName="m36b233319544d999b8f04858985d3e8" ma:taxonomyFieldName="EYTargetAudience" ma:displayName="Target Audience" ma:fieldId="{636b2333-1954-4d99-9b8f-04858985d3e8}" ma:taxonomyMulti="true" ma:sspId="9cc9f4e4-efc4-4954-9a3a-92fa8d4fa5d0" ma:termSetId="246796d0-1317-4a0f-adb0-812a08744b49" ma:anchorId="00000000-0000-0000-0000-000000000000" ma:open="false" ma:isKeyword="false">
      <xsd:complexType>
        <xsd:sequence>
          <xsd:element ref="pc:Terms" minOccurs="0" maxOccurs="1"/>
        </xsd:sequence>
      </xsd:complexType>
    </xsd:element>
    <xsd:element name="m40646091deb497cae255654379362dd" ma:index="57" nillable="true" ma:taxonomy="true" ma:internalName="m40646091deb497cae255654379362dd" ma:taxonomyFieldName="EYEndorsement" ma:displayName="Endorsement" ma:readOnly="false" ma:fieldId="{64064609-1deb-497c-ae25-5654379362dd}" ma:taxonomyMulti="true" ma:sspId="9cc9f4e4-efc4-4954-9a3a-92fa8d4fa5d0" ma:termSetId="a17caa84-b9d1-4098-a3de-cadb1307e722" ma:anchorId="00000000-0000-0000-0000-000000000000" ma:open="false" ma:isKeyword="false">
      <xsd:complexType>
        <xsd:sequence>
          <xsd:element ref="pc:Terms" minOccurs="0" maxOccurs="1"/>
        </xsd:sequence>
      </xsd:complexType>
    </xsd:element>
    <xsd:element name="e0e024ccac5240e69ae9c38a41bfa7a5" ma:index="58" ma:taxonomy="true" ma:internalName="e0e024ccac5240e69ae9c38a41bfa7a5" ma:taxonomyFieldName="Sector" ma:displayName="Sector" ma:readOnly="false" ma:default="" ma:fieldId="{e0e024cc-ac52-40e6-9ae9-c38a41bfa7a5}" ma:taxonomyMulti="true" ma:sspId="9cc9f4e4-efc4-4954-9a3a-92fa8d4fa5d0" ma:termSetId="a2f97da7-e69b-4e00-a045-c556c68352c3" ma:anchorId="00000000-0000-0000-0000-000000000000" ma:open="false" ma:isKeyword="false">
      <xsd:complexType>
        <xsd:sequence>
          <xsd:element ref="pc:Terms" minOccurs="0" maxOccurs="1"/>
        </xsd:sequence>
      </xsd:complexType>
    </xsd:element>
    <xsd:element name="TaxKeywordTaxHTField" ma:index="59"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dc12c0fcbaa8400483ae8258ed61b8c8" ma:index="60" nillable="true" ma:taxonomy="true" ma:internalName="dc12c0fcbaa8400483ae8258ed61b8c8" ma:taxonomyFieldName="EYCommunitySpecificTerms" ma:displayName="Community Specific Terms" ma:fieldId="{dc12c0fc-baa8-4004-83ae-8258ed61b8c8}" ma:taxonomyMulti="true" ma:sspId="9cc9f4e4-efc4-4954-9a3a-92fa8d4fa5d0" ma:termSetId="279c7b15-ecb7-44cd-a7ab-eeea417286fd"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85fc143-f117-4e5a-820b-3ccdc931e660" elementFormDefault="qualified">
    <xsd:import namespace="http://schemas.microsoft.com/office/2006/documentManagement/types"/>
    <xsd:import namespace="http://schemas.microsoft.com/office/infopath/2007/PartnerControls"/>
    <xsd:element name="ExternalSource" ma:index="20" nillable="true" ma:displayName="External Source" ma:description="Identify the organization(s) that produced this file (if applicable); e.g., “Gartner Inc.,”  “Greenpeace”. Separate multiple values with a semi-colon (;)" ma:internalName="ExternalSourc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e29a75-089f-4c46-a198-64f73ec9b593" elementFormDefault="qualified">
    <xsd:import namespace="http://schemas.microsoft.com/office/2006/documentManagement/types"/>
    <xsd:import namespace="http://schemas.microsoft.com/office/infopath/2007/PartnerControls"/>
    <xsd:element name="EYKLastReviewDate" ma:index="16" ma:displayName="Last Review Date" ma:default="[today]" ma:format="DateOnly" ma:internalName="EYKLastReviewDate" ma:readOnly="false">
      <xsd:simpleType>
        <xsd:restriction base="dms:DateTime"/>
      </xsd:simpleType>
    </xsd:element>
    <xsd:element name="EYKShelfLife" ma:index="17" ma:displayName="Shelf Life(in months)" ma:default="18" ma:format="Dropdown" ma:internalName="EYKShelfLife" ma:readOnly="false">
      <xsd:simpleType>
        <xsd:restriction base="dms:Choice">
          <xsd:enumeration value="6"/>
          <xsd:enumeration value="12"/>
          <xsd:enumeration value="18"/>
          <xsd:enumeration value="24"/>
        </xsd:restriction>
      </xsd:simpleType>
    </xsd:element>
    <xsd:element name="EYShareHideFromSearch" ma:index="28" nillable="true" ma:displayName="EY Share Hide From Search" ma:default="0" ma:indexed="true" ma:internalName="EYShareHideFromSearch" ma:readOnly="false">
      <xsd:simpleType>
        <xsd:restriction base="dms:Boolean"/>
      </xsd:simpleType>
    </xsd:element>
    <xsd:element name="EYKNoOfDownloads" ma:index="30" nillable="true" ma:displayName="No Of Downloads" ma:indexed="true" ma:internalName="EYKNoOfDownloads">
      <xsd:simpleType>
        <xsd:restriction base="dms:Number"/>
      </xsd:simpleType>
    </xsd:element>
    <xsd:element name="EYKNoOfViews" ma:index="31" nillable="true" ma:displayName="No Of Views" ma:indexed="true" ma:internalName="EYKNoOfViews">
      <xsd:simpleType>
        <xsd:restriction base="dms:Number"/>
      </xsd:simpleType>
    </xsd:element>
    <xsd:element name="EYKIsStubRecord" ma:index="32" nillable="true" ma:displayName="Is Stub Record" ma:internalName="EYKIsStubRecord">
      <xsd:simpleType>
        <xsd:restriction base="dms:Boolean"/>
      </xsd:simpleType>
    </xsd:element>
    <xsd:element name="EYKStubRecordLink" ma:index="34" nillable="true" ma:displayName="Stub Record Link" ma:format="Hyperlink" ma:internalName="EYKStubRecordLink">
      <xsd:complexType>
        <xsd:complexContent>
          <xsd:extension base="dms:URL">
            <xsd:sequence>
              <xsd:element name="Url" type="dms:ValidUrl" minOccurs="0" nillable="true"/>
              <xsd:element name="Description" type="xsd:string" nillable="true"/>
            </xsd:sequence>
          </xsd:extension>
        </xsd:complexContent>
      </xsd:complexType>
    </xsd:element>
    <xsd:element name="EYKEndorsement" ma:index="37" nillable="true" ma:displayName="Endorsement" ma:internalName="EYKEndorsement">
      <xsd:simpleType>
        <xsd:restriction base="dms:Note"/>
      </xsd:simpleType>
    </xsd:element>
    <xsd:element name="_dlc_DocIdUrl" ma:index="3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n1dab9d6d8664732849b7aaffb48fb18" ma:index="61" nillable="true" ma:taxonomy="true" ma:internalName="n1dab9d6d8664732849b7aaffb48fb18" ma:taxonomyFieldName="MethodName" ma:displayName="Method Name" ma:fieldId="{71dab9d6-d866-4732-849b-7aaffb48fb18}" ma:taxonomyMulti="true" ma:sspId="9cc9f4e4-efc4-4954-9a3a-92fa8d4fa5d0" ma:termSetId="ff854fd0-0285-4ae1-98db-1727847a79ad" ma:anchorId="00000000-0000-0000-0000-000000000000" ma:open="false" ma:isKeyword="false">
      <xsd:complexType>
        <xsd:sequence>
          <xsd:element ref="pc:Terms" minOccurs="0" maxOccurs="1"/>
        </xsd:sequence>
      </xsd:complexType>
    </xsd:element>
    <xsd:element name="jb27e7913892463ea3962391e5e5bf6b" ma:index="62" nillable="true" ma:taxonomy="true" ma:internalName="jb27e7913892463ea3962391e5e5bf6b" ma:taxonomyFieldName="MethodWorkProduct" ma:displayName="Method Work Product" ma:fieldId="{3b27e791-3892-463e-a396-2391e5e5bf6b}" ma:taxonomyMulti="true" ma:sspId="9cc9f4e4-efc4-4954-9a3a-92fa8d4fa5d0" ma:termSetId="5045ebf6-bf91-4ba5-9f35-a166421a658c" ma:anchorId="00000000-0000-0000-0000-000000000000" ma:open="false" ma:isKeyword="false">
      <xsd:complexType>
        <xsd:sequence>
          <xsd:element ref="pc:Terms" minOccurs="0" maxOccurs="1"/>
        </xsd:sequence>
      </xsd:complexType>
    </xsd:element>
    <xsd:element name="_dlc_DocId" ma:index="63" nillable="true" ma:displayName="Document ID Value" ma:description="The value of the document ID assigned to this item." ma:internalName="_dlc_DocId" ma:readOnly="true">
      <xsd:simpleType>
        <xsd:restriction base="dms:Text"/>
      </xsd:simpleType>
    </xsd:element>
    <xsd:element name="_dlc_DocIdPersistId" ma:index="64" nillable="true" ma:displayName="Persist ID" ma:description="Keep ID on add." ma:hidden="true" ma:internalName="_dlc_DocIdPersistId" ma:readOnly="true">
      <xsd:simpleType>
        <xsd:restriction base="dms:Boolean"/>
      </xsd:simpleType>
    </xsd:element>
    <xsd:element name="f4bd10f74d714a839685405af33c451c" ma:index="65" nillable="true" ma:taxonomy="true" ma:internalName="f4bd10f74d714a839685405af33c451c" ma:taxonomyFieldName="EYKEndorsedBy" ma:displayName="Endorsed By" ma:fieldId="{f4bd10f7-4d71-4a83-9685-405af33c451c}" ma:taxonomyMulti="true" ma:sspId="9cc9f4e4-efc4-4954-9a3a-92fa8d4fa5d0" ma:termSetId="f135dbd5-70a4-496e-bfae-75b7cb045959" ma:anchorId="00000000-0000-0000-0000-000000000000" ma:open="true" ma:isKeyword="false">
      <xsd:complexType>
        <xsd:sequence>
          <xsd:element ref="pc:Terms" minOccurs="0" maxOccurs="1"/>
        </xsd:sequence>
      </xsd:complexType>
    </xsd:element>
    <xsd:element name="a17f02f1284541ecaf0310cd291db4a5" ma:index="66" nillable="true" ma:taxonomy="true" ma:internalName="a17f02f1284541ecaf0310cd291db4a5" ma:taxonomyFieldName="EYKKnowledgeDomainOwner" ma:displayName="Knowledge Domain Owner" ma:fieldId="{a17f02f1-2845-41ec-af03-10cd291db4a5}" ma:sspId="9cc9f4e4-efc4-4954-9a3a-92fa8d4fa5d0" ma:termSetId="f135dbd5-70a4-496e-bfae-75b7cb045959" ma:anchorId="00000000-0000-0000-0000-000000000000" ma:open="true" ma:isKeyword="false">
      <xsd:complexType>
        <xsd:sequence>
          <xsd:element ref="pc:Terms" minOccurs="0" maxOccurs="1"/>
        </xsd:sequence>
      </xsd:complexType>
    </xsd:element>
    <xsd:element name="c94e7723a71c45f09f50228010d0fe70" ma:index="67" nillable="true" ma:taxonomy="true" ma:internalName="c94e7723a71c45f09f50228010d0fe70" ma:taxonomyFieldName="EYKRelatedKnowledgeDomain" ma:displayName="Related Knowledge Domain" ma:fieldId="{c94e7723-a71c-45f0-9f50-228010d0fe70}" ma:taxonomyMulti="true" ma:sspId="9cc9f4e4-efc4-4954-9a3a-92fa8d4fa5d0" ma:termSetId="f135dbd5-70a4-496e-bfae-75b7cb045959" ma:anchorId="00000000-0000-0000-0000-000000000000" ma:open="true" ma:isKeyword="false">
      <xsd:complexType>
        <xsd:sequence>
          <xsd:element ref="pc:Terms" minOccurs="0" maxOccurs="1"/>
        </xsd:sequence>
      </xsd:complexType>
    </xsd:element>
    <xsd:element name="EYKRequestId" ma:index="68" nillable="true" ma:displayName="Request ID" ma:hidden="true" ma:internalName="EYKRequestId">
      <xsd:simpleType>
        <xsd:restriction base="dms:Text">
          <xsd:maxLength value="255"/>
        </xsd:restriction>
      </xsd:simpleType>
    </xsd:element>
    <xsd:element name="a8483d08fb074d6289c5ef76ab4c8396" ma:index="69" nillable="true" ma:taxonomy="true" ma:internalName="a8483d08fb074d6289c5ef76ab4c8396" ma:taxonomyFieldName="EYKStubRecordType" ma:displayName="Stub Record Type" ma:indexed="true" ma:fieldId="{a8483d08-fb07-4d62-89c5-ef76ab4c8396}" ma:sspId="9cc9f4e4-efc4-4954-9a3a-92fa8d4fa5d0" ma:termSetId="54f64295-64ed-4036-b208-c76be4d842c5" ma:anchorId="00000000-0000-0000-0000-000000000000" ma:open="true" ma:isKeyword="false">
      <xsd:complexType>
        <xsd:sequence>
          <xsd:element ref="pc:Terms" minOccurs="0" maxOccurs="1"/>
        </xsd:sequence>
      </xsd:complexType>
    </xsd:element>
    <xsd:element name="EYKIsValidContact" ma:index="70" nillable="true" ma:displayName="Is Invalid Contact" ma:default="0" ma:hidden="true" ma:internalName="EYKIsValidContact">
      <xsd:simpleType>
        <xsd:restriction base="dms:Boolean"/>
      </xsd:simpleType>
    </xsd:element>
    <xsd:element name="EYKIsValidAuthors" ma:index="71" nillable="true" ma:displayName="Is Invalid Authors" ma:default="0" ma:hidden="true" ma:internalName="EYKIsValidAuthors">
      <xsd:simpleType>
        <xsd:restriction base="dms:Boolean"/>
      </xsd:simpleType>
    </xsd:element>
    <xsd:element name="EYKComments" ma:index="72" nillable="true" ma:displayName="Comments" ma:description="This is for users to be able to include a note to themselves that this document might require special handling." ma:hidden="true" ma:internalName="EYK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adbeff-1f70-49b0-bb78-230e8a3e1da5" elementFormDefault="qualified">
    <xsd:import namespace="http://schemas.microsoft.com/office/2006/documentManagement/types"/>
    <xsd:import namespace="http://schemas.microsoft.com/office/infopath/2007/PartnerControls"/>
    <xsd:element name="EYKArchiveHistoryLog" ma:index="29" nillable="true" ma:displayName="Archive History Log" ma:internalName="EYKArchiveHistoryLog">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0"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D37094-D984-4D5A-A1A3-5E1978E59A63}">
  <ds:schemaRefs>
    <ds:schemaRef ds:uri="Microsoft.SharePoint.Taxonomy.ContentTypeSync"/>
  </ds:schemaRefs>
</ds:datastoreItem>
</file>

<file path=customXml/itemProps2.xml><?xml version="1.0" encoding="utf-8"?>
<ds:datastoreItem xmlns:ds="http://schemas.openxmlformats.org/officeDocument/2006/customXml" ds:itemID="{98E290C9-592A-429C-A1CA-B38F8462C8D9}">
  <ds:schemaRefs>
    <ds:schemaRef ds:uri="http://schemas.microsoft.com/sharepoint/events"/>
  </ds:schemaRefs>
</ds:datastoreItem>
</file>

<file path=customXml/itemProps3.xml><?xml version="1.0" encoding="utf-8"?>
<ds:datastoreItem xmlns:ds="http://schemas.openxmlformats.org/officeDocument/2006/customXml" ds:itemID="{F398E34B-99F7-4BC7-BA5F-1B0951D58274}">
  <ds:schemaRefs>
    <ds:schemaRef ds:uri="http://schemas.microsoft.com/sharepoint/v3/contenttype/forms"/>
  </ds:schemaRefs>
</ds:datastoreItem>
</file>

<file path=customXml/itemProps4.xml><?xml version="1.0" encoding="utf-8"?>
<ds:datastoreItem xmlns:ds="http://schemas.openxmlformats.org/officeDocument/2006/customXml" ds:itemID="{B1190A2E-7D5F-492C-A9F0-04C52D7AB6AE}">
  <ds:schemaRefs>
    <ds:schemaRef ds:uri="19adbeff-1f70-49b0-bb78-230e8a3e1da5"/>
    <ds:schemaRef ds:uri="http://purl.org/dc/terms/"/>
    <ds:schemaRef ds:uri="http://schemas.microsoft.com/office/2006/documentManagement/types"/>
    <ds:schemaRef ds:uri="585fc143-f117-4e5a-820b-3ccdc931e660"/>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6fe29a75-089f-4c46-a198-64f73ec9b593"/>
    <ds:schemaRef ds:uri="35818088-e62d-4edf-bbb6-409430aef268"/>
    <ds:schemaRef ds:uri="http://www.w3.org/XML/1998/namespace"/>
    <ds:schemaRef ds:uri="http://purl.org/dc/dcmitype/"/>
  </ds:schemaRefs>
</ds:datastoreItem>
</file>

<file path=customXml/itemProps5.xml><?xml version="1.0" encoding="utf-8"?>
<ds:datastoreItem xmlns:ds="http://schemas.openxmlformats.org/officeDocument/2006/customXml" ds:itemID="{AC2C404B-6A4F-4532-9596-A77EE3C13D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818088-e62d-4edf-bbb6-409430aef268"/>
    <ds:schemaRef ds:uri="585fc143-f117-4e5a-820b-3ccdc931e660"/>
    <ds:schemaRef ds:uri="6fe29a75-089f-4c46-a198-64f73ec9b593"/>
    <ds:schemaRef ds:uri="19adbeff-1f70-49b0-bb78-230e8a3e1d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2715217</vt:lpwstr>
  </property>
  <property fmtid="{D5CDD505-2E9C-101B-9397-08002B2CF9AE}" pid="4" name="OptimizationTime">
    <vt:lpwstr>20201117_2049</vt:lpwstr>
  </property>
</Properties>
</file>

<file path=docProps/app.xml><?xml version="1.0" encoding="utf-8"?>
<Properties xmlns="http://schemas.openxmlformats.org/officeDocument/2006/extended-properties" xmlns:vt="http://schemas.openxmlformats.org/officeDocument/2006/docPropsVTypes">
  <Template>EY regular presentation 2015 v1</Template>
  <TotalTime>0</TotalTime>
  <Words>1419</Words>
  <Application>Microsoft Office PowerPoint</Application>
  <PresentationFormat>On-screen Show (4:3)</PresentationFormat>
  <Paragraphs>199</Paragraphs>
  <Slides>29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Cambria Math</vt:lpstr>
      <vt:lpstr>EYInterstate</vt:lpstr>
      <vt:lpstr>EYInterstate Light</vt:lpstr>
      <vt:lpstr>Wingdings</vt:lpstr>
      <vt:lpstr>EY regular presentation 2015 v1</vt:lpstr>
      <vt:lpstr>1_EY regular presentation 2015 v1</vt:lpstr>
      <vt:lpstr>Clustering </vt:lpstr>
      <vt:lpstr>Agenda</vt:lpstr>
      <vt:lpstr>Supervised vs Unsupervised learning</vt:lpstr>
      <vt:lpstr>Types of Unsupervised Learning</vt:lpstr>
      <vt:lpstr>Types of Unsupervised Learning</vt:lpstr>
      <vt:lpstr>Association Rule Mining</vt:lpstr>
      <vt:lpstr>Clustering </vt:lpstr>
      <vt:lpstr>Distance Metrics</vt:lpstr>
      <vt:lpstr>Types of Cluster Analysis</vt:lpstr>
      <vt:lpstr>Types of Cluster Analysis</vt:lpstr>
      <vt:lpstr>Clustering Techniques</vt:lpstr>
      <vt:lpstr>Hierarchical Clustering</vt:lpstr>
      <vt:lpstr>Hierarchical Clustering</vt:lpstr>
      <vt:lpstr>Linkages</vt:lpstr>
      <vt:lpstr>Agglomerative Clustering - Process</vt:lpstr>
      <vt:lpstr>Agglomerative Clustering</vt:lpstr>
      <vt:lpstr>K- means Clustering</vt:lpstr>
      <vt:lpstr>K- means Clustering</vt:lpstr>
      <vt:lpstr>K- means Clustering</vt:lpstr>
      <vt:lpstr>K- means Clustering</vt:lpstr>
      <vt:lpstr>K- means Clustering</vt:lpstr>
      <vt:lpstr>K- means Clustering</vt:lpstr>
      <vt:lpstr>K- means Clustering</vt:lpstr>
      <vt:lpstr>K- means Clustering</vt:lpstr>
      <vt:lpstr>WCSS and BCSS</vt:lpstr>
      <vt:lpstr>Elbow method</vt:lpstr>
      <vt:lpstr>Applications</vt:lpstr>
      <vt:lpstr>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India Credentials</dc:title>
  <dc:creator/>
  <cp:keywords/>
  <cp:lastModifiedBy/>
  <cp:revision>1</cp:revision>
  <dcterms:created xsi:type="dcterms:W3CDTF">2019-08-09T15:18:25Z</dcterms:created>
  <dcterms:modified xsi:type="dcterms:W3CDTF">2020-11-17T13:11:45Z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MS_BusinessApprover">
    <vt:lpwstr/>
  </property>
  <property fmtid="{D5CDD505-2E9C-101B-9397-08002B2CF9AE}" pid="3" name="TaxKeyword">
    <vt:lpwstr/>
  </property>
  <property fmtid="{D5CDD505-2E9C-101B-9397-08002B2CF9AE}" pid="4" name="Order">
    <vt:r8>4779800</vt:r8>
  </property>
  <property fmtid="{D5CDD505-2E9C-101B-9397-08002B2CF9AE}" pid="5" name="EYKEndorsedBy">
    <vt:lpwstr/>
  </property>
  <property fmtid="{D5CDD505-2E9C-101B-9397-08002B2CF9AE}" pid="6" name="_dlc_policyId">
    <vt:lpwstr>/Lists/ContentRequests/Submission</vt:lpwstr>
  </property>
  <property fmtid="{D5CDD505-2E9C-101B-9397-08002B2CF9AE}" pid="7" name="EYKStubRecordType">
    <vt:lpwstr/>
  </property>
  <property fmtid="{D5CDD505-2E9C-101B-9397-08002B2CF9AE}" pid="8" name="EYKKnowledgeDomainOwner">
    <vt:lpwstr>7912;#Business Development|f9ac38d7-a77a-444e-8008-c74d2e3cdeb9</vt:lpwstr>
  </property>
  <property fmtid="{D5CDD505-2E9C-101B-9397-08002B2CF9AE}" pid="9" name="LikesCount">
    <vt:i4>4</vt:i4>
  </property>
  <property fmtid="{D5CDD505-2E9C-101B-9397-08002B2CF9AE}" pid="10" name="xd_ProgID">
    <vt:lpwstr/>
  </property>
  <property fmtid="{D5CDD505-2E9C-101B-9397-08002B2CF9AE}" pid="11" name="ContentTypeId">
    <vt:lpwstr>0x010100826318CDA76982469C2C3CD2CD5847410200FE50EC723BBB4EE093E11CAD7ADFFF7A000D8C6EBC998468428EB01BC904F00511</vt:lpwstr>
  </property>
  <property fmtid="{D5CDD505-2E9C-101B-9397-08002B2CF9AE}" pid="12" name="EYTargetAudience">
    <vt:lpwstr/>
  </property>
  <property fmtid="{D5CDD505-2E9C-101B-9397-08002B2CF9AE}" pid="13" name="ContentLanguage">
    <vt:lpwstr>5;#English|556a818d-2fa5-4ece-a7c0-2ca1d2dc5c77</vt:lpwstr>
  </property>
  <property fmtid="{D5CDD505-2E9C-101B-9397-08002B2CF9AE}" pid="14" name="EYEndorsement">
    <vt:lpwstr/>
  </property>
  <property fmtid="{D5CDD505-2E9C-101B-9397-08002B2CF9AE}" pid="15" name="ItemRetentionFormula">
    <vt:lpwstr>&lt;formula id="Microsoft.Office.RecordsManagement.PolicyFeatures.Expiration.Formula.BuiltIn"&gt;&lt;number&gt;30&lt;/number&gt;&lt;property&gt;Created&lt;/property&gt;&lt;propertyId&gt;8c06beca-0777-48f7-91c7-6da68bc07b69&lt;/propertyId&gt;&lt;period&gt;days&lt;/period&gt;&lt;/formula&gt;</vt:lpwstr>
  </property>
  <property fmtid="{D5CDD505-2E9C-101B-9397-08002B2CF9AE}" pid="16" name="TemplateUrl">
    <vt:lpwstr/>
  </property>
  <property fmtid="{D5CDD505-2E9C-101B-9397-08002B2CF9AE}" pid="17" name="_dlc_DocIdItemGuid">
    <vt:lpwstr>b5d15d38-3d0d-44a1-bf79-9147bc34dcae</vt:lpwstr>
  </property>
  <property fmtid="{D5CDD505-2E9C-101B-9397-08002B2CF9AE}" pid="18" name="ServiceLineFunction">
    <vt:lpwstr>60;#All Service Lines/Functions|5182e370-846e-4ed9-a89d-b5e4d9f962d2</vt:lpwstr>
  </property>
  <property fmtid="{D5CDD505-2E9C-101B-9397-08002B2CF9AE}" pid="19" name="MethodWorkProduct">
    <vt:lpwstr/>
  </property>
  <property fmtid="{D5CDD505-2E9C-101B-9397-08002B2CF9AE}" pid="20" name="EYContentType">
    <vt:lpwstr>4955;#Credential Materials|fbf3b322-c672-40ec-9ba2-fcfbf58185d6</vt:lpwstr>
  </property>
  <property fmtid="{D5CDD505-2E9C-101B-9397-08002B2CF9AE}" pid="21" name="LikedBy">
    <vt:lpwstr>83334;#Puneet Jain;#33092;#Ashish Tripathi;#24028;#Preeti Shrivastava;#87019;#i:0#.w|mea\anuradha.srivastava</vt:lpwstr>
  </property>
  <property fmtid="{D5CDD505-2E9C-101B-9397-08002B2CF9AE}" pid="22" name="_docset_NoMedatataSyncRequired">
    <vt:lpwstr>False</vt:lpwstr>
  </property>
  <property fmtid="{D5CDD505-2E9C-101B-9397-08002B2CF9AE}" pid="23" name="EYKRelatedKnowledgeDomain">
    <vt:lpwstr/>
  </property>
  <property fmtid="{D5CDD505-2E9C-101B-9397-08002B2CF9AE}" pid="24" name="GeographicApplicability">
    <vt:lpwstr>1306;#India Region|ec8fb327-0e1b-4e20-806f-e1f9fe527e3c;#20;#EMEIA|f996ef64-9eed-4e53-bc49-92020faa37ae;#80;#India|df1810e5-0430-4356-8578-135a33780802</vt:lpwstr>
  </property>
  <property fmtid="{D5CDD505-2E9C-101B-9397-08002B2CF9AE}" pid="25" name="Sector">
    <vt:lpwstr>6;#All Sectors|32600395-49d1-4199-adb5-3693fcec9e59</vt:lpwstr>
  </property>
  <property fmtid="{D5CDD505-2E9C-101B-9397-08002B2CF9AE}" pid="26" name="EYMarketSegment">
    <vt:lpwstr/>
  </property>
  <property fmtid="{D5CDD505-2E9C-101B-9397-08002B2CF9AE}" pid="27" name="EYCommunitySpecificTerms">
    <vt:lpwstr/>
  </property>
  <property fmtid="{D5CDD505-2E9C-101B-9397-08002B2CF9AE}" pid="28" name="EYSubmittedBy">
    <vt:lpwstr>374</vt:lpwstr>
  </property>
  <property fmtid="{D5CDD505-2E9C-101B-9397-08002B2CF9AE}" pid="29" name="EYIssues">
    <vt:lpwstr/>
  </property>
  <property fmtid="{D5CDD505-2E9C-101B-9397-08002B2CF9AE}" pid="30" name="MethodName">
    <vt:lpwstr/>
  </property>
  <property fmtid="{D5CDD505-2E9C-101B-9397-08002B2CF9AE}" pid="31" name="CMS_G360Acct">
    <vt:lpwstr/>
  </property>
</Properties>
</file>