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1.png" ContentType="image/png"/>
  <Override PartName="/ppt/media/image8.jpeg" ContentType="image/jpeg"/>
  <Override PartName="/ppt/media/image5.png" ContentType="image/png"/>
  <Override PartName="/ppt/media/image6.png" ContentType="image/png"/>
  <Override PartName="/ppt/media/image2.png" ContentType="image/png"/>
  <Override PartName="/ppt/media/image7.jpeg" ContentType="image/jpeg"/>
  <Override PartName="/ppt/media/image9.png" ContentType="image/png"/>
  <Override PartName="/ppt/media/image10.jpeg" ContentType="image/jpe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47"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8"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1"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2"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3"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6"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57" name="" descr=""/>
          <p:cNvPicPr/>
          <p:nvPr/>
        </p:nvPicPr>
        <p:blipFill>
          <a:blip r:embed="rId2"/>
          <a:stretch/>
        </p:blipFill>
        <p:spPr>
          <a:xfrm>
            <a:off x="3602880" y="1604520"/>
            <a:ext cx="4984920" cy="3977280"/>
          </a:xfrm>
          <a:prstGeom prst="rect">
            <a:avLst/>
          </a:prstGeom>
          <a:ln>
            <a:noFill/>
          </a:ln>
        </p:spPr>
      </p:pic>
      <p:pic>
        <p:nvPicPr>
          <p:cNvPr id="5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1506960" y="2404440"/>
            <a:ext cx="7766640" cy="7630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2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26"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28"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28"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506960" y="2404440"/>
            <a:ext cx="7766640" cy="7630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34"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35"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37"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39"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43"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45"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46"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50"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51"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54"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155" name="" descr=""/>
          <p:cNvPicPr/>
          <p:nvPr/>
        </p:nvPicPr>
        <p:blipFill>
          <a:blip r:embed="rId2"/>
          <a:stretch/>
        </p:blipFill>
        <p:spPr>
          <a:xfrm>
            <a:off x="3602880" y="1604520"/>
            <a:ext cx="4984920" cy="3977280"/>
          </a:xfrm>
          <a:prstGeom prst="rect">
            <a:avLst/>
          </a:prstGeom>
          <a:ln>
            <a:noFill/>
          </a:ln>
        </p:spPr>
      </p:pic>
      <p:pic>
        <p:nvPicPr>
          <p:cNvPr id="156"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1"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1506960" y="2404440"/>
            <a:ext cx="7766640" cy="7630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6"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7"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9"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0"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1"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06960" y="2404440"/>
            <a:ext cx="7766640" cy="164592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43"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4"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5"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7920"/>
            <a:ext cx="863280" cy="5697720"/>
          </a:xfrm>
          <a:custGeom>
            <a:avLst/>
            <a:gd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Line 12"/>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2" name="Line 13"/>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3" name="CustomShape 1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5fcbef"/>
                </a:solidFill>
                <a:uFill>
                  <a:solidFill>
                    <a:srgbClr val="ffffff"/>
                  </a:solidFill>
                </a:uFill>
                <a:latin typeface="Trebuchet MS"/>
              </a:rPr>
              <a:t>Click to edit Master title style</a:t>
            </a:r>
            <a:endParaRPr b="0" lang="en-US" sz="1800" spc="-1" strike="noStrike">
              <a:solidFill>
                <a:srgbClr val="000000"/>
              </a:solidFill>
              <a:uFill>
                <a:solidFill>
                  <a:srgbClr val="ffffff"/>
                </a:solidFill>
              </a:u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Trebuchet MS"/>
              </a:rPr>
              <a:t>08/04/17</a:t>
            </a:r>
            <a:endParaRPr b="0" lang="en-IN" sz="1400" spc="-1" strike="noStrike">
              <a:solidFill>
                <a:srgbClr val="000000"/>
              </a:solidFill>
              <a:uFill>
                <a:solidFill>
                  <a:srgbClr val="ffffff"/>
                </a:solidFill>
              </a:uFill>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p>
            <a:pPr algn="r">
              <a:lnSpc>
                <a:spcPct val="100000"/>
              </a:lnSpc>
            </a:pPr>
            <a:fld id="{0D390D07-AE4B-4D7E-B60E-9E6A345A139A}" type="slidenum">
              <a:rPr b="0" lang="en-IN" sz="900" spc="-1" strike="noStrike">
                <a:solidFill>
                  <a:srgbClr val="5fcbef"/>
                </a:solidFill>
                <a:uFill>
                  <a:solidFill>
                    <a:srgbClr val="ffffff"/>
                  </a:solidFill>
                </a:uFill>
                <a:latin typeface="Trebuchet MS"/>
              </a:rPr>
              <a:t>&lt;number&gt;</a:t>
            </a:fld>
            <a:endParaRPr b="0" lang="en-IN" sz="1400" spc="-1" strike="noStrike">
              <a:solidFill>
                <a:srgbClr val="000000"/>
              </a:solidFill>
              <a:uFill>
                <a:solidFill>
                  <a:srgbClr val="ffffff"/>
                </a:solidFill>
              </a:uFill>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Trebuchet MS"/>
              </a:rPr>
              <a:t>Second Outline Level</a:t>
            </a:r>
            <a:endParaRPr b="0" lang="en-US" sz="14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Trebuchet MS"/>
              </a:rPr>
              <a:t>Third Outline Level</a:t>
            </a:r>
            <a:endParaRPr b="0" lang="en-US" sz="12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Trebuchet MS"/>
              </a:rPr>
              <a:t>Fourth Outline Level</a:t>
            </a:r>
            <a:endParaRPr b="0" lang="en-US" sz="12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Fifth Outline Level</a:t>
            </a:r>
            <a:endParaRPr b="0" lang="en-US"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Sixth Outline Level</a:t>
            </a:r>
            <a:endParaRPr b="0" lang="en-US"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Seventh Outline Level</a:t>
            </a:r>
            <a:endParaRPr b="0" lang="en-US"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Line 1"/>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60" name="Line 2"/>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61"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5"/>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9"/>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0"/>
          <p:cNvSpPr/>
          <p:nvPr/>
        </p:nvSpPr>
        <p:spPr>
          <a:xfrm>
            <a:off x="0" y="4013280"/>
            <a:ext cx="448200" cy="2844360"/>
          </a:xfrm>
          <a:prstGeom prst="triangle">
            <a:avLst>
              <a:gd name="adj" fmla="val 0"/>
            </a:avLst>
          </a:prstGeom>
          <a:solidFill>
            <a:schemeClr val="accent1">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PlaceHolder 11"/>
          <p:cNvSpPr>
            <a:spLocks noGrp="1"/>
          </p:cNvSpPr>
          <p:nvPr>
            <p:ph type="dt"/>
          </p:nvPr>
        </p:nvSpPr>
        <p:spPr>
          <a:xfrm>
            <a:off x="7205040" y="6041520"/>
            <a:ext cx="911520" cy="3646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Trebuchet MS"/>
              </a:rPr>
              <a:t>08/04/17</a:t>
            </a:r>
            <a:endParaRPr b="0" lang="en-IN" sz="1400" spc="-1" strike="noStrike">
              <a:solidFill>
                <a:srgbClr val="000000"/>
              </a:solidFill>
              <a:uFill>
                <a:solidFill>
                  <a:srgbClr val="ffffff"/>
                </a:solidFill>
              </a:uFill>
              <a:latin typeface="Times New Roman"/>
            </a:endParaRPr>
          </a:p>
        </p:txBody>
      </p:sp>
      <p:sp>
        <p:nvSpPr>
          <p:cNvPr id="70" name="PlaceHolder 12"/>
          <p:cNvSpPr>
            <a:spLocks noGrp="1"/>
          </p:cNvSpPr>
          <p:nvPr>
            <p:ph type="ftr"/>
          </p:nvPr>
        </p:nvSpPr>
        <p:spPr>
          <a:xfrm>
            <a:off x="677160" y="6041520"/>
            <a:ext cx="6297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71" name="PlaceHolder 13"/>
          <p:cNvSpPr>
            <a:spLocks noGrp="1"/>
          </p:cNvSpPr>
          <p:nvPr>
            <p:ph type="sldNum"/>
          </p:nvPr>
        </p:nvSpPr>
        <p:spPr>
          <a:xfrm>
            <a:off x="8590680" y="6041520"/>
            <a:ext cx="682920" cy="364680"/>
          </a:xfrm>
          <a:prstGeom prst="rect">
            <a:avLst/>
          </a:prstGeom>
        </p:spPr>
        <p:txBody>
          <a:bodyPr anchor="ctr"/>
          <a:p>
            <a:pPr algn="r">
              <a:lnSpc>
                <a:spcPct val="100000"/>
              </a:lnSpc>
            </a:pPr>
            <a:fld id="{08B87FED-B87A-48C2-A4E7-7175CFB15470}" type="slidenum">
              <a:rPr b="0" lang="en-IN" sz="900" spc="-1" strike="noStrike">
                <a:solidFill>
                  <a:srgbClr val="5fcbef"/>
                </a:solidFill>
                <a:uFill>
                  <a:solidFill>
                    <a:srgbClr val="ffffff"/>
                  </a:solidFill>
                </a:uFill>
                <a:latin typeface="Trebuchet MS"/>
              </a:rPr>
              <a:t>&lt;number&gt;</a:t>
            </a:fld>
            <a:endParaRPr b="0" lang="en-IN" sz="1400" spc="-1" strike="noStrike">
              <a:solidFill>
                <a:srgbClr val="000000"/>
              </a:solidFill>
              <a:uFill>
                <a:solidFill>
                  <a:srgbClr val="ffffff"/>
                </a:solidFill>
              </a:uFill>
              <a:latin typeface="Times New Roman"/>
            </a:endParaRPr>
          </a:p>
        </p:txBody>
      </p:sp>
      <p:sp>
        <p:nvSpPr>
          <p:cNvPr id="72" name="PlaceHolder 1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Trebuchet MS"/>
              </a:rPr>
              <a:t>Click to edit the title text format</a:t>
            </a:r>
            <a:endParaRPr b="0" lang="en-US" sz="1800" spc="-1" strike="noStrike">
              <a:solidFill>
                <a:srgbClr val="000000"/>
              </a:solidFill>
              <a:uFill>
                <a:solidFill>
                  <a:srgbClr val="ffffff"/>
                </a:solidFill>
              </a:uFill>
              <a:latin typeface="Trebuchet MS"/>
            </a:endParaRPr>
          </a:p>
        </p:txBody>
      </p:sp>
      <p:sp>
        <p:nvSpPr>
          <p:cNvPr id="73" name="PlaceHolder 1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Trebuchet MS"/>
              </a:rPr>
              <a:t>Second Outline Level</a:t>
            </a:r>
            <a:endParaRPr b="0" lang="en-US" sz="14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Trebuchet MS"/>
              </a:rPr>
              <a:t>Third Outline Level</a:t>
            </a:r>
            <a:endParaRPr b="0" lang="en-US" sz="12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Trebuchet MS"/>
              </a:rPr>
              <a:t>Fourth Outline Level</a:t>
            </a:r>
            <a:endParaRPr b="0" lang="en-US" sz="12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Fifth Outline Level</a:t>
            </a:r>
            <a:endParaRPr b="0" lang="en-US"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Sixth Outline Level</a:t>
            </a:r>
            <a:endParaRPr b="0" lang="en-US"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Seventh Outline Level</a:t>
            </a:r>
            <a:endParaRPr b="0" lang="en-US"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Line 1"/>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09" name="Line 2"/>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10"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1"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 name="CustomShape 5"/>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9"/>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10"/>
          <p:cNvSpPr/>
          <p:nvPr/>
        </p:nvSpPr>
        <p:spPr>
          <a:xfrm>
            <a:off x="0" y="4013280"/>
            <a:ext cx="448200" cy="2844360"/>
          </a:xfrm>
          <a:prstGeom prst="triangle">
            <a:avLst>
              <a:gd name="adj" fmla="val 0"/>
            </a:avLst>
          </a:prstGeom>
          <a:solidFill>
            <a:schemeClr val="accent1">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PlaceHolder 11"/>
          <p:cNvSpPr>
            <a:spLocks noGrp="1"/>
          </p:cNvSpPr>
          <p:nvPr>
            <p:ph type="title"/>
          </p:nvPr>
        </p:nvSpPr>
        <p:spPr>
          <a:xfrm>
            <a:off x="677160" y="609480"/>
            <a:ext cx="8596440" cy="1320480"/>
          </a:xfrm>
          <a:prstGeom prst="rect">
            <a:avLst/>
          </a:prstGeom>
        </p:spPr>
        <p:txBody>
          <a:bodyPr/>
          <a:p>
            <a:pPr>
              <a:lnSpc>
                <a:spcPct val="100000"/>
              </a:lnSpc>
            </a:pPr>
            <a:r>
              <a:rPr b="0" lang="en-US" sz="3600" spc="-1" strike="noStrike">
                <a:solidFill>
                  <a:srgbClr val="5fcbef"/>
                </a:solidFill>
                <a:uFill>
                  <a:solidFill>
                    <a:srgbClr val="ffffff"/>
                  </a:solidFill>
                </a:uFill>
                <a:latin typeface="Trebuchet MS"/>
              </a:rPr>
              <a:t>Click to edit Master title style</a:t>
            </a:r>
            <a:endParaRPr b="0" lang="en-US" sz="1800" spc="-1" strike="noStrike">
              <a:solidFill>
                <a:srgbClr val="000000"/>
              </a:solidFill>
              <a:uFill>
                <a:solidFill>
                  <a:srgbClr val="ffffff"/>
                </a:solidFill>
              </a:uFill>
              <a:latin typeface="Trebuchet MS"/>
            </a:endParaRPr>
          </a:p>
        </p:txBody>
      </p:sp>
      <p:sp>
        <p:nvSpPr>
          <p:cNvPr id="119" name="PlaceHolder 12"/>
          <p:cNvSpPr>
            <a:spLocks noGrp="1"/>
          </p:cNvSpPr>
          <p:nvPr>
            <p:ph type="body"/>
          </p:nvPr>
        </p:nvSpPr>
        <p:spPr>
          <a:xfrm>
            <a:off x="677160" y="2160720"/>
            <a:ext cx="8596440" cy="3880440"/>
          </a:xfrm>
          <a:prstGeom prst="rect">
            <a:avLst/>
          </a:prstGeom>
        </p:spPr>
        <p:txBody>
          <a:bodyPr/>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Second Outline Level</a:t>
            </a:r>
            <a:endParaRPr b="0" lang="en-US" sz="18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Third Outline Level</a:t>
            </a:r>
            <a:endParaRPr b="0" lang="en-US" sz="18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Fourth Outline Level</a:t>
            </a:r>
            <a:endParaRPr b="0" lang="en-US" sz="18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Fifth Outline Level</a:t>
            </a:r>
            <a:endParaRPr b="0" lang="en-US" sz="18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Sixth Outline Level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1800" spc="-1" strike="noStrike">
                <a:solidFill>
                  <a:srgbClr val="404040"/>
                </a:solidFill>
                <a:uFill>
                  <a:solidFill>
                    <a:srgbClr val="ffffff"/>
                  </a:solidFill>
                </a:uFill>
                <a:latin typeface="Trebuchet MS"/>
              </a:rPr>
              <a:t>Seventh Outline LevelClick to edit Master text styles</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1600" spc="-1" strike="noStrike">
                <a:solidFill>
                  <a:srgbClr val="404040"/>
                </a:solidFill>
                <a:uFill>
                  <a:solidFill>
                    <a:srgbClr val="ffffff"/>
                  </a:solidFill>
                </a:uFill>
                <a:latin typeface="Trebuchet MS"/>
              </a:rPr>
              <a:t>Second level</a:t>
            </a:r>
            <a:endParaRPr b="0" lang="en-US" sz="1800" spc="-1" strike="noStrike">
              <a:solidFill>
                <a:srgbClr val="404040"/>
              </a:solidFill>
              <a:uFill>
                <a:solidFill>
                  <a:srgbClr val="ffffff"/>
                </a:solidFill>
              </a:uFill>
              <a:latin typeface="Trebuchet MS"/>
            </a:endParaRPr>
          </a:p>
          <a:p>
            <a:pPr lvl="2" marL="1143000" indent="-228240">
              <a:lnSpc>
                <a:spcPct val="100000"/>
              </a:lnSpc>
              <a:buClr>
                <a:srgbClr val="5fcbef"/>
              </a:buClr>
              <a:buSzPct val="80000"/>
              <a:buFont typeface="Wingdings 3" charset="2"/>
              <a:buChar char=""/>
            </a:pPr>
            <a:r>
              <a:rPr b="0" lang="en-US" sz="1400" spc="-1" strike="noStrike">
                <a:solidFill>
                  <a:srgbClr val="404040"/>
                </a:solidFill>
                <a:uFill>
                  <a:solidFill>
                    <a:srgbClr val="ffffff"/>
                  </a:solidFill>
                </a:uFill>
                <a:latin typeface="Trebuchet MS"/>
              </a:rPr>
              <a:t>Third level</a:t>
            </a:r>
            <a:endParaRPr b="0" lang="en-US" sz="1800" spc="-1" strike="noStrike">
              <a:solidFill>
                <a:srgbClr val="404040"/>
              </a:solidFill>
              <a:uFill>
                <a:solidFill>
                  <a:srgbClr val="ffffff"/>
                </a:solidFill>
              </a:uFill>
              <a:latin typeface="Trebuchet MS"/>
            </a:endParaRPr>
          </a:p>
          <a:p>
            <a:pPr lvl="3" marL="1600200" indent="-228240">
              <a:lnSpc>
                <a:spcPct val="100000"/>
              </a:lnSpc>
              <a:buClr>
                <a:srgbClr val="5fcbef"/>
              </a:buClr>
              <a:buSzPct val="80000"/>
              <a:buFont typeface="Wingdings 3" charset="2"/>
              <a:buChar char=""/>
            </a:pPr>
            <a:r>
              <a:rPr b="0" lang="en-US" sz="1200" spc="-1" strike="noStrike">
                <a:solidFill>
                  <a:srgbClr val="404040"/>
                </a:solidFill>
                <a:uFill>
                  <a:solidFill>
                    <a:srgbClr val="ffffff"/>
                  </a:solidFill>
                </a:uFill>
                <a:latin typeface="Trebuchet MS"/>
              </a:rPr>
              <a:t>Fourth level</a:t>
            </a:r>
            <a:endParaRPr b="0" lang="en-US" sz="1800" spc="-1" strike="noStrike">
              <a:solidFill>
                <a:srgbClr val="404040"/>
              </a:solidFill>
              <a:uFill>
                <a:solidFill>
                  <a:srgbClr val="ffffff"/>
                </a:solidFill>
              </a:uFill>
              <a:latin typeface="Trebuchet MS"/>
            </a:endParaRPr>
          </a:p>
          <a:p>
            <a:pPr lvl="4" marL="2057400" indent="-228240">
              <a:lnSpc>
                <a:spcPct val="100000"/>
              </a:lnSpc>
              <a:buClr>
                <a:srgbClr val="5fcbef"/>
              </a:buClr>
              <a:buSzPct val="80000"/>
              <a:buFont typeface="Wingdings 3" charset="2"/>
              <a:buChar char=""/>
            </a:pPr>
            <a:r>
              <a:rPr b="0" lang="en-US" sz="1200" spc="-1" strike="noStrike">
                <a:solidFill>
                  <a:srgbClr val="404040"/>
                </a:solidFill>
                <a:uFill>
                  <a:solidFill>
                    <a:srgbClr val="ffffff"/>
                  </a:solidFill>
                </a:uFill>
                <a:latin typeface="Trebuchet MS"/>
              </a:rPr>
              <a:t>Fifth level</a:t>
            </a:r>
            <a:endParaRPr b="0" lang="en-US" sz="1800" spc="-1" strike="noStrike">
              <a:solidFill>
                <a:srgbClr val="404040"/>
              </a:solidFill>
              <a:uFill>
                <a:solidFill>
                  <a:srgbClr val="ffffff"/>
                </a:solidFill>
              </a:uFill>
              <a:latin typeface="Trebuchet MS"/>
            </a:endParaRPr>
          </a:p>
        </p:txBody>
      </p:sp>
      <p:sp>
        <p:nvSpPr>
          <p:cNvPr id="120" name="PlaceHolder 13"/>
          <p:cNvSpPr>
            <a:spLocks noGrp="1"/>
          </p:cNvSpPr>
          <p:nvPr>
            <p:ph type="dt"/>
          </p:nvPr>
        </p:nvSpPr>
        <p:spPr>
          <a:xfrm>
            <a:off x="7205040" y="6041520"/>
            <a:ext cx="911520" cy="3646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Trebuchet MS"/>
              </a:rPr>
              <a:t>08/04/17</a:t>
            </a:r>
            <a:endParaRPr b="0" lang="en-IN" sz="1400" spc="-1" strike="noStrike">
              <a:solidFill>
                <a:srgbClr val="000000"/>
              </a:solidFill>
              <a:uFill>
                <a:solidFill>
                  <a:srgbClr val="ffffff"/>
                </a:solidFill>
              </a:uFill>
              <a:latin typeface="Times New Roman"/>
            </a:endParaRPr>
          </a:p>
        </p:txBody>
      </p:sp>
      <p:sp>
        <p:nvSpPr>
          <p:cNvPr id="121" name="PlaceHolder 14"/>
          <p:cNvSpPr>
            <a:spLocks noGrp="1"/>
          </p:cNvSpPr>
          <p:nvPr>
            <p:ph type="ftr"/>
          </p:nvPr>
        </p:nvSpPr>
        <p:spPr>
          <a:xfrm>
            <a:off x="677160" y="6041520"/>
            <a:ext cx="6297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122" name="PlaceHolder 15"/>
          <p:cNvSpPr>
            <a:spLocks noGrp="1"/>
          </p:cNvSpPr>
          <p:nvPr>
            <p:ph type="sldNum"/>
          </p:nvPr>
        </p:nvSpPr>
        <p:spPr>
          <a:xfrm>
            <a:off x="8590680" y="6041520"/>
            <a:ext cx="682920" cy="364680"/>
          </a:xfrm>
          <a:prstGeom prst="rect">
            <a:avLst/>
          </a:prstGeom>
        </p:spPr>
        <p:txBody>
          <a:bodyPr anchor="ctr"/>
          <a:p>
            <a:pPr algn="r">
              <a:lnSpc>
                <a:spcPct val="100000"/>
              </a:lnSpc>
            </a:pPr>
            <a:fld id="{EC16CEE4-21F0-4DAF-BB27-E6F951A14CB5}" type="slidenum">
              <a:rPr b="0" lang="en-IN" sz="900" spc="-1" strike="noStrike">
                <a:solidFill>
                  <a:srgbClr val="5fcbef"/>
                </a:solidFill>
                <a:uFill>
                  <a:solidFill>
                    <a:srgbClr val="ffffff"/>
                  </a:solidFill>
                </a:uFill>
                <a:latin typeface="Trebuchet MS"/>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506960" y="2404440"/>
            <a:ext cx="7766640" cy="1645920"/>
          </a:xfrm>
          <a:prstGeom prst="rect">
            <a:avLst/>
          </a:prstGeom>
          <a:noFill/>
          <a:ln>
            <a:noFill/>
          </a:ln>
        </p:spPr>
        <p:txBody>
          <a:bodyPr anchor="b"/>
          <a:p>
            <a:pPr algn="ctr">
              <a:lnSpc>
                <a:spcPct val="100000"/>
              </a:lnSpc>
            </a:pPr>
            <a:r>
              <a:rPr b="0" lang="en-US" sz="7200" spc="-1" strike="noStrike">
                <a:solidFill>
                  <a:srgbClr val="5fcbef"/>
                </a:solidFill>
                <a:uFill>
                  <a:solidFill>
                    <a:srgbClr val="ffffff"/>
                  </a:solidFill>
                </a:uFill>
                <a:latin typeface="Trebuchet MS"/>
              </a:rPr>
              <a:t>DIET PLANNER</a:t>
            </a:r>
            <a:r>
              <a:rPr b="0" lang="en-US" sz="5400" spc="-1" strike="noStrike">
                <a:solidFill>
                  <a:srgbClr val="5fcbef"/>
                </a:solidFill>
                <a:uFill>
                  <a:solidFill>
                    <a:srgbClr val="ffffff"/>
                  </a:solidFill>
                </a:uFill>
                <a:latin typeface="Trebuchet MS"/>
              </a:rPr>
              <a:t>
</a:t>
            </a:r>
            <a:endParaRPr b="0" lang="en-US" sz="1800" spc="-1" strike="noStrike">
              <a:solidFill>
                <a:srgbClr val="000000"/>
              </a:solidFill>
              <a:uFill>
                <a:solidFill>
                  <a:srgbClr val="ffffff"/>
                </a:solidFill>
              </a:uFill>
              <a:latin typeface="Trebuchet MS"/>
            </a:endParaRPr>
          </a:p>
        </p:txBody>
      </p:sp>
      <p:sp>
        <p:nvSpPr>
          <p:cNvPr id="158" name="TextShape 2"/>
          <p:cNvSpPr txBox="1"/>
          <p:nvPr/>
        </p:nvSpPr>
        <p:spPr>
          <a:xfrm>
            <a:off x="1506960" y="4050720"/>
            <a:ext cx="7766640" cy="2246400"/>
          </a:xfrm>
          <a:prstGeom prst="rect">
            <a:avLst/>
          </a:prstGeom>
          <a:noFill/>
          <a:ln>
            <a:noFill/>
          </a:ln>
        </p:spPr>
        <p:txBody>
          <a:bodyPr/>
          <a:p>
            <a:pPr algn="r">
              <a:lnSpc>
                <a:spcPct val="100000"/>
              </a:lnSpc>
            </a:pPr>
            <a:r>
              <a:rPr b="0" lang="en-IN" sz="2400" spc="-1" strike="noStrike">
                <a:solidFill>
                  <a:srgbClr val="000000"/>
                </a:solidFill>
                <a:uFill>
                  <a:solidFill>
                    <a:srgbClr val="ffffff"/>
                  </a:solidFill>
                </a:uFill>
                <a:latin typeface="Calibri Light"/>
              </a:rPr>
              <a:t>Presented by :</a:t>
            </a:r>
            <a:endParaRPr b="0" lang="en-IN" sz="3200" spc="-1" strike="noStrike">
              <a:solidFill>
                <a:srgbClr val="000000"/>
              </a:solidFill>
              <a:uFill>
                <a:solidFill>
                  <a:srgbClr val="ffffff"/>
                </a:solidFill>
              </a:uFill>
              <a:latin typeface="Arial"/>
            </a:endParaRPr>
          </a:p>
          <a:p>
            <a:pPr algn="r">
              <a:lnSpc>
                <a:spcPct val="100000"/>
              </a:lnSpc>
            </a:pPr>
            <a:r>
              <a:rPr b="0" lang="en-IN" sz="2400" spc="-1" strike="noStrike">
                <a:solidFill>
                  <a:srgbClr val="000000"/>
                </a:solidFill>
                <a:uFill>
                  <a:solidFill>
                    <a:srgbClr val="ffffff"/>
                  </a:solidFill>
                </a:uFill>
                <a:latin typeface="Calibri Light"/>
              </a:rPr>
              <a:t>Aditi Bhiwaniwala</a:t>
            </a:r>
            <a:endParaRPr b="0" lang="en-IN" sz="3200" spc="-1" strike="noStrike">
              <a:solidFill>
                <a:srgbClr val="000000"/>
              </a:solidFill>
              <a:uFill>
                <a:solidFill>
                  <a:srgbClr val="ffffff"/>
                </a:solidFill>
              </a:uFill>
              <a:latin typeface="Arial"/>
            </a:endParaRPr>
          </a:p>
          <a:p>
            <a:pPr algn="r">
              <a:lnSpc>
                <a:spcPct val="100000"/>
              </a:lnSpc>
            </a:pPr>
            <a:r>
              <a:rPr b="0" lang="en-IN" sz="2400" spc="-1" strike="noStrike">
                <a:solidFill>
                  <a:srgbClr val="000000"/>
                </a:solidFill>
                <a:uFill>
                  <a:solidFill>
                    <a:srgbClr val="ffffff"/>
                  </a:solidFill>
                </a:uFill>
                <a:latin typeface="Calibri Light"/>
              </a:rPr>
              <a:t>Neha Gadgil</a:t>
            </a:r>
            <a:endParaRPr b="0" lang="en-IN" sz="3200" spc="-1" strike="noStrike">
              <a:solidFill>
                <a:srgbClr val="000000"/>
              </a:solidFill>
              <a:uFill>
                <a:solidFill>
                  <a:srgbClr val="ffffff"/>
                </a:solidFill>
              </a:uFill>
              <a:latin typeface="Arial"/>
            </a:endParaRPr>
          </a:p>
          <a:p>
            <a:pPr algn="r">
              <a:lnSpc>
                <a:spcPct val="100000"/>
              </a:lnSpc>
            </a:pPr>
            <a:r>
              <a:rPr b="0" lang="en-IN" sz="2400" spc="-1" strike="noStrike">
                <a:solidFill>
                  <a:srgbClr val="000000"/>
                </a:solidFill>
                <a:uFill>
                  <a:solidFill>
                    <a:srgbClr val="ffffff"/>
                  </a:solidFill>
                </a:uFill>
                <a:latin typeface="Calibri Light"/>
              </a:rPr>
              <a:t>Shubham Patil</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THE IDEA</a:t>
            </a:r>
            <a:endParaRPr b="0" lang="en-US" sz="1800" spc="-1" strike="noStrike">
              <a:solidFill>
                <a:srgbClr val="000000"/>
              </a:solidFill>
              <a:uFill>
                <a:solidFill>
                  <a:srgbClr val="ffffff"/>
                </a:solidFill>
              </a:uFill>
              <a:latin typeface="Trebuchet MS"/>
            </a:endParaRPr>
          </a:p>
        </p:txBody>
      </p:sp>
      <p:sp>
        <p:nvSpPr>
          <p:cNvPr id="176"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When this analysis is done on a daily basis, the user understands what sort of foodstuffs  he/she must avoid or what eating patterns must be followed to give out perfect calorie balance.</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This in turn helps the user to follow proper diet and have a healthy lifestyle !</a:t>
            </a:r>
            <a:endParaRPr b="0" lang="en-US" sz="1800" spc="-1" strike="noStrike">
              <a:solidFill>
                <a:srgbClr val="404040"/>
              </a:solidFill>
              <a:uFill>
                <a:solidFill>
                  <a:srgbClr val="ffffff"/>
                </a:solidFill>
              </a:uFill>
              <a:latin typeface="Trebuchet MS"/>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2" descr=""/>
          <p:cNvPicPr/>
          <p:nvPr/>
        </p:nvPicPr>
        <p:blipFill>
          <a:blip r:embed="rId1"/>
          <a:stretch/>
        </p:blipFill>
        <p:spPr>
          <a:xfrm>
            <a:off x="1330200" y="940320"/>
            <a:ext cx="7916760" cy="44456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IBM WATSON APIs USED</a:t>
            </a:r>
            <a:endParaRPr b="0" lang="en-US" sz="1800" spc="-1" strike="noStrike">
              <a:solidFill>
                <a:srgbClr val="000000"/>
              </a:solidFill>
              <a:uFill>
                <a:solidFill>
                  <a:srgbClr val="ffffff"/>
                </a:solidFill>
              </a:uFill>
              <a:latin typeface="Trebuchet MS"/>
            </a:endParaRPr>
          </a:p>
        </p:txBody>
      </p:sp>
      <p:sp>
        <p:nvSpPr>
          <p:cNvPr id="179"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Watson speech-to-text.</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Watson text-to-speech</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Watson visual-recognition</a:t>
            </a:r>
            <a:endParaRPr b="0" lang="en-US" sz="1800" spc="-1" strike="noStrike">
              <a:solidFill>
                <a:srgbClr val="404040"/>
              </a:solidFill>
              <a:uFill>
                <a:solidFill>
                  <a:srgbClr val="ffffff"/>
                </a:solidFill>
              </a:uFill>
              <a:latin typeface="Trebuchet MS"/>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HOW ARE THEY USED?</a:t>
            </a:r>
            <a:endParaRPr b="0" lang="en-US" sz="1800" spc="-1" strike="noStrike">
              <a:solidFill>
                <a:srgbClr val="000000"/>
              </a:solidFill>
              <a:uFill>
                <a:solidFill>
                  <a:srgbClr val="ffffff"/>
                </a:solidFill>
              </a:uFill>
              <a:latin typeface="Trebuchet MS"/>
            </a:endParaRPr>
          </a:p>
        </p:txBody>
      </p:sp>
      <p:sp>
        <p:nvSpPr>
          <p:cNvPr id="181"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a:t>
            </a:r>
            <a:r>
              <a:rPr b="0" lang="en-US" sz="2800" spc="-1" strike="noStrike">
                <a:solidFill>
                  <a:srgbClr val="404040"/>
                </a:solidFill>
                <a:uFill>
                  <a:solidFill>
                    <a:srgbClr val="ffffff"/>
                  </a:solidFill>
                </a:uFill>
                <a:latin typeface="Calibri Light"/>
              </a:rPr>
              <a:t>What did you eat today ?”</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This can be answered in two ways!</a:t>
            </a:r>
            <a:endParaRPr b="0" lang="en-US" sz="1400" spc="-1" strike="noStrike">
              <a:solidFill>
                <a:srgbClr val="404040"/>
              </a:solidFill>
              <a:uFill>
                <a:solidFill>
                  <a:srgbClr val="ffffff"/>
                </a:solidFill>
              </a:uFill>
              <a:latin typeface="Trebuchet MS"/>
            </a:endParaRPr>
          </a:p>
          <a:p>
            <a:pPr lvl="2" marL="1143000" indent="-228240">
              <a:lnSpc>
                <a:spcPct val="100000"/>
              </a:lnSpc>
              <a:buClr>
                <a:srgbClr val="5fcbef"/>
              </a:buClr>
              <a:buSzPct val="80000"/>
              <a:buFont typeface="Wingdings 3" charset="2"/>
              <a:buChar char=""/>
            </a:pPr>
            <a:r>
              <a:rPr b="0" lang="en-US" sz="2400" spc="-1" strike="noStrike">
                <a:solidFill>
                  <a:srgbClr val="404040"/>
                </a:solidFill>
                <a:uFill>
                  <a:solidFill>
                    <a:srgbClr val="ffffff"/>
                  </a:solidFill>
                </a:uFill>
                <a:latin typeface="Calibri Light"/>
              </a:rPr>
              <a:t>You either talk to the application ! (Watson speech to text used)</a:t>
            </a:r>
            <a:endParaRPr b="0" lang="en-US" sz="1200" spc="-1" strike="noStrike">
              <a:solidFill>
                <a:srgbClr val="404040"/>
              </a:solidFill>
              <a:uFill>
                <a:solidFill>
                  <a:srgbClr val="ffffff"/>
                </a:solidFill>
              </a:uFill>
              <a:latin typeface="Trebuchet MS"/>
            </a:endParaRPr>
          </a:p>
          <a:p>
            <a:pPr lvl="2" marL="1143000" indent="-228240">
              <a:lnSpc>
                <a:spcPct val="100000"/>
              </a:lnSpc>
              <a:buClr>
                <a:srgbClr val="5fcbef"/>
              </a:buClr>
              <a:buSzPct val="80000"/>
              <a:buFont typeface="Wingdings 3" charset="2"/>
              <a:buChar char=""/>
            </a:pPr>
            <a:r>
              <a:rPr b="0" lang="en-US" sz="2400" spc="-1" strike="noStrike">
                <a:solidFill>
                  <a:srgbClr val="404040"/>
                </a:solidFill>
                <a:uFill>
                  <a:solidFill>
                    <a:srgbClr val="ffffff"/>
                  </a:solidFill>
                </a:uFill>
                <a:latin typeface="Calibri Light"/>
              </a:rPr>
              <a:t>Or you can simply upload the images of your food in one click! (Watson visual recognition used)</a:t>
            </a:r>
            <a:endParaRPr b="0" lang="en-US" sz="12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IBM WATSON APIs USED</a:t>
            </a:r>
            <a:endParaRPr b="0" lang="en-US" sz="1800" spc="-1" strike="noStrike">
              <a:solidFill>
                <a:srgbClr val="000000"/>
              </a:solidFill>
              <a:uFill>
                <a:solidFill>
                  <a:srgbClr val="ffffff"/>
                </a:solidFill>
              </a:uFill>
              <a:latin typeface="Trebuchet MS"/>
            </a:endParaRPr>
          </a:p>
        </p:txBody>
      </p:sp>
      <p:sp>
        <p:nvSpPr>
          <p:cNvPr id="183"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Watson speech-to-text.</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A .wav audio file is generated when user answers the question. This file is then taken up by the API and converted to text. This text is then parsed for the names of foodstuffs to capture and calculate the calorie value. </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This value is then used to check against the TEE value.</a:t>
            </a:r>
            <a:endParaRPr b="0" lang="en-US" sz="1400" spc="-1" strike="noStrike">
              <a:solidFill>
                <a:srgbClr val="404040"/>
              </a:solidFill>
              <a:uFill>
                <a:solidFill>
                  <a:srgbClr val="ffffff"/>
                </a:solidFill>
              </a:uFill>
              <a:latin typeface="Trebuchet MS"/>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IBM WATSON APIs USED</a:t>
            </a:r>
            <a:endParaRPr b="0" lang="en-US" sz="1800" spc="-1" strike="noStrike">
              <a:solidFill>
                <a:srgbClr val="000000"/>
              </a:solidFill>
              <a:uFill>
                <a:solidFill>
                  <a:srgbClr val="ffffff"/>
                </a:solidFill>
              </a:uFill>
              <a:latin typeface="Trebuchet MS"/>
            </a:endParaRPr>
          </a:p>
        </p:txBody>
      </p:sp>
      <p:sp>
        <p:nvSpPr>
          <p:cNvPr id="185"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Watson visual- recognition.</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People these days are very must picture crazy. They click pictures of every small thing they eat, do or experience.</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Banking on that very concept, we have introduced this option of uploading pictures of all that you have eaten in the day.</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The pictures will then be sent to the visual recognition API and the foodstuffs in the pictures will be recognised and their calorie values will be added up to calculate the intake !</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The API can be trained to recognise the regional foodstuffs as well.</a:t>
            </a:r>
            <a:endParaRPr b="0" lang="en-US" sz="1400" spc="-1" strike="noStrike">
              <a:solidFill>
                <a:srgbClr val="404040"/>
              </a:solidFill>
              <a:uFill>
                <a:solidFill>
                  <a:srgbClr val="ffffff"/>
                </a:solidFill>
              </a:uFill>
              <a:latin typeface="Trebuchet MS"/>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IBM WATSON APIs USED</a:t>
            </a:r>
            <a:endParaRPr b="0" lang="en-US" sz="1800" spc="-1" strike="noStrike">
              <a:solidFill>
                <a:srgbClr val="000000"/>
              </a:solidFill>
              <a:uFill>
                <a:solidFill>
                  <a:srgbClr val="ffffff"/>
                </a:solidFill>
              </a:uFill>
              <a:latin typeface="Trebuchet MS"/>
            </a:endParaRPr>
          </a:p>
        </p:txBody>
      </p:sp>
      <p:sp>
        <p:nvSpPr>
          <p:cNvPr id="187"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Watson text-to-speech</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This API is majorly used to convert the result string into speech. For example : You need to cut down on ice-cream ! This can be narrated for better impact. </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The string of analysed result from the calorie calculation is passed into text-to-speech API and played using pyaudio.</a:t>
            </a:r>
            <a:endParaRPr b="0" lang="en-US" sz="1400" spc="-1" strike="noStrike">
              <a:solidFill>
                <a:srgbClr val="404040"/>
              </a:solidFill>
              <a:uFill>
                <a:solidFill>
                  <a:srgbClr val="ffffff"/>
                </a:solidFill>
              </a:uFill>
              <a:latin typeface="Trebuchet MS"/>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TECHNOLOGIES USED</a:t>
            </a:r>
            <a:endParaRPr b="0" lang="en-US" sz="1800" spc="-1" strike="noStrike">
              <a:solidFill>
                <a:srgbClr val="000000"/>
              </a:solidFill>
              <a:uFill>
                <a:solidFill>
                  <a:srgbClr val="ffffff"/>
                </a:solidFill>
              </a:uFill>
              <a:latin typeface="Trebuchet MS"/>
            </a:endParaRPr>
          </a:p>
        </p:txBody>
      </p:sp>
      <p:sp>
        <p:nvSpPr>
          <p:cNvPr id="189"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IBM Watson developer cloud.</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Django</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Pyaudio library</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Python wave module.</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HTML, CSS</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WHAT ELSE CAN BE DONE?</a:t>
            </a:r>
            <a:endParaRPr b="0" lang="en-US" sz="1800" spc="-1" strike="noStrike">
              <a:solidFill>
                <a:srgbClr val="000000"/>
              </a:solidFill>
              <a:uFill>
                <a:solidFill>
                  <a:srgbClr val="ffffff"/>
                </a:solidFill>
              </a:uFill>
              <a:latin typeface="Trebuchet MS"/>
            </a:endParaRPr>
          </a:p>
        </p:txBody>
      </p:sp>
      <p:sp>
        <p:nvSpPr>
          <p:cNvPr id="191"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Watson Iot API</a:t>
            </a:r>
            <a:endParaRPr b="0" lang="en-US" sz="1800" spc="-1" strike="noStrike">
              <a:solidFill>
                <a:srgbClr val="404040"/>
              </a:solidFill>
              <a:uFill>
                <a:solidFill>
                  <a:srgbClr val="ffffff"/>
                </a:solidFill>
              </a:uFill>
              <a:latin typeface="Trebuchet MS"/>
            </a:endParaRPr>
          </a:p>
          <a:p>
            <a:pPr lvl="1" marL="743040" indent="-285480">
              <a:lnSpc>
                <a:spcPct val="7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Just as the Calorie intake is taken into account, we </a:t>
            </a:r>
            <a:endParaRPr b="0" lang="en-US" sz="1400" spc="-1" strike="noStrike">
              <a:solidFill>
                <a:srgbClr val="404040"/>
              </a:solidFill>
              <a:uFill>
                <a:solidFill>
                  <a:srgbClr val="ffffff"/>
                </a:solidFill>
              </a:uFill>
              <a:latin typeface="Trebuchet MS"/>
            </a:endParaRPr>
          </a:p>
          <a:p>
            <a:r>
              <a:rPr b="0" lang="en-US" sz="2600" spc="-1" strike="noStrike">
                <a:solidFill>
                  <a:srgbClr val="404040"/>
                </a:solidFill>
                <a:uFill>
                  <a:solidFill>
                    <a:srgbClr val="ffffff"/>
                  </a:solidFill>
                </a:uFill>
                <a:latin typeface="Calibri Light"/>
              </a:rPr>
              <a:t>    </a:t>
            </a:r>
            <a:r>
              <a:rPr b="0" lang="en-US" sz="2600" spc="-1" strike="noStrike">
                <a:solidFill>
                  <a:srgbClr val="404040"/>
                </a:solidFill>
                <a:uFill>
                  <a:solidFill>
                    <a:srgbClr val="ffffff"/>
                  </a:solidFill>
                </a:uFill>
                <a:latin typeface="Calibri Light"/>
              </a:rPr>
              <a:t>can also take the calorie burnout of each person</a:t>
            </a:r>
            <a:endParaRPr b="0" lang="en-US" sz="1800" spc="-1" strike="noStrike">
              <a:solidFill>
                <a:srgbClr val="404040"/>
              </a:solidFill>
              <a:uFill>
                <a:solidFill>
                  <a:srgbClr val="ffffff"/>
                </a:solidFill>
              </a:uFill>
              <a:latin typeface="Trebuchet MS"/>
            </a:endParaRPr>
          </a:p>
          <a:p>
            <a:r>
              <a:rPr b="0" lang="en-US" sz="2600" spc="-1" strike="noStrike">
                <a:solidFill>
                  <a:srgbClr val="404040"/>
                </a:solidFill>
                <a:uFill>
                  <a:solidFill>
                    <a:srgbClr val="ffffff"/>
                  </a:solidFill>
                </a:uFill>
                <a:latin typeface="Calibri Light"/>
              </a:rPr>
              <a:t>     </a:t>
            </a:r>
            <a:r>
              <a:rPr b="0" lang="en-US" sz="2600" spc="-1" strike="noStrike">
                <a:solidFill>
                  <a:srgbClr val="404040"/>
                </a:solidFill>
                <a:uFill>
                  <a:solidFill>
                    <a:srgbClr val="ffffff"/>
                  </a:solidFill>
                </a:uFill>
                <a:latin typeface="Calibri Light"/>
              </a:rPr>
              <a:t>into consideration. </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This can be done using devices like FitBit etc. The data generated out of them can be captured using the IoT API and the total burnout of calories can be deducted from the total consumption of the day to get more accurate results. </a:t>
            </a:r>
            <a:endParaRPr b="0" lang="en-US" sz="1400" spc="-1" strike="noStrike">
              <a:solidFill>
                <a:srgbClr val="404040"/>
              </a:solidFill>
              <a:uFill>
                <a:solidFill>
                  <a:srgbClr val="ffffff"/>
                </a:solidFill>
              </a:uFill>
              <a:latin typeface="Trebuchet MS"/>
            </a:endParaRPr>
          </a:p>
        </p:txBody>
      </p:sp>
      <p:pic>
        <p:nvPicPr>
          <p:cNvPr id="192" name="Picture 3" descr=""/>
          <p:cNvPicPr/>
          <p:nvPr/>
        </p:nvPicPr>
        <p:blipFill>
          <a:blip r:embed="rId1"/>
          <a:stretch/>
        </p:blipFill>
        <p:spPr>
          <a:xfrm>
            <a:off x="8381880" y="0"/>
            <a:ext cx="3809520" cy="38095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FUTURE SCOPE</a:t>
            </a:r>
            <a:endParaRPr b="0" lang="en-US" sz="1800" spc="-1" strike="noStrike">
              <a:solidFill>
                <a:srgbClr val="000000"/>
              </a:solidFill>
              <a:uFill>
                <a:solidFill>
                  <a:srgbClr val="ffffff"/>
                </a:solidFill>
              </a:uFill>
              <a:latin typeface="Trebuchet MS"/>
            </a:endParaRPr>
          </a:p>
        </p:txBody>
      </p:sp>
      <p:sp>
        <p:nvSpPr>
          <p:cNvPr id="194"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Android app development of this idea that will take the diet planner closer to the user..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pic>
        <p:nvPicPr>
          <p:cNvPr id="195" name="Picture 3" descr=""/>
          <p:cNvPicPr/>
          <p:nvPr/>
        </p:nvPicPr>
        <p:blipFill>
          <a:blip r:embed="rId1"/>
          <a:stretch/>
        </p:blipFill>
        <p:spPr>
          <a:xfrm>
            <a:off x="4538880" y="2412000"/>
            <a:ext cx="4231080" cy="38592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1" descr=""/>
          <p:cNvPicPr/>
          <p:nvPr/>
        </p:nvPicPr>
        <p:blipFill>
          <a:blip r:embed="rId1"/>
          <a:stretch/>
        </p:blipFill>
        <p:spPr>
          <a:xfrm>
            <a:off x="1319400" y="916560"/>
            <a:ext cx="5110200" cy="45694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77160" y="609480"/>
            <a:ext cx="8596440" cy="1320480"/>
          </a:xfrm>
          <a:prstGeom prst="rect">
            <a:avLst/>
          </a:prstGeom>
          <a:noFill/>
          <a:ln>
            <a:noFill/>
          </a:ln>
        </p:spPr>
        <p:txBody>
          <a:bodyPr/>
          <a:p>
            <a:endParaRPr b="0" lang="en-US" sz="1800" spc="-1" strike="noStrike">
              <a:solidFill>
                <a:srgbClr val="000000"/>
              </a:solidFill>
              <a:uFill>
                <a:solidFill>
                  <a:srgbClr val="ffffff"/>
                </a:solidFill>
              </a:uFill>
              <a:latin typeface="Trebuchet MS"/>
            </a:endParaRPr>
          </a:p>
        </p:txBody>
      </p:sp>
      <p:sp>
        <p:nvSpPr>
          <p:cNvPr id="197"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The diet planning can be made more specific (for example lose or gain 10 kgs in 20 days or so) and the plans and analytics can be made accordingly rigorous. This will need a wide research the field of food and nutrition.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When complete, it would definitely be something that every health conscious person will love to have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CHALLENGES FACED</a:t>
            </a:r>
            <a:endParaRPr b="0" lang="en-US" sz="1800" spc="-1" strike="noStrike">
              <a:solidFill>
                <a:srgbClr val="000000"/>
              </a:solidFill>
              <a:uFill>
                <a:solidFill>
                  <a:srgbClr val="ffffff"/>
                </a:solidFill>
              </a:uFill>
              <a:latin typeface="Trebuchet MS"/>
            </a:endParaRPr>
          </a:p>
        </p:txBody>
      </p:sp>
      <p:sp>
        <p:nvSpPr>
          <p:cNvPr id="199"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The major issue was finding reference material for understanding the bluemix platform(and hence it didn’t get integrated!)</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Next was dealing with the speech to text API of IBM Watson. It gives hard time recognizing the Indian accent.(Terrorist became dentist :p) </a:t>
            </a:r>
            <a:endParaRPr b="0" lang="en-US" sz="1800" spc="-1" strike="noStrike">
              <a:solidFill>
                <a:srgbClr val="404040"/>
              </a:solidFill>
              <a:uFill>
                <a:solidFill>
                  <a:srgbClr val="ffffff"/>
                </a:solidFill>
              </a:uFill>
              <a:latin typeface="Trebuchet MS"/>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CHALLENGES FACED</a:t>
            </a:r>
            <a:endParaRPr b="0" lang="en-US" sz="1800" spc="-1" strike="noStrike">
              <a:solidFill>
                <a:srgbClr val="000000"/>
              </a:solidFill>
              <a:uFill>
                <a:solidFill>
                  <a:srgbClr val="ffffff"/>
                </a:solidFill>
              </a:uFill>
              <a:latin typeface="Trebuchet MS"/>
            </a:endParaRPr>
          </a:p>
        </p:txBody>
      </p:sp>
      <p:sp>
        <p:nvSpPr>
          <p:cNvPr id="201"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Finding proper and authentic information about food and nutrition and calorie values of food stuff.</a:t>
            </a:r>
            <a:endParaRPr b="0" lang="en-US" sz="1800" spc="-1" strike="noStrike">
              <a:solidFill>
                <a:srgbClr val="404040"/>
              </a:solidFill>
              <a:uFill>
                <a:solidFill>
                  <a:srgbClr val="ffffff"/>
                </a:solidFill>
              </a:uFill>
              <a:latin typeface="Trebuchet MS"/>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CHALLENGES FACED</a:t>
            </a:r>
            <a:endParaRPr b="0" lang="en-US" sz="1800" spc="-1" strike="noStrike">
              <a:solidFill>
                <a:srgbClr val="000000"/>
              </a:solidFill>
              <a:uFill>
                <a:solidFill>
                  <a:srgbClr val="ffffff"/>
                </a:solidFill>
              </a:uFill>
              <a:latin typeface="Trebuchet MS"/>
            </a:endParaRPr>
          </a:p>
        </p:txBody>
      </p:sp>
      <p:sp>
        <p:nvSpPr>
          <p:cNvPr id="203"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The major issue was finding reference material for understanding the bluemix platform(and hence it didn’t get integrated!)</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Next was dealing with the speech to text API of IBM Watson. It gives hard time recognizing the Indian accent.(Terrorist became dentist :p) </a:t>
            </a:r>
            <a:endParaRPr b="0" lang="en-US" sz="1800" spc="-1" strike="noStrike">
              <a:solidFill>
                <a:srgbClr val="404040"/>
              </a:solidFill>
              <a:uFill>
                <a:solidFill>
                  <a:srgbClr val="ffffff"/>
                </a:solidFill>
              </a:uFill>
              <a:latin typeface="Trebuchet MS"/>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1506960" y="2404440"/>
            <a:ext cx="7766640" cy="1645920"/>
          </a:xfrm>
          <a:prstGeom prst="rect">
            <a:avLst/>
          </a:prstGeom>
          <a:noFill/>
          <a:ln>
            <a:noFill/>
          </a:ln>
        </p:spPr>
        <p:txBody>
          <a:bodyPr anchor="b"/>
          <a:p>
            <a:pPr algn="ctr">
              <a:lnSpc>
                <a:spcPct val="100000"/>
              </a:lnSpc>
            </a:pPr>
            <a:r>
              <a:rPr b="0" lang="en-US" sz="5400" spc="-1" strike="noStrike">
                <a:solidFill>
                  <a:srgbClr val="5fcbef"/>
                </a:solidFill>
                <a:uFill>
                  <a:solidFill>
                    <a:srgbClr val="ffffff"/>
                  </a:solidFill>
                </a:uFill>
                <a:latin typeface="Trebuchet MS"/>
              </a:rPr>
              <a:t>THANK YOU!!!</a:t>
            </a:r>
            <a:endParaRPr b="0" lang="en-US" sz="1800" spc="-1" strike="noStrike">
              <a:solidFill>
                <a:srgbClr val="000000"/>
              </a:solidFill>
              <a:uFill>
                <a:solidFill>
                  <a:srgbClr val="ffffff"/>
                </a:solidFill>
              </a:uFill>
              <a:latin typeface="Trebuchet MS"/>
            </a:endParaRPr>
          </a:p>
        </p:txBody>
      </p:sp>
      <p:sp>
        <p:nvSpPr>
          <p:cNvPr id="205" name="TextShape 2"/>
          <p:cNvSpPr txBox="1"/>
          <p:nvPr/>
        </p:nvSpPr>
        <p:spPr>
          <a:xfrm>
            <a:off x="1506960" y="4050720"/>
            <a:ext cx="7766640" cy="1096560"/>
          </a:xfrm>
          <a:prstGeom prst="rect">
            <a:avLst/>
          </a:prstGeom>
          <a:noFill/>
          <a:ln>
            <a:noFill/>
          </a:ln>
        </p:spPr>
        <p:txBody>
          <a:bodyPr/>
          <a:p>
            <a:pPr algn="ctr"/>
            <a:endParaRPr b="0" lang="en-IN" sz="32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THE IDEA</a:t>
            </a:r>
            <a:endParaRPr b="0" lang="en-US" sz="1800" spc="-1" strike="noStrike">
              <a:solidFill>
                <a:srgbClr val="000000"/>
              </a:solidFill>
              <a:uFill>
                <a:solidFill>
                  <a:srgbClr val="ffffff"/>
                </a:solidFill>
              </a:uFill>
              <a:latin typeface="Trebuchet MS"/>
            </a:endParaRPr>
          </a:p>
        </p:txBody>
      </p:sp>
      <p:sp>
        <p:nvSpPr>
          <p:cNvPr id="161"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A healthy mind resides in a healthy body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It is a dream of every individual to have a healthy and fit body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There are many dieticians, planners, trainers out there who would train you to achieve your dream.. But at a cost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How would it be to have a planner that plans meticulously , only for you, tracks you , maintains the record of your daily intake of calories/ fats and recommends changes in your diet on per day basis ? And that too totally free?</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Interested? Hang on then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THE IDEA</a:t>
            </a:r>
            <a:endParaRPr b="0" lang="en-US" sz="1800" spc="-1" strike="noStrike">
              <a:solidFill>
                <a:srgbClr val="000000"/>
              </a:solidFill>
              <a:uFill>
                <a:solidFill>
                  <a:srgbClr val="ffffff"/>
                </a:solidFill>
              </a:uFill>
              <a:latin typeface="Trebuchet MS"/>
            </a:endParaRPr>
          </a:p>
        </p:txBody>
      </p:sp>
      <p:sp>
        <p:nvSpPr>
          <p:cNvPr id="163"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The product that we have designed, using the APIs of IBM WATSON does the specified job.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It can hold data for multiple users.</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And yet it is customisable for every person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THE IDEA</a:t>
            </a:r>
            <a:endParaRPr b="0" lang="en-US" sz="1800" spc="-1" strike="noStrike">
              <a:solidFill>
                <a:srgbClr val="000000"/>
              </a:solidFill>
              <a:uFill>
                <a:solidFill>
                  <a:srgbClr val="ffffff"/>
                </a:solidFill>
              </a:uFill>
              <a:latin typeface="Trebuchet MS"/>
            </a:endParaRPr>
          </a:p>
        </p:txBody>
      </p:sp>
      <p:sp>
        <p:nvSpPr>
          <p:cNvPr id="165"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Initially, at the time of sign up, it asks the following information from the user:</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Name</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Password</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Age</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Height </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Weight</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Activity (ranging from sedentary to very active)</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5fcbef"/>
              </a:buClr>
              <a:buSzPct val="80000"/>
              <a:buFont typeface="Wingdings 3" charset="2"/>
              <a:buChar char=""/>
            </a:pPr>
            <a:r>
              <a:rPr b="0" lang="en-US" sz="2600" spc="-1" strike="noStrike">
                <a:solidFill>
                  <a:srgbClr val="404040"/>
                </a:solidFill>
                <a:uFill>
                  <a:solidFill>
                    <a:srgbClr val="ffffff"/>
                  </a:solidFill>
                </a:uFill>
                <a:latin typeface="Calibri Light"/>
              </a:rPr>
              <a:t>Gender.</a:t>
            </a:r>
            <a:endParaRPr b="0" lang="en-US" sz="14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THE IDEA</a:t>
            </a:r>
            <a:endParaRPr b="0" lang="en-US" sz="1800" spc="-1" strike="noStrike">
              <a:solidFill>
                <a:srgbClr val="000000"/>
              </a:solidFill>
              <a:uFill>
                <a:solidFill>
                  <a:srgbClr val="ffffff"/>
                </a:solidFill>
              </a:uFill>
              <a:latin typeface="Trebuchet MS"/>
            </a:endParaRPr>
          </a:p>
        </p:txBody>
      </p:sp>
      <p:sp>
        <p:nvSpPr>
          <p:cNvPr id="167"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It then calculates , using the last four parameters, the daily total energy expenditure or the average energy consumption per day is calculated and saved for that person.</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It will also ask the user his/her aim.. That is , would the user like to gain weight or lose weight or remain maintained!</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 </a:t>
            </a:r>
            <a:r>
              <a:rPr b="0" lang="en-US" sz="2800" spc="-1" strike="noStrike">
                <a:solidFill>
                  <a:srgbClr val="404040"/>
                </a:solidFill>
                <a:uFill>
                  <a:solidFill>
                    <a:srgbClr val="ffffff"/>
                  </a:solidFill>
                </a:uFill>
                <a:latin typeface="Calibri Light"/>
              </a:rPr>
              <a:t>The total energy expenditure will then be modified accordingly.</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An initial prescribed diet plan will be generated and presented to the user. The user is expected to stick by it.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The daily calorie intake is analysed.</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THE IDEA</a:t>
            </a:r>
            <a:endParaRPr b="0" lang="en-US" sz="1800" spc="-1" strike="noStrike">
              <a:solidFill>
                <a:srgbClr val="000000"/>
              </a:solidFill>
              <a:uFill>
                <a:solidFill>
                  <a:srgbClr val="ffffff"/>
                </a:solidFill>
              </a:uFill>
              <a:latin typeface="Trebuchet MS"/>
            </a:endParaRPr>
          </a:p>
        </p:txBody>
      </p:sp>
      <p:sp>
        <p:nvSpPr>
          <p:cNvPr id="169"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The application supports a huge dataset of varied foodstuffs and their respective calorie values.</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The application would then ask the user everyday to tell it about whatever was eaten by the user that day.</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Still finding it interesting ? Great ! Hang on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THE IDEA</a:t>
            </a:r>
            <a:endParaRPr b="0" lang="en-US" sz="1800" spc="-1" strike="noStrike">
              <a:solidFill>
                <a:srgbClr val="000000"/>
              </a:solidFill>
              <a:uFill>
                <a:solidFill>
                  <a:srgbClr val="ffffff"/>
                </a:solidFill>
              </a:uFill>
              <a:latin typeface="Trebuchet MS"/>
            </a:endParaRPr>
          </a:p>
        </p:txBody>
      </p:sp>
      <p:sp>
        <p:nvSpPr>
          <p:cNvPr id="171" name="TextShape 2"/>
          <p:cNvSpPr txBox="1"/>
          <p:nvPr/>
        </p:nvSpPr>
        <p:spPr>
          <a:xfrm>
            <a:off x="677160" y="2160720"/>
            <a:ext cx="8596440" cy="3880440"/>
          </a:xfrm>
          <a:prstGeom prst="rect">
            <a:avLst/>
          </a:prstGeom>
          <a:noFill/>
          <a:ln>
            <a:noFill/>
          </a:ln>
        </p:spPr>
        <p:txBody>
          <a:bodyPr/>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And then the application analyses the total calorie intake for that day of the user and checks if it is in accordance with the calculated level.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In any case if the total consumed calories are beyond the calculated level, the application gives  out a warning that you have overstepped your daily limit and also gives suggestions that you could cut down on these particular foodstuffs. </a:t>
            </a:r>
            <a:endParaRPr b="0" lang="en-US" sz="1800" spc="-1" strike="noStrike">
              <a:solidFill>
                <a:srgbClr val="404040"/>
              </a:solidFill>
              <a:uFill>
                <a:solidFill>
                  <a:srgbClr val="ffffff"/>
                </a:solidFill>
              </a:uFill>
              <a:latin typeface="Trebuchet MS"/>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5fcbef"/>
                </a:solidFill>
                <a:uFill>
                  <a:solidFill>
                    <a:srgbClr val="ffffff"/>
                  </a:solidFill>
                </a:uFill>
                <a:latin typeface="Trebuchet MS"/>
              </a:rPr>
              <a:t>THE IDEA</a:t>
            </a:r>
            <a:endParaRPr b="0" lang="en-US" sz="1800" spc="-1" strike="noStrike">
              <a:solidFill>
                <a:srgbClr val="000000"/>
              </a:solidFill>
              <a:uFill>
                <a:solidFill>
                  <a:srgbClr val="ffffff"/>
                </a:solidFill>
              </a:uFill>
              <a:latin typeface="Trebuchet MS"/>
            </a:endParaRPr>
          </a:p>
        </p:txBody>
      </p:sp>
      <p:sp>
        <p:nvSpPr>
          <p:cNvPr id="173" name="TextShape 2"/>
          <p:cNvSpPr txBox="1"/>
          <p:nvPr/>
        </p:nvSpPr>
        <p:spPr>
          <a:xfrm>
            <a:off x="677160" y="2160720"/>
            <a:ext cx="8596440" cy="3880440"/>
          </a:xfrm>
          <a:prstGeom prst="rect">
            <a:avLst/>
          </a:prstGeom>
          <a:noFill/>
          <a:ln>
            <a:noFill/>
          </a:ln>
        </p:spPr>
        <p:txBody>
          <a:bodyPr/>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If thIf the calorie intake is below the specified value then the application gives out a message to reward oneself with some lip-smacking-high-on-calorie foodstuffs.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5fcbef"/>
              </a:buClr>
              <a:buSzPct val="80000"/>
              <a:buFont typeface="Wingdings 3" charset="2"/>
              <a:buChar char=""/>
            </a:pPr>
            <a:r>
              <a:rPr b="0" lang="en-US" sz="2800" spc="-1" strike="noStrike">
                <a:solidFill>
                  <a:srgbClr val="404040"/>
                </a:solidFill>
                <a:uFill>
                  <a:solidFill>
                    <a:srgbClr val="ffffff"/>
                  </a:solidFill>
                </a:uFill>
                <a:latin typeface="Calibri Light"/>
              </a:rPr>
              <a:t>e calorie intake for the day is well in range then it’ll give out a message ‘great going ! Keep it up’.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pic>
        <p:nvPicPr>
          <p:cNvPr id="174" name="Picture 3" descr=""/>
          <p:cNvPicPr/>
          <p:nvPr/>
        </p:nvPicPr>
        <p:blipFill>
          <a:blip r:embed="rId1"/>
          <a:stretch/>
        </p:blipFill>
        <p:spPr>
          <a:xfrm>
            <a:off x="4125600" y="0"/>
            <a:ext cx="4298040" cy="32778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143</TotalTime>
  <Application>LibreOffice/5.1.6.2$Linux_X86_64 LibreOffice_project/10m0$Build-2</Application>
  <Words>976</Words>
  <Paragraphs>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2017-04-07T16:13:20Z</dcterms:created>
  <dc:creator>Adit Bhiwaniwala</dc:creator>
  <dc:description/>
  <dc:language>en-IN</dc:language>
  <cp:lastModifiedBy/>
  <dcterms:modified xsi:type="dcterms:W3CDTF">2017-04-08T10:49:48Z</dcterms:modified>
  <cp:revision>15</cp:revision>
  <dc:subject/>
  <dc:title>DIET PLANNER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