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8" r:id="rId3"/>
    <p:sldId id="257" r:id="rId4"/>
    <p:sldId id="259" r:id="rId5"/>
    <p:sldId id="260" r:id="rId6"/>
    <p:sldId id="274" r:id="rId7"/>
    <p:sldId id="261" r:id="rId8"/>
    <p:sldId id="262" r:id="rId9"/>
    <p:sldId id="263" r:id="rId10"/>
    <p:sldId id="264" r:id="rId11"/>
    <p:sldId id="265" r:id="rId12"/>
    <p:sldId id="266" r:id="rId13"/>
    <p:sldId id="267" r:id="rId14"/>
    <p:sldId id="268"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8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12" name="Google Shape;12;p2"/>
          <p:cNvSpPr txBox="1">
            <a:spLocks noGrp="1"/>
          </p:cNvSpPr>
          <p:nvPr>
            <p:ph type="subTitle" idx="1"/>
          </p:nvPr>
        </p:nvSpPr>
        <p:spPr>
          <a:xfrm>
            <a:off x="415600" y="2504747"/>
            <a:ext cx="5656800" cy="98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2133">
                <a:solidFill>
                  <a:schemeClr val="lt2"/>
                </a:solidFill>
              </a:defRPr>
            </a:lvl1pPr>
            <a:lvl2pPr lvl="1">
              <a:lnSpc>
                <a:spcPct val="100000"/>
              </a:lnSpc>
              <a:spcBef>
                <a:spcPts val="0"/>
              </a:spcBef>
              <a:spcAft>
                <a:spcPts val="0"/>
              </a:spcAft>
              <a:buClr>
                <a:schemeClr val="lt2"/>
              </a:buClr>
              <a:buSzPts val="1600"/>
              <a:buNone/>
              <a:defRPr sz="2133">
                <a:solidFill>
                  <a:schemeClr val="lt2"/>
                </a:solidFill>
              </a:defRPr>
            </a:lvl2pPr>
            <a:lvl3pPr lvl="2">
              <a:lnSpc>
                <a:spcPct val="100000"/>
              </a:lnSpc>
              <a:spcBef>
                <a:spcPts val="0"/>
              </a:spcBef>
              <a:spcAft>
                <a:spcPts val="0"/>
              </a:spcAft>
              <a:buClr>
                <a:schemeClr val="lt2"/>
              </a:buClr>
              <a:buSzPts val="1600"/>
              <a:buNone/>
              <a:defRPr sz="2133">
                <a:solidFill>
                  <a:schemeClr val="lt2"/>
                </a:solidFill>
              </a:defRPr>
            </a:lvl3pPr>
            <a:lvl4pPr lvl="3">
              <a:lnSpc>
                <a:spcPct val="100000"/>
              </a:lnSpc>
              <a:spcBef>
                <a:spcPts val="0"/>
              </a:spcBef>
              <a:spcAft>
                <a:spcPts val="0"/>
              </a:spcAft>
              <a:buClr>
                <a:schemeClr val="lt2"/>
              </a:buClr>
              <a:buSzPts val="1600"/>
              <a:buNone/>
              <a:defRPr sz="2133">
                <a:solidFill>
                  <a:schemeClr val="lt2"/>
                </a:solidFill>
              </a:defRPr>
            </a:lvl4pPr>
            <a:lvl5pPr lvl="4">
              <a:lnSpc>
                <a:spcPct val="100000"/>
              </a:lnSpc>
              <a:spcBef>
                <a:spcPts val="0"/>
              </a:spcBef>
              <a:spcAft>
                <a:spcPts val="0"/>
              </a:spcAft>
              <a:buClr>
                <a:schemeClr val="lt2"/>
              </a:buClr>
              <a:buSzPts val="1600"/>
              <a:buNone/>
              <a:defRPr sz="2133">
                <a:solidFill>
                  <a:schemeClr val="lt2"/>
                </a:solidFill>
              </a:defRPr>
            </a:lvl5pPr>
            <a:lvl6pPr lvl="5">
              <a:lnSpc>
                <a:spcPct val="100000"/>
              </a:lnSpc>
              <a:spcBef>
                <a:spcPts val="0"/>
              </a:spcBef>
              <a:spcAft>
                <a:spcPts val="0"/>
              </a:spcAft>
              <a:buClr>
                <a:schemeClr val="lt2"/>
              </a:buClr>
              <a:buSzPts val="1600"/>
              <a:buNone/>
              <a:defRPr sz="2133">
                <a:solidFill>
                  <a:schemeClr val="lt2"/>
                </a:solidFill>
              </a:defRPr>
            </a:lvl6pPr>
            <a:lvl7pPr lvl="6">
              <a:lnSpc>
                <a:spcPct val="100000"/>
              </a:lnSpc>
              <a:spcBef>
                <a:spcPts val="0"/>
              </a:spcBef>
              <a:spcAft>
                <a:spcPts val="0"/>
              </a:spcAft>
              <a:buClr>
                <a:schemeClr val="lt2"/>
              </a:buClr>
              <a:buSzPts val="1600"/>
              <a:buNone/>
              <a:defRPr sz="2133">
                <a:solidFill>
                  <a:schemeClr val="lt2"/>
                </a:solidFill>
              </a:defRPr>
            </a:lvl7pPr>
            <a:lvl8pPr lvl="7">
              <a:lnSpc>
                <a:spcPct val="100000"/>
              </a:lnSpc>
              <a:spcBef>
                <a:spcPts val="0"/>
              </a:spcBef>
              <a:spcAft>
                <a:spcPts val="0"/>
              </a:spcAft>
              <a:buClr>
                <a:schemeClr val="lt2"/>
              </a:buClr>
              <a:buSzPts val="1600"/>
              <a:buNone/>
              <a:defRPr sz="2133">
                <a:solidFill>
                  <a:schemeClr val="lt2"/>
                </a:solidFill>
              </a:defRPr>
            </a:lvl8pPr>
            <a:lvl9pPr lvl="8">
              <a:lnSpc>
                <a:spcPct val="100000"/>
              </a:lnSpc>
              <a:spcBef>
                <a:spcPts val="0"/>
              </a:spcBef>
              <a:spcAft>
                <a:spcPts val="0"/>
              </a:spcAft>
              <a:buClr>
                <a:schemeClr val="lt2"/>
              </a:buClr>
              <a:buSzPts val="1600"/>
              <a:buNone/>
              <a:defRPr sz="2133">
                <a:solidFill>
                  <a:schemeClr val="lt2"/>
                </a:solidFill>
              </a:defRPr>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17581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200" cy="1659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3333">
                <a:solidFill>
                  <a:schemeClr val="lt1"/>
                </a:solidFill>
              </a:defRPr>
            </a:lvl1pPr>
            <a:lvl2pPr lvl="1">
              <a:spcBef>
                <a:spcPts val="0"/>
              </a:spcBef>
              <a:spcAft>
                <a:spcPts val="0"/>
              </a:spcAft>
              <a:buClr>
                <a:schemeClr val="lt1"/>
              </a:buClr>
              <a:buSzPts val="10000"/>
              <a:buNone/>
              <a:defRPr sz="13333">
                <a:solidFill>
                  <a:schemeClr val="lt1"/>
                </a:solidFill>
              </a:defRPr>
            </a:lvl2pPr>
            <a:lvl3pPr lvl="2">
              <a:spcBef>
                <a:spcPts val="0"/>
              </a:spcBef>
              <a:spcAft>
                <a:spcPts val="0"/>
              </a:spcAft>
              <a:buClr>
                <a:schemeClr val="lt1"/>
              </a:buClr>
              <a:buSzPts val="10000"/>
              <a:buNone/>
              <a:defRPr sz="13333">
                <a:solidFill>
                  <a:schemeClr val="lt1"/>
                </a:solidFill>
              </a:defRPr>
            </a:lvl3pPr>
            <a:lvl4pPr lvl="3">
              <a:spcBef>
                <a:spcPts val="0"/>
              </a:spcBef>
              <a:spcAft>
                <a:spcPts val="0"/>
              </a:spcAft>
              <a:buClr>
                <a:schemeClr val="lt1"/>
              </a:buClr>
              <a:buSzPts val="10000"/>
              <a:buNone/>
              <a:defRPr sz="13333">
                <a:solidFill>
                  <a:schemeClr val="lt1"/>
                </a:solidFill>
              </a:defRPr>
            </a:lvl4pPr>
            <a:lvl5pPr lvl="4">
              <a:spcBef>
                <a:spcPts val="0"/>
              </a:spcBef>
              <a:spcAft>
                <a:spcPts val="0"/>
              </a:spcAft>
              <a:buClr>
                <a:schemeClr val="lt1"/>
              </a:buClr>
              <a:buSzPts val="10000"/>
              <a:buNone/>
              <a:defRPr sz="13333">
                <a:solidFill>
                  <a:schemeClr val="lt1"/>
                </a:solidFill>
              </a:defRPr>
            </a:lvl5pPr>
            <a:lvl6pPr lvl="5">
              <a:spcBef>
                <a:spcPts val="0"/>
              </a:spcBef>
              <a:spcAft>
                <a:spcPts val="0"/>
              </a:spcAft>
              <a:buClr>
                <a:schemeClr val="lt1"/>
              </a:buClr>
              <a:buSzPts val="10000"/>
              <a:buNone/>
              <a:defRPr sz="13333">
                <a:solidFill>
                  <a:schemeClr val="lt1"/>
                </a:solidFill>
              </a:defRPr>
            </a:lvl6pPr>
            <a:lvl7pPr lvl="6">
              <a:spcBef>
                <a:spcPts val="0"/>
              </a:spcBef>
              <a:spcAft>
                <a:spcPts val="0"/>
              </a:spcAft>
              <a:buClr>
                <a:schemeClr val="lt1"/>
              </a:buClr>
              <a:buSzPts val="10000"/>
              <a:buNone/>
              <a:defRPr sz="13333">
                <a:solidFill>
                  <a:schemeClr val="lt1"/>
                </a:solidFill>
              </a:defRPr>
            </a:lvl7pPr>
            <a:lvl8pPr lvl="7">
              <a:spcBef>
                <a:spcPts val="0"/>
              </a:spcBef>
              <a:spcAft>
                <a:spcPts val="0"/>
              </a:spcAft>
              <a:buClr>
                <a:schemeClr val="lt1"/>
              </a:buClr>
              <a:buSzPts val="10000"/>
              <a:buNone/>
              <a:defRPr sz="13333">
                <a:solidFill>
                  <a:schemeClr val="lt1"/>
                </a:solidFill>
              </a:defRPr>
            </a:lvl8pPr>
            <a:lvl9pPr lvl="8">
              <a:spcBef>
                <a:spcPts val="0"/>
              </a:spcBef>
              <a:spcAft>
                <a:spcPts val="0"/>
              </a:spcAft>
              <a:buClr>
                <a:schemeClr val="lt1"/>
              </a:buClr>
              <a:buSzPts val="10000"/>
              <a:buNone/>
              <a:defRPr sz="13333">
                <a:solidFill>
                  <a:schemeClr val="lt1"/>
                </a:solidFill>
              </a:defRPr>
            </a:lvl9pPr>
          </a:lstStyle>
          <a:p>
            <a:r>
              <a:t>xx%</a:t>
            </a:r>
          </a:p>
        </p:txBody>
      </p:sp>
      <p:sp>
        <p:nvSpPr>
          <p:cNvPr id="56" name="Google Shape;56;p11"/>
          <p:cNvSpPr txBox="1">
            <a:spLocks noGrp="1"/>
          </p:cNvSpPr>
          <p:nvPr>
            <p:ph type="body" idx="1"/>
          </p:nvPr>
        </p:nvSpPr>
        <p:spPr>
          <a:xfrm>
            <a:off x="415600" y="2828567"/>
            <a:ext cx="7113200" cy="1256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Clr>
                <a:schemeClr val="accent2"/>
              </a:buClr>
              <a:buSzPts val="1300"/>
              <a:buChar char="●"/>
              <a:defRPr>
                <a:solidFill>
                  <a:schemeClr val="accent2"/>
                </a:solidFill>
              </a:defRPr>
            </a:lvl1pPr>
            <a:lvl2pPr marL="1219170" lvl="1" indent="-397923">
              <a:spcBef>
                <a:spcPts val="2133"/>
              </a:spcBef>
              <a:spcAft>
                <a:spcPts val="0"/>
              </a:spcAft>
              <a:buClr>
                <a:schemeClr val="accent2"/>
              </a:buClr>
              <a:buSzPts val="1100"/>
              <a:buChar char="○"/>
              <a:defRPr>
                <a:solidFill>
                  <a:schemeClr val="accent2"/>
                </a:solidFill>
              </a:defRPr>
            </a:lvl2pPr>
            <a:lvl3pPr marL="1828754" lvl="2" indent="-397923">
              <a:spcBef>
                <a:spcPts val="2133"/>
              </a:spcBef>
              <a:spcAft>
                <a:spcPts val="0"/>
              </a:spcAft>
              <a:buClr>
                <a:schemeClr val="accent2"/>
              </a:buClr>
              <a:buSzPts val="1100"/>
              <a:buChar char="■"/>
              <a:defRPr>
                <a:solidFill>
                  <a:schemeClr val="accent2"/>
                </a:solidFill>
              </a:defRPr>
            </a:lvl3pPr>
            <a:lvl4pPr marL="2438339" lvl="3" indent="-397923">
              <a:spcBef>
                <a:spcPts val="2133"/>
              </a:spcBef>
              <a:spcAft>
                <a:spcPts val="0"/>
              </a:spcAft>
              <a:buClr>
                <a:schemeClr val="accent2"/>
              </a:buClr>
              <a:buSzPts val="1100"/>
              <a:buChar char="●"/>
              <a:defRPr>
                <a:solidFill>
                  <a:schemeClr val="accent2"/>
                </a:solidFill>
              </a:defRPr>
            </a:lvl4pPr>
            <a:lvl5pPr marL="3047924" lvl="4" indent="-397923">
              <a:spcBef>
                <a:spcPts val="2133"/>
              </a:spcBef>
              <a:spcAft>
                <a:spcPts val="0"/>
              </a:spcAft>
              <a:buClr>
                <a:schemeClr val="accent2"/>
              </a:buClr>
              <a:buSzPts val="1100"/>
              <a:buChar char="○"/>
              <a:defRPr>
                <a:solidFill>
                  <a:schemeClr val="accent2"/>
                </a:solidFill>
              </a:defRPr>
            </a:lvl5pPr>
            <a:lvl6pPr marL="3657509" lvl="5" indent="-397923">
              <a:spcBef>
                <a:spcPts val="2133"/>
              </a:spcBef>
              <a:spcAft>
                <a:spcPts val="0"/>
              </a:spcAft>
              <a:buClr>
                <a:schemeClr val="accent2"/>
              </a:buClr>
              <a:buSzPts val="1100"/>
              <a:buChar char="■"/>
              <a:defRPr>
                <a:solidFill>
                  <a:schemeClr val="accent2"/>
                </a:solidFill>
              </a:defRPr>
            </a:lvl6pPr>
            <a:lvl7pPr marL="4267093" lvl="6" indent="-397923">
              <a:spcBef>
                <a:spcPts val="2133"/>
              </a:spcBef>
              <a:spcAft>
                <a:spcPts val="0"/>
              </a:spcAft>
              <a:buClr>
                <a:schemeClr val="accent2"/>
              </a:buClr>
              <a:buSzPts val="1100"/>
              <a:buChar char="●"/>
              <a:defRPr>
                <a:solidFill>
                  <a:schemeClr val="accent2"/>
                </a:solidFill>
              </a:defRPr>
            </a:lvl7pPr>
            <a:lvl8pPr marL="4876678" lvl="7" indent="-397923">
              <a:spcBef>
                <a:spcPts val="2133"/>
              </a:spcBef>
              <a:spcAft>
                <a:spcPts val="0"/>
              </a:spcAft>
              <a:buClr>
                <a:schemeClr val="accent2"/>
              </a:buClr>
              <a:buSzPts val="1100"/>
              <a:buChar char="○"/>
              <a:defRPr>
                <a:solidFill>
                  <a:schemeClr val="accent2"/>
                </a:solidFill>
              </a:defRPr>
            </a:lvl8pPr>
            <a:lvl9pPr marL="5486263" lvl="8" indent="-397923">
              <a:spcBef>
                <a:spcPts val="2133"/>
              </a:spcBef>
              <a:spcAft>
                <a:spcPts val="2133"/>
              </a:spcAft>
              <a:buClr>
                <a:schemeClr val="accent2"/>
              </a:buClr>
              <a:buSzPts val="1100"/>
              <a:buChar char="■"/>
              <a:defRPr>
                <a:solidFill>
                  <a:schemeClr val="accent2"/>
                </a:solidFill>
              </a:defRPr>
            </a:lvl9pPr>
          </a:lstStyle>
          <a:p>
            <a:pPr lvl="0"/>
            <a:r>
              <a:rPr lang="en-US"/>
              <a:t>Edit Master text styles</a:t>
            </a:r>
          </a:p>
        </p:txBody>
      </p:sp>
      <p:sp>
        <p:nvSpPr>
          <p:cNvPr id="57" name="Google Shape;5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310444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3860414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AE051-6C69-474B-B6F4-D9D040E735C6}"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20253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64132"/>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415600" y="719633"/>
            <a:ext cx="113608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7045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0"/>
            <a:ext cx="575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a:off x="1" y="58834"/>
            <a:ext cx="5751500" cy="5865833"/>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867" cy="58608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2000" cy="3345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24" name="Google Shape;24;p4"/>
          <p:cNvSpPr txBox="1">
            <a:spLocks noGrp="1"/>
          </p:cNvSpPr>
          <p:nvPr>
            <p:ph type="body" idx="1"/>
          </p:nvPr>
        </p:nvSpPr>
        <p:spPr>
          <a:xfrm>
            <a:off x="6192900" y="667900"/>
            <a:ext cx="5555200" cy="546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pPr lvl="0"/>
            <a:r>
              <a:rPr lang="en-US"/>
              <a:t>Edit Master text styles</a:t>
            </a:r>
          </a:p>
        </p:txBody>
      </p:sp>
      <p:sp>
        <p:nvSpPr>
          <p:cNvPr id="25" name="Google Shape;25;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265283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txBox="1">
            <a:spLocks noGrp="1"/>
          </p:cNvSpPr>
          <p:nvPr>
            <p:ph type="title"/>
          </p:nvPr>
        </p:nvSpPr>
        <p:spPr>
          <a:xfrm>
            <a:off x="415633" y="667900"/>
            <a:ext cx="113608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29" name="Google Shape;29;p5"/>
          <p:cNvSpPr txBox="1">
            <a:spLocks noGrp="1"/>
          </p:cNvSpPr>
          <p:nvPr>
            <p:ph type="body" idx="1"/>
          </p:nvPr>
        </p:nvSpPr>
        <p:spPr>
          <a:xfrm>
            <a:off x="415600" y="2007600"/>
            <a:ext cx="5333200" cy="410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pPr lvl="0"/>
            <a:r>
              <a:rPr lang="en-US"/>
              <a:t>Edit Master text styles</a:t>
            </a:r>
          </a:p>
        </p:txBody>
      </p:sp>
      <p:sp>
        <p:nvSpPr>
          <p:cNvPr id="30" name="Google Shape;30;p5"/>
          <p:cNvSpPr txBox="1">
            <a:spLocks noGrp="1"/>
          </p:cNvSpPr>
          <p:nvPr>
            <p:ph type="body" idx="2"/>
          </p:nvPr>
        </p:nvSpPr>
        <p:spPr>
          <a:xfrm>
            <a:off x="6443200" y="2007600"/>
            <a:ext cx="5333200" cy="410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pPr lvl="0"/>
            <a:r>
              <a:rPr lang="en-US"/>
              <a:t>Edit Master text styles</a:t>
            </a:r>
          </a:p>
        </p:txBody>
      </p:sp>
      <p:sp>
        <p:nvSpPr>
          <p:cNvPr id="31" name="Google Shape;31;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90719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415633" y="667900"/>
            <a:ext cx="113608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35" name="Google Shape;35;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263006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p:nvPr/>
        </p:nvSpPr>
        <p:spPr>
          <a:xfrm>
            <a:off x="0" y="0"/>
            <a:ext cx="5019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txBox="1">
            <a:spLocks noGrp="1"/>
          </p:cNvSpPr>
          <p:nvPr>
            <p:ph type="title"/>
          </p:nvPr>
        </p:nvSpPr>
        <p:spPr>
          <a:xfrm>
            <a:off x="415633" y="667900"/>
            <a:ext cx="4170000" cy="2438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39" name="Google Shape;39;p7"/>
          <p:cNvSpPr txBox="1">
            <a:spLocks noGrp="1"/>
          </p:cNvSpPr>
          <p:nvPr>
            <p:ph type="body" idx="1"/>
          </p:nvPr>
        </p:nvSpPr>
        <p:spPr>
          <a:xfrm>
            <a:off x="415600" y="3187533"/>
            <a:ext cx="4170000" cy="306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Clr>
                <a:schemeClr val="accent2"/>
              </a:buClr>
              <a:buSzPts val="1300"/>
              <a:buChar char="●"/>
              <a:defRPr>
                <a:solidFill>
                  <a:schemeClr val="accent2"/>
                </a:solidFill>
              </a:defRPr>
            </a:lvl1pPr>
            <a:lvl2pPr marL="1219170" lvl="1" indent="-397923">
              <a:spcBef>
                <a:spcPts val="2133"/>
              </a:spcBef>
              <a:spcAft>
                <a:spcPts val="0"/>
              </a:spcAft>
              <a:buClr>
                <a:schemeClr val="accent2"/>
              </a:buClr>
              <a:buSzPts val="1100"/>
              <a:buChar char="○"/>
              <a:defRPr>
                <a:solidFill>
                  <a:schemeClr val="accent2"/>
                </a:solidFill>
              </a:defRPr>
            </a:lvl2pPr>
            <a:lvl3pPr marL="1828754" lvl="2" indent="-397923">
              <a:spcBef>
                <a:spcPts val="2133"/>
              </a:spcBef>
              <a:spcAft>
                <a:spcPts val="0"/>
              </a:spcAft>
              <a:buClr>
                <a:schemeClr val="accent2"/>
              </a:buClr>
              <a:buSzPts val="1100"/>
              <a:buChar char="■"/>
              <a:defRPr>
                <a:solidFill>
                  <a:schemeClr val="accent2"/>
                </a:solidFill>
              </a:defRPr>
            </a:lvl3pPr>
            <a:lvl4pPr marL="2438339" lvl="3" indent="-397923">
              <a:spcBef>
                <a:spcPts val="2133"/>
              </a:spcBef>
              <a:spcAft>
                <a:spcPts val="0"/>
              </a:spcAft>
              <a:buClr>
                <a:schemeClr val="accent2"/>
              </a:buClr>
              <a:buSzPts val="1100"/>
              <a:buChar char="●"/>
              <a:defRPr>
                <a:solidFill>
                  <a:schemeClr val="accent2"/>
                </a:solidFill>
              </a:defRPr>
            </a:lvl4pPr>
            <a:lvl5pPr marL="3047924" lvl="4" indent="-397923">
              <a:spcBef>
                <a:spcPts val="2133"/>
              </a:spcBef>
              <a:spcAft>
                <a:spcPts val="0"/>
              </a:spcAft>
              <a:buClr>
                <a:schemeClr val="accent2"/>
              </a:buClr>
              <a:buSzPts val="1100"/>
              <a:buChar char="○"/>
              <a:defRPr>
                <a:solidFill>
                  <a:schemeClr val="accent2"/>
                </a:solidFill>
              </a:defRPr>
            </a:lvl5pPr>
            <a:lvl6pPr marL="3657509" lvl="5" indent="-397923">
              <a:spcBef>
                <a:spcPts val="2133"/>
              </a:spcBef>
              <a:spcAft>
                <a:spcPts val="0"/>
              </a:spcAft>
              <a:buClr>
                <a:schemeClr val="accent2"/>
              </a:buClr>
              <a:buSzPts val="1100"/>
              <a:buChar char="■"/>
              <a:defRPr>
                <a:solidFill>
                  <a:schemeClr val="accent2"/>
                </a:solidFill>
              </a:defRPr>
            </a:lvl6pPr>
            <a:lvl7pPr marL="4267093" lvl="6" indent="-397923">
              <a:spcBef>
                <a:spcPts val="2133"/>
              </a:spcBef>
              <a:spcAft>
                <a:spcPts val="0"/>
              </a:spcAft>
              <a:buClr>
                <a:schemeClr val="accent2"/>
              </a:buClr>
              <a:buSzPts val="1100"/>
              <a:buChar char="●"/>
              <a:defRPr>
                <a:solidFill>
                  <a:schemeClr val="accent2"/>
                </a:solidFill>
              </a:defRPr>
            </a:lvl7pPr>
            <a:lvl8pPr marL="4876678" lvl="7" indent="-397923">
              <a:spcBef>
                <a:spcPts val="2133"/>
              </a:spcBef>
              <a:spcAft>
                <a:spcPts val="0"/>
              </a:spcAft>
              <a:buClr>
                <a:schemeClr val="accent2"/>
              </a:buClr>
              <a:buSzPts val="1100"/>
              <a:buChar char="○"/>
              <a:defRPr>
                <a:solidFill>
                  <a:schemeClr val="accent2"/>
                </a:solidFill>
              </a:defRPr>
            </a:lvl8pPr>
            <a:lvl9pPr marL="5486263" lvl="8" indent="-397923">
              <a:spcBef>
                <a:spcPts val="2133"/>
              </a:spcBef>
              <a:spcAft>
                <a:spcPts val="2133"/>
              </a:spcAft>
              <a:buClr>
                <a:schemeClr val="accent2"/>
              </a:buClr>
              <a:buSzPts val="1100"/>
              <a:buChar char="■"/>
              <a:defRPr>
                <a:solidFill>
                  <a:schemeClr val="accent2"/>
                </a:solidFill>
              </a:defRPr>
            </a:lvl9pPr>
          </a:lstStyle>
          <a:p>
            <a:pPr lvl="0"/>
            <a:r>
              <a:rPr lang="en-US"/>
              <a:t>Edit Master text styles</a:t>
            </a:r>
          </a:p>
        </p:txBody>
      </p:sp>
      <p:sp>
        <p:nvSpPr>
          <p:cNvPr id="40" name="Google Shape;4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196255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43" name="Google Shape;43;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406149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9"/>
          <p:cNvSpPr txBox="1">
            <a:spLocks noGrp="1"/>
          </p:cNvSpPr>
          <p:nvPr>
            <p:ph type="title"/>
          </p:nvPr>
        </p:nvSpPr>
        <p:spPr>
          <a:xfrm>
            <a:off x="415067" y="667900"/>
            <a:ext cx="4939200" cy="2732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47" name="Google Shape;47;p9"/>
          <p:cNvSpPr txBox="1">
            <a:spLocks noGrp="1"/>
          </p:cNvSpPr>
          <p:nvPr>
            <p:ph type="subTitle" idx="1"/>
          </p:nvPr>
        </p:nvSpPr>
        <p:spPr>
          <a:xfrm>
            <a:off x="406400" y="3502300"/>
            <a:ext cx="4939200" cy="123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2133">
                <a:solidFill>
                  <a:schemeClr val="accent2"/>
                </a:solidFill>
              </a:defRPr>
            </a:lvl1pPr>
            <a:lvl2pPr lvl="1">
              <a:lnSpc>
                <a:spcPct val="100000"/>
              </a:lnSpc>
              <a:spcBef>
                <a:spcPts val="0"/>
              </a:spcBef>
              <a:spcAft>
                <a:spcPts val="0"/>
              </a:spcAft>
              <a:buClr>
                <a:schemeClr val="accent2"/>
              </a:buClr>
              <a:buSzPts val="1600"/>
              <a:buNone/>
              <a:defRPr sz="2133">
                <a:solidFill>
                  <a:schemeClr val="accent2"/>
                </a:solidFill>
              </a:defRPr>
            </a:lvl2pPr>
            <a:lvl3pPr lvl="2">
              <a:lnSpc>
                <a:spcPct val="100000"/>
              </a:lnSpc>
              <a:spcBef>
                <a:spcPts val="0"/>
              </a:spcBef>
              <a:spcAft>
                <a:spcPts val="0"/>
              </a:spcAft>
              <a:buClr>
                <a:schemeClr val="accent2"/>
              </a:buClr>
              <a:buSzPts val="1600"/>
              <a:buNone/>
              <a:defRPr sz="2133">
                <a:solidFill>
                  <a:schemeClr val="accent2"/>
                </a:solidFill>
              </a:defRPr>
            </a:lvl3pPr>
            <a:lvl4pPr lvl="3">
              <a:lnSpc>
                <a:spcPct val="100000"/>
              </a:lnSpc>
              <a:spcBef>
                <a:spcPts val="0"/>
              </a:spcBef>
              <a:spcAft>
                <a:spcPts val="0"/>
              </a:spcAft>
              <a:buClr>
                <a:schemeClr val="accent2"/>
              </a:buClr>
              <a:buSzPts val="1600"/>
              <a:buNone/>
              <a:defRPr sz="2133">
                <a:solidFill>
                  <a:schemeClr val="accent2"/>
                </a:solidFill>
              </a:defRPr>
            </a:lvl4pPr>
            <a:lvl5pPr lvl="4">
              <a:lnSpc>
                <a:spcPct val="100000"/>
              </a:lnSpc>
              <a:spcBef>
                <a:spcPts val="0"/>
              </a:spcBef>
              <a:spcAft>
                <a:spcPts val="0"/>
              </a:spcAft>
              <a:buClr>
                <a:schemeClr val="accent2"/>
              </a:buClr>
              <a:buSzPts val="1600"/>
              <a:buNone/>
              <a:defRPr sz="2133">
                <a:solidFill>
                  <a:schemeClr val="accent2"/>
                </a:solidFill>
              </a:defRPr>
            </a:lvl5pPr>
            <a:lvl6pPr lvl="5">
              <a:lnSpc>
                <a:spcPct val="100000"/>
              </a:lnSpc>
              <a:spcBef>
                <a:spcPts val="0"/>
              </a:spcBef>
              <a:spcAft>
                <a:spcPts val="0"/>
              </a:spcAft>
              <a:buClr>
                <a:schemeClr val="accent2"/>
              </a:buClr>
              <a:buSzPts val="1600"/>
              <a:buNone/>
              <a:defRPr sz="2133">
                <a:solidFill>
                  <a:schemeClr val="accent2"/>
                </a:solidFill>
              </a:defRPr>
            </a:lvl6pPr>
            <a:lvl7pPr lvl="6">
              <a:lnSpc>
                <a:spcPct val="100000"/>
              </a:lnSpc>
              <a:spcBef>
                <a:spcPts val="0"/>
              </a:spcBef>
              <a:spcAft>
                <a:spcPts val="0"/>
              </a:spcAft>
              <a:buClr>
                <a:schemeClr val="accent2"/>
              </a:buClr>
              <a:buSzPts val="1600"/>
              <a:buNone/>
              <a:defRPr sz="2133">
                <a:solidFill>
                  <a:schemeClr val="accent2"/>
                </a:solidFill>
              </a:defRPr>
            </a:lvl7pPr>
            <a:lvl8pPr lvl="7">
              <a:lnSpc>
                <a:spcPct val="100000"/>
              </a:lnSpc>
              <a:spcBef>
                <a:spcPts val="0"/>
              </a:spcBef>
              <a:spcAft>
                <a:spcPts val="0"/>
              </a:spcAft>
              <a:buClr>
                <a:schemeClr val="accent2"/>
              </a:buClr>
              <a:buSzPts val="1600"/>
              <a:buNone/>
              <a:defRPr sz="2133">
                <a:solidFill>
                  <a:schemeClr val="accent2"/>
                </a:solidFill>
              </a:defRPr>
            </a:lvl8pPr>
            <a:lvl9pPr lvl="8">
              <a:lnSpc>
                <a:spcPct val="100000"/>
              </a:lnSpc>
              <a:spcBef>
                <a:spcPts val="0"/>
              </a:spcBef>
              <a:spcAft>
                <a:spcPts val="0"/>
              </a:spcAft>
              <a:buClr>
                <a:schemeClr val="accent2"/>
              </a:buClr>
              <a:buSzPts val="1600"/>
              <a:buNone/>
              <a:defRPr sz="2133">
                <a:solidFill>
                  <a:schemeClr val="accent2"/>
                </a:solidFill>
              </a:defRPr>
            </a:lvl9pPr>
          </a:lstStyle>
          <a:p>
            <a:r>
              <a:rPr lang="en-US"/>
              <a:t>Click to edit Master subtitle style</a:t>
            </a:r>
            <a:endParaRPr/>
          </a:p>
        </p:txBody>
      </p:sp>
      <p:sp>
        <p:nvSpPr>
          <p:cNvPr id="48" name="Google Shape;48;p9"/>
          <p:cNvSpPr txBox="1">
            <a:spLocks noGrp="1"/>
          </p:cNvSpPr>
          <p:nvPr>
            <p:ph type="body" idx="2"/>
          </p:nvPr>
        </p:nvSpPr>
        <p:spPr>
          <a:xfrm>
            <a:off x="6505367" y="667900"/>
            <a:ext cx="5272000" cy="5482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pPr lvl="0"/>
            <a:r>
              <a:rPr lang="en-US"/>
              <a:t>Edit Master text styles</a:t>
            </a:r>
          </a:p>
        </p:txBody>
      </p:sp>
      <p:sp>
        <p:nvSpPr>
          <p:cNvPr id="49" name="Google Shape;49;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141761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p:nvPr/>
        </p:nvSpPr>
        <p:spPr>
          <a:xfrm>
            <a:off x="0" y="5825333"/>
            <a:ext cx="12192000" cy="103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0"/>
          <p:cNvSpPr txBox="1">
            <a:spLocks noGrp="1"/>
          </p:cNvSpPr>
          <p:nvPr>
            <p:ph type="body" idx="1"/>
          </p:nvPr>
        </p:nvSpPr>
        <p:spPr>
          <a:xfrm>
            <a:off x="415600" y="6028533"/>
            <a:ext cx="10639200" cy="614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pPr lvl="0"/>
            <a:r>
              <a:rPr lang="en-US"/>
              <a:t>Edit Master text styles</a:t>
            </a:r>
          </a:p>
        </p:txBody>
      </p:sp>
      <p:sp>
        <p:nvSpPr>
          <p:cNvPr id="53" name="Google Shape;5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326117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Roboto"/>
                <a:ea typeface="Roboto"/>
                <a:cs typeface="Roboto"/>
                <a:sym typeface="Roboto"/>
              </a:defRPr>
            </a:lvl1pPr>
            <a:lvl2pPr lvl="1" algn="r">
              <a:buNone/>
              <a:defRPr sz="1333">
                <a:solidFill>
                  <a:schemeClr val="dk2"/>
                </a:solidFill>
                <a:latin typeface="Roboto"/>
                <a:ea typeface="Roboto"/>
                <a:cs typeface="Roboto"/>
                <a:sym typeface="Roboto"/>
              </a:defRPr>
            </a:lvl2pPr>
            <a:lvl3pPr lvl="2" algn="r">
              <a:buNone/>
              <a:defRPr sz="1333">
                <a:solidFill>
                  <a:schemeClr val="dk2"/>
                </a:solidFill>
                <a:latin typeface="Roboto"/>
                <a:ea typeface="Roboto"/>
                <a:cs typeface="Roboto"/>
                <a:sym typeface="Roboto"/>
              </a:defRPr>
            </a:lvl3pPr>
            <a:lvl4pPr lvl="3" algn="r">
              <a:buNone/>
              <a:defRPr sz="1333">
                <a:solidFill>
                  <a:schemeClr val="dk2"/>
                </a:solidFill>
                <a:latin typeface="Roboto"/>
                <a:ea typeface="Roboto"/>
                <a:cs typeface="Roboto"/>
                <a:sym typeface="Roboto"/>
              </a:defRPr>
            </a:lvl4pPr>
            <a:lvl5pPr lvl="4" algn="r">
              <a:buNone/>
              <a:defRPr sz="1333">
                <a:solidFill>
                  <a:schemeClr val="dk2"/>
                </a:solidFill>
                <a:latin typeface="Roboto"/>
                <a:ea typeface="Roboto"/>
                <a:cs typeface="Roboto"/>
                <a:sym typeface="Roboto"/>
              </a:defRPr>
            </a:lvl5pPr>
            <a:lvl6pPr lvl="5" algn="r">
              <a:buNone/>
              <a:defRPr sz="1333">
                <a:solidFill>
                  <a:schemeClr val="dk2"/>
                </a:solidFill>
                <a:latin typeface="Roboto"/>
                <a:ea typeface="Roboto"/>
                <a:cs typeface="Roboto"/>
                <a:sym typeface="Roboto"/>
              </a:defRPr>
            </a:lvl6pPr>
            <a:lvl7pPr lvl="6" algn="r">
              <a:buNone/>
              <a:defRPr sz="1333">
                <a:solidFill>
                  <a:schemeClr val="dk2"/>
                </a:solidFill>
                <a:latin typeface="Roboto"/>
                <a:ea typeface="Roboto"/>
                <a:cs typeface="Roboto"/>
                <a:sym typeface="Roboto"/>
              </a:defRPr>
            </a:lvl7pPr>
            <a:lvl8pPr lvl="7" algn="r">
              <a:buNone/>
              <a:defRPr sz="1333">
                <a:solidFill>
                  <a:schemeClr val="dk2"/>
                </a:solidFill>
                <a:latin typeface="Roboto"/>
                <a:ea typeface="Roboto"/>
                <a:cs typeface="Roboto"/>
                <a:sym typeface="Roboto"/>
              </a:defRPr>
            </a:lvl8pPr>
            <a:lvl9pPr lvl="8" algn="r">
              <a:buNone/>
              <a:defRPr sz="1333">
                <a:solidFill>
                  <a:schemeClr val="dk2"/>
                </a:solidFill>
                <a:latin typeface="Roboto"/>
                <a:ea typeface="Roboto"/>
                <a:cs typeface="Roboto"/>
                <a:sym typeface="Roboto"/>
              </a:defRPr>
            </a:lvl9pPr>
          </a:lstStyle>
          <a:p>
            <a:fld id="{0EB40DD8-794A-4E6B-9A0C-3F461C9F7C61}" type="slidenum">
              <a:rPr lang="en-IN" smtClean="0"/>
              <a:t>‹#›</a:t>
            </a:fld>
            <a:endParaRPr lang="en-IN"/>
          </a:p>
        </p:txBody>
      </p:sp>
    </p:spTree>
    <p:extLst>
      <p:ext uri="{BB962C8B-B14F-4D97-AF65-F5344CB8AC3E}">
        <p14:creationId xmlns:p14="http://schemas.microsoft.com/office/powerpoint/2010/main" val="2777717065"/>
      </p:ext>
    </p:extLst>
  </p:cSld>
  <p:clrMap bg1="lt1" tx1="dk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5E5A-A45C-F57A-F92B-A6954B968199}"/>
              </a:ext>
            </a:extLst>
          </p:cNvPr>
          <p:cNvSpPr>
            <a:spLocks noGrp="1"/>
          </p:cNvSpPr>
          <p:nvPr>
            <p:ph type="ctrTitle"/>
          </p:nvPr>
        </p:nvSpPr>
        <p:spPr>
          <a:xfrm>
            <a:off x="1097280" y="758952"/>
            <a:ext cx="10058400" cy="1360793"/>
          </a:xfrm>
        </p:spPr>
        <p:txBody>
          <a:bodyPr>
            <a:noAutofit/>
          </a:bodyPr>
          <a:lstStyle/>
          <a:p>
            <a:pPr algn="ctr"/>
            <a:r>
              <a:rPr lang="en-IN" sz="4400" dirty="0">
                <a:latin typeface="Times New Roman" panose="02020603050405020304" pitchFamily="18" charset="0"/>
                <a:cs typeface="Times New Roman" panose="02020603050405020304" pitchFamily="18" charset="0"/>
              </a:rPr>
              <a:t>BANK CUSTOMER CHURN PREDICTION</a:t>
            </a:r>
          </a:p>
        </p:txBody>
      </p:sp>
      <p:sp>
        <p:nvSpPr>
          <p:cNvPr id="4" name="Subtitle 2">
            <a:extLst>
              <a:ext uri="{FF2B5EF4-FFF2-40B4-BE49-F238E27FC236}">
                <a16:creationId xmlns:a16="http://schemas.microsoft.com/office/drawing/2014/main" id="{D231B5B3-02F3-AB1A-F259-503E7485CA0F}"/>
              </a:ext>
            </a:extLst>
          </p:cNvPr>
          <p:cNvSpPr>
            <a:spLocks noGrp="1"/>
          </p:cNvSpPr>
          <p:nvPr>
            <p:ph type="subTitle" idx="1"/>
          </p:nvPr>
        </p:nvSpPr>
        <p:spPr>
          <a:xfrm>
            <a:off x="124691" y="3211329"/>
            <a:ext cx="2382982" cy="1928707"/>
          </a:xfrm>
          <a:ln>
            <a:solidFill>
              <a:srgbClr val="002060"/>
            </a:solidFill>
          </a:ln>
        </p:spPr>
        <p:txBody>
          <a:bodyPr>
            <a:normAutofit/>
          </a:bodyPr>
          <a:lstStyle/>
          <a:p>
            <a:pPr algn="l"/>
            <a:r>
              <a:rPr lang="en-IN" sz="2000" dirty="0">
                <a:solidFill>
                  <a:schemeClr val="tx1"/>
                </a:solidFill>
                <a:latin typeface="Times New Roman" panose="02020603050405020304" pitchFamily="18" charset="0"/>
                <a:cs typeface="Times New Roman" panose="02020603050405020304" pitchFamily="18" charset="0"/>
              </a:rPr>
              <a:t>Group 7:</a:t>
            </a:r>
          </a:p>
          <a:p>
            <a:pPr algn="l"/>
            <a:r>
              <a:rPr lang="en-IN" sz="2000" dirty="0">
                <a:solidFill>
                  <a:schemeClr val="tx1"/>
                </a:solidFill>
                <a:latin typeface="Times New Roman" panose="02020603050405020304" pitchFamily="18" charset="0"/>
                <a:cs typeface="Times New Roman" panose="02020603050405020304" pitchFamily="18" charset="0"/>
              </a:rPr>
              <a:t>Shreyash</a:t>
            </a:r>
          </a:p>
          <a:p>
            <a:pPr algn="l"/>
            <a:r>
              <a:rPr lang="en-IN" sz="2000" dirty="0" err="1">
                <a:solidFill>
                  <a:schemeClr val="tx1"/>
                </a:solidFill>
                <a:latin typeface="Times New Roman" panose="02020603050405020304" pitchFamily="18" charset="0"/>
                <a:cs typeface="Times New Roman" panose="02020603050405020304" pitchFamily="18" charset="0"/>
              </a:rPr>
              <a:t>Ronil</a:t>
            </a:r>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Shubham </a:t>
            </a:r>
          </a:p>
          <a:p>
            <a:pPr algn="l"/>
            <a:r>
              <a:rPr lang="en-IN" sz="2000" dirty="0">
                <a:solidFill>
                  <a:schemeClr val="tx1"/>
                </a:solidFill>
                <a:latin typeface="Times New Roman" panose="02020603050405020304" pitchFamily="18" charset="0"/>
                <a:cs typeface="Times New Roman" panose="02020603050405020304" pitchFamily="18" charset="0"/>
              </a:rPr>
              <a:t>Namrata</a:t>
            </a:r>
          </a:p>
        </p:txBody>
      </p:sp>
    </p:spTree>
    <p:extLst>
      <p:ext uri="{BB962C8B-B14F-4D97-AF65-F5344CB8AC3E}">
        <p14:creationId xmlns:p14="http://schemas.microsoft.com/office/powerpoint/2010/main" val="409589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8CB44-A39E-965C-1747-F63AFAB5FF57}"/>
              </a:ext>
            </a:extLst>
          </p:cNvPr>
          <p:cNvSpPr>
            <a:spLocks noGrp="1"/>
          </p:cNvSpPr>
          <p:nvPr>
            <p:ph idx="1"/>
          </p:nvPr>
        </p:nvSpPr>
        <p:spPr>
          <a:xfrm>
            <a:off x="177800" y="460927"/>
            <a:ext cx="6248400" cy="5716036"/>
          </a:xfrm>
        </p:spPr>
        <p:txBody>
          <a:bodyPr/>
          <a:lstStyle/>
          <a:p>
            <a:pPr marL="0" indent="0">
              <a:buNone/>
            </a:pPr>
            <a:endParaRPr lang="en-IN" dirty="0"/>
          </a:p>
          <a:p>
            <a:pPr marL="342900" indent="-342900">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To improve the performance of the model further</a:t>
            </a:r>
            <a:r>
              <a:rPr lang="en-IN" sz="1600" dirty="0">
                <a:solidFill>
                  <a:schemeClr val="accent1"/>
                </a:solidFill>
                <a:latin typeface="Times New Roman" panose="02020603050405020304" pitchFamily="18" charset="0"/>
                <a:cs typeface="Times New Roman" panose="02020603050405020304" pitchFamily="18" charset="0"/>
              </a:rPr>
              <a:t>, we go for </a:t>
            </a:r>
            <a:r>
              <a:rPr lang="en-IN" sz="1600" dirty="0" err="1">
                <a:solidFill>
                  <a:schemeClr val="accent1"/>
                </a:solidFill>
                <a:latin typeface="Times New Roman" panose="02020603050405020304" pitchFamily="18" charset="0"/>
                <a:cs typeface="Times New Roman" panose="02020603050405020304" pitchFamily="18" charset="0"/>
              </a:rPr>
              <a:t>hyperparameter</a:t>
            </a:r>
            <a:r>
              <a:rPr lang="en-IN" sz="1600" dirty="0">
                <a:solidFill>
                  <a:schemeClr val="accent1"/>
                </a:solidFill>
                <a:latin typeface="Times New Roman" panose="02020603050405020304" pitchFamily="18" charset="0"/>
                <a:cs typeface="Times New Roman" panose="02020603050405020304" pitchFamily="18" charset="0"/>
              </a:rPr>
              <a:t> tuning. </a:t>
            </a:r>
            <a:r>
              <a:rPr lang="en-IN" sz="1600" dirty="0" err="1">
                <a:solidFill>
                  <a:schemeClr val="accent1"/>
                </a:solidFill>
                <a:latin typeface="Times New Roman" panose="02020603050405020304" pitchFamily="18" charset="0"/>
                <a:cs typeface="Times New Roman" panose="02020603050405020304" pitchFamily="18" charset="0"/>
              </a:rPr>
              <a:t>Hyperparameters</a:t>
            </a:r>
            <a:r>
              <a:rPr lang="en-IN" sz="1600" dirty="0">
                <a:solidFill>
                  <a:schemeClr val="accent1"/>
                </a:solidFill>
                <a:latin typeface="Times New Roman" panose="02020603050405020304" pitchFamily="18" charset="0"/>
                <a:cs typeface="Times New Roman" panose="02020603050405020304" pitchFamily="18" charset="0"/>
              </a:rPr>
              <a:t> are settings that we can choose before training a model. It involves t</a:t>
            </a:r>
            <a:r>
              <a:rPr lang="en-US" sz="1600" dirty="0">
                <a:solidFill>
                  <a:schemeClr val="accent1"/>
                </a:solidFill>
                <a:latin typeface="Times New Roman" panose="02020603050405020304" pitchFamily="18" charset="0"/>
                <a:cs typeface="Times New Roman" panose="02020603050405020304" pitchFamily="18" charset="0"/>
              </a:rPr>
              <a:t>rying out different values for these settings to find the combination that makes our model perform the best on a given task. The model performed better with the recall increasing to 99.7% and ROC-AUC increasing to 99.8% for the training data and recall increasing to 99.83% and ROC-AUC increasing to 99.8% </a:t>
            </a:r>
          </a:p>
          <a:p>
            <a:pPr marL="342900" indent="-342900">
              <a:buFont typeface="Arial" panose="020B0604020202020204" pitchFamily="34" charset="0"/>
              <a:buChar char="•"/>
            </a:pPr>
            <a:endParaRPr lang="en-US" sz="1600" dirty="0">
              <a:solidFill>
                <a:schemeClr val="accent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Confusion matrix is also displayed here which shows the False negatives lesser than as calculated as per Decision Tree model. </a:t>
            </a:r>
            <a:endParaRPr lang="en-IN" sz="16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F6214EE-BA83-9080-B092-3BFE0252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058" y="460927"/>
            <a:ext cx="4610100" cy="1118402"/>
          </a:xfrm>
          <a:prstGeom prst="rect">
            <a:avLst/>
          </a:prstGeom>
          <a:ln>
            <a:solidFill>
              <a:schemeClr val="tx1"/>
            </a:solidFill>
          </a:ln>
        </p:spPr>
      </p:pic>
      <p:pic>
        <p:nvPicPr>
          <p:cNvPr id="9" name="Picture 8">
            <a:extLst>
              <a:ext uri="{FF2B5EF4-FFF2-40B4-BE49-F238E27FC236}">
                <a16:creationId xmlns:a16="http://schemas.microsoft.com/office/drawing/2014/main" id="{21950574-05A1-2FFF-565B-430F00741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972" y="2161991"/>
            <a:ext cx="4837186" cy="3804059"/>
          </a:xfrm>
          <a:prstGeom prst="rect">
            <a:avLst/>
          </a:prstGeom>
          <a:ln>
            <a:solidFill>
              <a:schemeClr val="tx1"/>
            </a:solidFill>
          </a:ln>
        </p:spPr>
      </p:pic>
      <p:sp>
        <p:nvSpPr>
          <p:cNvPr id="2" name="TextBox 1"/>
          <p:cNvSpPr txBox="1"/>
          <p:nvPr/>
        </p:nvSpPr>
        <p:spPr>
          <a:xfrm>
            <a:off x="7759701" y="1685994"/>
            <a:ext cx="2933700"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Fig: </a:t>
            </a:r>
            <a:r>
              <a:rPr lang="en-US" b="1" i="1" dirty="0" err="1">
                <a:latin typeface="Times New Roman" panose="02020603050405020304" pitchFamily="18" charset="0"/>
                <a:cs typeface="Times New Roman" panose="02020603050405020304" pitchFamily="18" charset="0"/>
              </a:rPr>
              <a:t>Hyperparameter</a:t>
            </a:r>
            <a:r>
              <a:rPr lang="en-US" b="1" i="1" dirty="0">
                <a:latin typeface="Times New Roman" panose="02020603050405020304" pitchFamily="18" charset="0"/>
                <a:cs typeface="Times New Roman" panose="02020603050405020304" pitchFamily="18" charset="0"/>
              </a:rPr>
              <a:t> tuning</a:t>
            </a:r>
            <a:endParaRPr lang="en-IN" b="1"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94715" y="5943641"/>
            <a:ext cx="2933700"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Fig: Confusion Matrix</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89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D147-3398-218B-350B-86307748CF28}"/>
              </a:ext>
            </a:extLst>
          </p:cNvPr>
          <p:cNvSpPr>
            <a:spLocks noGrp="1"/>
          </p:cNvSpPr>
          <p:nvPr>
            <p:ph type="title"/>
          </p:nvPr>
        </p:nvSpPr>
        <p:spPr>
          <a:xfrm>
            <a:off x="838200" y="365126"/>
            <a:ext cx="10515600" cy="532342"/>
          </a:xfrm>
        </p:spPr>
        <p:txBody>
          <a:bodyPr>
            <a:noAutofit/>
          </a:bodyPr>
          <a:lstStyle/>
          <a:p>
            <a:pPr algn="ctr"/>
            <a:r>
              <a:rPr lang="en-IN" sz="3200" dirty="0">
                <a:latin typeface="Times New Roman" panose="02020603050405020304" pitchFamily="18" charset="0"/>
                <a:cs typeface="Times New Roman" panose="02020603050405020304" pitchFamily="18" charset="0"/>
              </a:rPr>
              <a:t>ADABOOST</a:t>
            </a:r>
          </a:p>
        </p:txBody>
      </p:sp>
      <p:sp>
        <p:nvSpPr>
          <p:cNvPr id="3" name="Content Placeholder 2">
            <a:extLst>
              <a:ext uri="{FF2B5EF4-FFF2-40B4-BE49-F238E27FC236}">
                <a16:creationId xmlns:a16="http://schemas.microsoft.com/office/drawing/2014/main" id="{FA0A87E7-8B0B-4C29-4F74-9CB203A19C66}"/>
              </a:ext>
            </a:extLst>
          </p:cNvPr>
          <p:cNvSpPr>
            <a:spLocks noGrp="1"/>
          </p:cNvSpPr>
          <p:nvPr>
            <p:ph idx="1"/>
          </p:nvPr>
        </p:nvSpPr>
        <p:spPr>
          <a:xfrm>
            <a:off x="220133" y="1065756"/>
            <a:ext cx="11557000" cy="5665244"/>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63850D8-A205-D702-11AB-7E44AC9D6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480" y="1254360"/>
            <a:ext cx="4064474" cy="2644018"/>
          </a:xfrm>
          <a:prstGeom prst="rect">
            <a:avLst/>
          </a:prstGeom>
          <a:ln>
            <a:solidFill>
              <a:schemeClr val="tx1"/>
            </a:solidFill>
          </a:ln>
        </p:spPr>
      </p:pic>
      <p:pic>
        <p:nvPicPr>
          <p:cNvPr id="7" name="Picture 6">
            <a:extLst>
              <a:ext uri="{FF2B5EF4-FFF2-40B4-BE49-F238E27FC236}">
                <a16:creationId xmlns:a16="http://schemas.microsoft.com/office/drawing/2014/main" id="{F0878515-EE75-75E1-83F6-4CEE22D50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157" y="4817533"/>
            <a:ext cx="5092663" cy="1037642"/>
          </a:xfrm>
          <a:prstGeom prst="rect">
            <a:avLst/>
          </a:prstGeom>
          <a:ln>
            <a:solidFill>
              <a:schemeClr val="tx1"/>
            </a:solidFill>
          </a:ln>
        </p:spPr>
      </p:pic>
      <p:sp>
        <p:nvSpPr>
          <p:cNvPr id="6" name="TextBox 5"/>
          <p:cNvSpPr txBox="1"/>
          <p:nvPr/>
        </p:nvSpPr>
        <p:spPr>
          <a:xfrm flipH="1">
            <a:off x="7947864" y="4013158"/>
            <a:ext cx="3066499"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Fig: Classification report</a:t>
            </a:r>
            <a:endParaRPr lang="en-IN" sz="1600" b="1" i="1" dirty="0">
              <a:latin typeface="Times New Roman" panose="02020603050405020304" pitchFamily="18" charset="0"/>
              <a:cs typeface="Times New Roman" panose="02020603050405020304" pitchFamily="18" charset="0"/>
            </a:endParaRPr>
          </a:p>
        </p:txBody>
      </p:sp>
      <p:sp>
        <p:nvSpPr>
          <p:cNvPr id="8" name="TextBox 7"/>
          <p:cNvSpPr txBox="1"/>
          <p:nvPr/>
        </p:nvSpPr>
        <p:spPr>
          <a:xfrm flipH="1">
            <a:off x="7947864" y="5954533"/>
            <a:ext cx="3066499"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Fig: Cross Validation</a:t>
            </a:r>
            <a:endParaRPr lang="en-IN" sz="1600" b="1" i="1"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B0D5833-A443-D5A9-8605-0DBBF2D9B045}"/>
              </a:ext>
            </a:extLst>
          </p:cNvPr>
          <p:cNvSpPr txBox="1">
            <a:spLocks/>
          </p:cNvSpPr>
          <p:nvPr/>
        </p:nvSpPr>
        <p:spPr>
          <a:xfrm>
            <a:off x="566057" y="1262827"/>
            <a:ext cx="5987143" cy="5257276"/>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eaLnBrk="1" hangingPunct="1">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eaLnBrk="1" hangingPunct="1">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eaLnBrk="1" hangingPunct="1">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a:lnSpc>
                <a:spcPct val="107000"/>
              </a:lnSpc>
              <a:spcAft>
                <a:spcPts val="800"/>
              </a:spcAft>
            </a:pP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AdaBoost algorithm, short for Adaptive Boosting, is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 Boosting technique used as an Ensemble Method in Machine Learning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4605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called Adaptive Boosting as the weights are re-assigned to each instance, with higher weights assigned to incorrectly classified instances.</a:t>
            </a:r>
          </a:p>
          <a:p>
            <a:pPr marL="14605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Best uses with weak learners</a:t>
            </a:r>
          </a:p>
          <a:p>
            <a:pPr marL="14605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Used for tackling binary classification problem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b="1" kern="0" dirty="0">
              <a:solidFill>
                <a:schemeClr val="accent1"/>
              </a:solidFill>
              <a:latin typeface="Times New Roman" panose="02020603050405020304" pitchFamily="18" charset="0"/>
              <a:ea typeface="Merriweather"/>
              <a:cs typeface="Times New Roman" panose="02020603050405020304" pitchFamily="18" charset="0"/>
              <a:sym typeface="Merriweather"/>
            </a:endParaRPr>
          </a:p>
        </p:txBody>
      </p:sp>
    </p:spTree>
    <p:extLst>
      <p:ext uri="{BB962C8B-B14F-4D97-AF65-F5344CB8AC3E}">
        <p14:creationId xmlns:p14="http://schemas.microsoft.com/office/powerpoint/2010/main" val="101324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2FC81-A0FF-D004-A444-CC1A20101754}"/>
              </a:ext>
            </a:extLst>
          </p:cNvPr>
          <p:cNvSpPr>
            <a:spLocks noGrp="1"/>
          </p:cNvSpPr>
          <p:nvPr>
            <p:ph idx="1"/>
          </p:nvPr>
        </p:nvSpPr>
        <p:spPr>
          <a:xfrm>
            <a:off x="160867" y="143932"/>
            <a:ext cx="11192933" cy="6714067"/>
          </a:xfrm>
        </p:spPr>
        <p:txBody>
          <a:bodyPr/>
          <a:lstStyle/>
          <a:p>
            <a:pPr marL="0" indent="0">
              <a:buNone/>
            </a:pPr>
            <a:r>
              <a:rPr lang="en-IN" dirty="0"/>
              <a:t>Hyperparameter Tuning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Confusion Matrix</a:t>
            </a:r>
          </a:p>
          <a:p>
            <a:pPr marL="0" indent="0">
              <a:buNone/>
            </a:pPr>
            <a:endParaRPr lang="en-IN" dirty="0"/>
          </a:p>
        </p:txBody>
      </p:sp>
      <p:pic>
        <p:nvPicPr>
          <p:cNvPr id="5" name="Picture 4">
            <a:extLst>
              <a:ext uri="{FF2B5EF4-FFF2-40B4-BE49-F238E27FC236}">
                <a16:creationId xmlns:a16="http://schemas.microsoft.com/office/drawing/2014/main" id="{9C287B82-D64B-CBE2-7B44-5307415A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6" y="795814"/>
            <a:ext cx="8297433" cy="762106"/>
          </a:xfrm>
          <a:prstGeom prst="rect">
            <a:avLst/>
          </a:prstGeom>
        </p:spPr>
      </p:pic>
      <p:pic>
        <p:nvPicPr>
          <p:cNvPr id="7" name="Picture 6">
            <a:extLst>
              <a:ext uri="{FF2B5EF4-FFF2-40B4-BE49-F238E27FC236}">
                <a16:creationId xmlns:a16="http://schemas.microsoft.com/office/drawing/2014/main" id="{5EF37211-D108-181F-B8CC-B1152AE8A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6" y="1966804"/>
            <a:ext cx="5268060" cy="1552792"/>
          </a:xfrm>
          <a:prstGeom prst="rect">
            <a:avLst/>
          </a:prstGeom>
        </p:spPr>
      </p:pic>
      <p:pic>
        <p:nvPicPr>
          <p:cNvPr id="9" name="Picture 8">
            <a:extLst>
              <a:ext uri="{FF2B5EF4-FFF2-40B4-BE49-F238E27FC236}">
                <a16:creationId xmlns:a16="http://schemas.microsoft.com/office/drawing/2014/main" id="{A2A75EE8-08E3-8EDD-E060-4960E5375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198" y="3107267"/>
            <a:ext cx="5142240" cy="3721577"/>
          </a:xfrm>
          <a:prstGeom prst="rect">
            <a:avLst/>
          </a:prstGeom>
        </p:spPr>
      </p:pic>
    </p:spTree>
    <p:extLst>
      <p:ext uri="{BB962C8B-B14F-4D97-AF65-F5344CB8AC3E}">
        <p14:creationId xmlns:p14="http://schemas.microsoft.com/office/powerpoint/2010/main" val="80955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DD72-B501-8137-3099-72336A175F9A}"/>
              </a:ext>
            </a:extLst>
          </p:cNvPr>
          <p:cNvSpPr>
            <a:spLocks noGrp="1"/>
          </p:cNvSpPr>
          <p:nvPr>
            <p:ph type="title"/>
          </p:nvPr>
        </p:nvSpPr>
        <p:spPr>
          <a:xfrm>
            <a:off x="110067" y="365125"/>
            <a:ext cx="11243733" cy="752475"/>
          </a:xfrm>
        </p:spPr>
        <p:txBody>
          <a:bodyPr>
            <a:normAutofit/>
          </a:bodyPr>
          <a:lstStyle/>
          <a:p>
            <a:pPr algn="ctr"/>
            <a:r>
              <a:rPr lang="en-IN"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4CEF2E26-8C68-D79E-500F-43E13F6EB045}"/>
              </a:ext>
            </a:extLst>
          </p:cNvPr>
          <p:cNvSpPr>
            <a:spLocks noGrp="1"/>
          </p:cNvSpPr>
          <p:nvPr>
            <p:ph idx="1"/>
          </p:nvPr>
        </p:nvSpPr>
        <p:spPr>
          <a:xfrm>
            <a:off x="177800" y="1481668"/>
            <a:ext cx="11303000" cy="4229100"/>
          </a:xfrm>
          <a:ln>
            <a:solidFill>
              <a:schemeClr val="tx1"/>
            </a:solidFill>
          </a:ln>
        </p:spPr>
        <p:txBody>
          <a:bodyPr/>
          <a:lstStyle/>
          <a:p>
            <a:pPr marL="0" indent="0">
              <a:buNone/>
            </a:pPr>
            <a:r>
              <a:rPr lang="en-IN" sz="2000" b="1" dirty="0">
                <a:solidFill>
                  <a:schemeClr val="accent1"/>
                </a:solidFill>
                <a:latin typeface="Times New Roman" panose="02020603050405020304" pitchFamily="18" charset="0"/>
                <a:cs typeface="Times New Roman" panose="02020603050405020304" pitchFamily="18" charset="0"/>
              </a:rPr>
              <a:t>Model Selection Criteria:</a:t>
            </a:r>
          </a:p>
          <a:p>
            <a:pPr marL="0" indent="0">
              <a:buNone/>
            </a:pPr>
            <a:endParaRPr lang="en-IN"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000" dirty="0">
                <a:solidFill>
                  <a:schemeClr val="accent1"/>
                </a:solidFill>
                <a:latin typeface="Times New Roman" panose="02020603050405020304" pitchFamily="18" charset="0"/>
                <a:cs typeface="Times New Roman" panose="02020603050405020304" pitchFamily="18" charset="0"/>
              </a:rPr>
              <a:t>In churn analysis, the percentage of False Negative(FN) is important. A FN predicts a customer will not churn when they actually do. </a:t>
            </a:r>
          </a:p>
          <a:p>
            <a:pPr marL="0" indent="0">
              <a:buNone/>
            </a:pPr>
            <a:endParaRPr lang="en-IN"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000" dirty="0">
                <a:solidFill>
                  <a:schemeClr val="accent1"/>
                </a:solidFill>
                <a:latin typeface="Times New Roman" panose="02020603050405020304" pitchFamily="18" charset="0"/>
                <a:cs typeface="Times New Roman" panose="02020603050405020304" pitchFamily="18" charset="0"/>
              </a:rPr>
              <a:t>Based on that, the </a:t>
            </a:r>
            <a:r>
              <a:rPr lang="en-IN" sz="2000" b="1" dirty="0">
                <a:solidFill>
                  <a:schemeClr val="accent1"/>
                </a:solidFill>
                <a:latin typeface="Times New Roman" panose="02020603050405020304" pitchFamily="18" charset="0"/>
                <a:cs typeface="Times New Roman" panose="02020603050405020304" pitchFamily="18" charset="0"/>
              </a:rPr>
              <a:t>percentage of FN should be minimized</a:t>
            </a:r>
            <a:r>
              <a:rPr lang="en-IN" sz="2000" dirty="0">
                <a:solidFill>
                  <a:schemeClr val="accent1"/>
                </a:solidFill>
                <a:latin typeface="Times New Roman" panose="02020603050405020304" pitchFamily="18" charset="0"/>
                <a:cs typeface="Times New Roman" panose="02020603050405020304" pitchFamily="18" charset="0"/>
              </a:rPr>
              <a:t>. So, most suitable evaluation metric is </a:t>
            </a:r>
            <a:r>
              <a:rPr lang="en-IN" sz="2000" b="1" dirty="0">
                <a:solidFill>
                  <a:schemeClr val="accent1"/>
                </a:solidFill>
                <a:latin typeface="Times New Roman" panose="02020603050405020304" pitchFamily="18" charset="0"/>
                <a:cs typeface="Times New Roman" panose="02020603050405020304" pitchFamily="18" charset="0"/>
              </a:rPr>
              <a:t>Recall</a:t>
            </a:r>
            <a:r>
              <a:rPr lang="en-IN" sz="2000" dirty="0">
                <a:solidFill>
                  <a:schemeClr val="accent1"/>
                </a:solidFill>
                <a:latin typeface="Times New Roman" panose="02020603050405020304" pitchFamily="18" charset="0"/>
                <a:cs typeface="Times New Roman" panose="02020603050405020304" pitchFamily="18" charset="0"/>
              </a:rPr>
              <a:t> because it takes into account False Negative. </a:t>
            </a:r>
          </a:p>
          <a:p>
            <a:pPr marL="0" indent="0">
              <a:buNone/>
            </a:pPr>
            <a:endParaRPr lang="en-IN"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accent1"/>
                </a:solidFill>
                <a:latin typeface="Times New Roman" panose="02020603050405020304" pitchFamily="18" charset="0"/>
                <a:cs typeface="Times New Roman" panose="02020603050405020304" pitchFamily="18" charset="0"/>
              </a:rPr>
              <a:t>ROC-AUC score </a:t>
            </a:r>
            <a:r>
              <a:rPr lang="en-IN" sz="2000" dirty="0">
                <a:solidFill>
                  <a:schemeClr val="accent1"/>
                </a:solidFill>
                <a:latin typeface="Times New Roman" panose="02020603050405020304" pitchFamily="18" charset="0"/>
                <a:cs typeface="Times New Roman" panose="02020603050405020304" pitchFamily="18" charset="0"/>
              </a:rPr>
              <a:t>provides a comprehensive measure of the model’s performance across various classification thresholds and allows for a more balanced evaluation and selection of models.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760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BAA7-C7A0-B27B-AF5A-A4A6563E2EA5}"/>
              </a:ext>
            </a:extLst>
          </p:cNvPr>
          <p:cNvSpPr>
            <a:spLocks noGrp="1"/>
          </p:cNvSpPr>
          <p:nvPr>
            <p:ph type="title"/>
          </p:nvPr>
        </p:nvSpPr>
        <p:spPr>
          <a:xfrm>
            <a:off x="314000" y="342629"/>
            <a:ext cx="11360800" cy="448033"/>
          </a:xfrm>
        </p:spPr>
        <p:txBody>
          <a:bodyPr/>
          <a:lstStyle/>
          <a:p>
            <a:pPr algn="ctr"/>
            <a:r>
              <a:rPr lang="en-IN" sz="3200" dirty="0">
                <a:latin typeface="Times New Roman" panose="02020603050405020304" pitchFamily="18" charset="0"/>
                <a:cs typeface="Times New Roman" panose="02020603050405020304" pitchFamily="18" charset="0"/>
              </a:rPr>
              <a:t>BEST MODEL</a:t>
            </a:r>
          </a:p>
        </p:txBody>
      </p:sp>
      <p:sp>
        <p:nvSpPr>
          <p:cNvPr id="6" name="Content Placeholder 5">
            <a:extLst>
              <a:ext uri="{FF2B5EF4-FFF2-40B4-BE49-F238E27FC236}">
                <a16:creationId xmlns:a16="http://schemas.microsoft.com/office/drawing/2014/main" id="{5AEED969-C789-2E76-6200-791637CFA09B}"/>
              </a:ext>
            </a:extLst>
          </p:cNvPr>
          <p:cNvSpPr>
            <a:spLocks noGrp="1"/>
          </p:cNvSpPr>
          <p:nvPr>
            <p:ph idx="1"/>
          </p:nvPr>
        </p:nvSpPr>
        <p:spPr>
          <a:xfrm>
            <a:off x="566620" y="2925107"/>
            <a:ext cx="6237980" cy="1983685"/>
          </a:xfrm>
          <a:ln>
            <a:solidFill>
              <a:schemeClr val="tx1"/>
            </a:solidFill>
          </a:ln>
        </p:spPr>
        <p:txBody>
          <a:bodyPr/>
          <a:lstStyle/>
          <a:p>
            <a:pPr marL="0" indent="0">
              <a:buNone/>
            </a:pPr>
            <a:r>
              <a:rPr lang="en-US" sz="1800" dirty="0">
                <a:solidFill>
                  <a:srgbClr val="242424"/>
                </a:solidFill>
                <a:latin typeface="Times New Roman" panose="02020603050405020304" pitchFamily="18" charset="0"/>
                <a:cs typeface="Times New Roman" panose="02020603050405020304" pitchFamily="18" charset="0"/>
              </a:rPr>
              <a:t>The best model is selected from the model that produces the highest average recall value for the test data and does not indicate overfitting and underfitting. Based on the table above, the selected model is </a:t>
            </a:r>
            <a:r>
              <a:rPr lang="en-US" sz="1800" b="1" dirty="0" err="1">
                <a:solidFill>
                  <a:srgbClr val="242424"/>
                </a:solidFill>
                <a:latin typeface="Times New Roman" panose="02020603050405020304" pitchFamily="18" charset="0"/>
                <a:cs typeface="Times New Roman" panose="02020603050405020304" pitchFamily="18" charset="0"/>
              </a:rPr>
              <a:t>AdaBoost</a:t>
            </a:r>
            <a:r>
              <a:rPr lang="en-US" sz="1800" dirty="0">
                <a:solidFill>
                  <a:srgbClr val="242424"/>
                </a:solidFill>
                <a:latin typeface="Times New Roman" panose="02020603050405020304" pitchFamily="18" charset="0"/>
                <a:cs typeface="Times New Roman" panose="02020603050405020304" pitchFamily="18" charset="0"/>
              </a:rPr>
              <a:t> with an average recall for the testing data of </a:t>
            </a:r>
            <a:r>
              <a:rPr lang="en-US" sz="1800" b="1" dirty="0">
                <a:solidFill>
                  <a:srgbClr val="242424"/>
                </a:solidFill>
                <a:latin typeface="Times New Roman" panose="02020603050405020304" pitchFamily="18" charset="0"/>
                <a:cs typeface="Times New Roman" panose="02020603050405020304" pitchFamily="18" charset="0"/>
              </a:rPr>
              <a:t>0.998667</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242424"/>
              </a:solidFill>
              <a:latin typeface="Times New Roman" panose="02020603050405020304" pitchFamily="18" charset="0"/>
              <a:cs typeface="Times New Roman" panose="02020603050405020304" pitchFamily="18" charset="0"/>
            </a:endParaRPr>
          </a:p>
          <a:p>
            <a:pPr marL="0" indent="0">
              <a:buNone/>
            </a:pPr>
            <a:endParaRPr lang="en-US" sz="1800" b="0" i="0" dirty="0">
              <a:solidFill>
                <a:srgbClr val="242424"/>
              </a:solidFill>
              <a:effectLst/>
              <a:latin typeface="Times New Roman" panose="02020603050405020304" pitchFamily="18" charset="0"/>
              <a:cs typeface="Times New Roman" panose="02020603050405020304" pitchFamily="18" charset="0"/>
            </a:endParaRPr>
          </a:p>
          <a:p>
            <a:pPr marL="0" indent="0">
              <a:buNone/>
            </a:pPr>
            <a:endParaRPr lang="en-US" sz="1800" dirty="0">
              <a:solidFill>
                <a:srgbClr val="242424"/>
              </a:solidFill>
              <a:latin typeface="Times New Roman" panose="02020603050405020304" pitchFamily="18" charset="0"/>
              <a:cs typeface="Times New Roman" panose="02020603050405020304" pitchFamily="18" charset="0"/>
            </a:endParaRPr>
          </a:p>
          <a:p>
            <a:pPr marL="0" indent="0">
              <a:buNone/>
            </a:pPr>
            <a:endParaRPr lang="en-US" sz="1800" b="0" i="0" dirty="0">
              <a:solidFill>
                <a:srgbClr val="242424"/>
              </a:solidFill>
              <a:effectLst/>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B4C254D7-6A3C-5F1F-CC93-06B7A67F7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0" y="1317697"/>
            <a:ext cx="6237980" cy="1382553"/>
          </a:xfrm>
          <a:prstGeom prst="rect">
            <a:avLst/>
          </a:prstGeom>
          <a:ln>
            <a:solidFill>
              <a:schemeClr val="tx1"/>
            </a:solidFill>
          </a:ln>
        </p:spPr>
      </p:pic>
      <p:pic>
        <p:nvPicPr>
          <p:cNvPr id="3" name="Content Placeholder 4">
            <a:extLst>
              <a:ext uri="{FF2B5EF4-FFF2-40B4-BE49-F238E27FC236}">
                <a16:creationId xmlns:a16="http://schemas.microsoft.com/office/drawing/2014/main" id="{0686A451-8ED6-EFB7-B2B2-79BE5072C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946" y="1317697"/>
            <a:ext cx="4705763" cy="4554538"/>
          </a:xfrm>
          <a:prstGeom prst="rect">
            <a:avLst/>
          </a:prstGeom>
          <a:noFill/>
          <a:ln>
            <a:solidFill>
              <a:schemeClr val="tx1"/>
            </a:solidFill>
          </a:ln>
        </p:spPr>
      </p:pic>
      <p:sp>
        <p:nvSpPr>
          <p:cNvPr id="4" name="TextBox 3">
            <a:extLst>
              <a:ext uri="{FF2B5EF4-FFF2-40B4-BE49-F238E27FC236}">
                <a16:creationId xmlns:a16="http://schemas.microsoft.com/office/drawing/2014/main" id="{CAA8AAA7-10CE-8F3D-895B-D9D53ECF2712}"/>
              </a:ext>
            </a:extLst>
          </p:cNvPr>
          <p:cNvSpPr txBox="1"/>
          <p:nvPr/>
        </p:nvSpPr>
        <p:spPr>
          <a:xfrm>
            <a:off x="566619" y="5111099"/>
            <a:ext cx="6237979" cy="1200329"/>
          </a:xfrm>
          <a:prstGeom prst="rect">
            <a:avLst/>
          </a:prstGeom>
          <a:noFill/>
          <a:ln>
            <a:solidFill>
              <a:schemeClr val="tx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C</a:t>
            </a:r>
            <a:r>
              <a:rPr lang="en-US" b="0" i="0" dirty="0">
                <a:solidFill>
                  <a:schemeClr val="accent1"/>
                </a:solidFill>
                <a:effectLst/>
                <a:latin typeface="Times New Roman" panose="02020603050405020304" pitchFamily="18" charset="0"/>
                <a:cs typeface="Times New Roman" panose="02020603050405020304" pitchFamily="18" charset="0"/>
              </a:rPr>
              <a:t>onfusion matrix of the best model after the tuning process. Resulting in True Negative (TN) 79.57%, True Positive (TP) 20.30%, False Negative (FN) 0.07%, False Positive (FP) 0.07% which means the model is good enough in predicting churn.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22F078-BBDC-BA87-973B-06AEA6F08FE4}"/>
              </a:ext>
            </a:extLst>
          </p:cNvPr>
          <p:cNvSpPr txBox="1"/>
          <p:nvPr/>
        </p:nvSpPr>
        <p:spPr>
          <a:xfrm>
            <a:off x="8266076" y="6095984"/>
            <a:ext cx="2024553" cy="646331"/>
          </a:xfrm>
          <a:prstGeom prst="rect">
            <a:avLst/>
          </a:prstGeom>
          <a:noFill/>
          <a:ln>
            <a:solidFill>
              <a:schemeClr val="tx1"/>
            </a:solidFill>
          </a:ln>
        </p:spPr>
        <p:txBody>
          <a:bodyPr wrap="square">
            <a:spAutoFit/>
          </a:bodyPr>
          <a:lstStyle/>
          <a:p>
            <a:r>
              <a:rPr lang="en-US" b="1" i="0" dirty="0">
                <a:solidFill>
                  <a:srgbClr val="242424"/>
                </a:solidFill>
                <a:effectLst/>
                <a:latin typeface="source-serif-pro"/>
              </a:rPr>
              <a:t>Class 0</a:t>
            </a:r>
            <a:r>
              <a:rPr lang="en-US" b="0" i="0" dirty="0">
                <a:solidFill>
                  <a:srgbClr val="242424"/>
                </a:solidFill>
                <a:effectLst/>
                <a:latin typeface="source-serif-pro"/>
              </a:rPr>
              <a:t>: Retain</a:t>
            </a:r>
            <a:br>
              <a:rPr lang="en-US" dirty="0"/>
            </a:br>
            <a:r>
              <a:rPr lang="en-US" b="1" i="0" dirty="0">
                <a:solidFill>
                  <a:srgbClr val="242424"/>
                </a:solidFill>
                <a:effectLst/>
                <a:latin typeface="source-serif-pro"/>
              </a:rPr>
              <a:t>Class 1</a:t>
            </a:r>
            <a:r>
              <a:rPr lang="en-US" b="0" i="0" dirty="0">
                <a:solidFill>
                  <a:srgbClr val="242424"/>
                </a:solidFill>
                <a:effectLst/>
                <a:latin typeface="source-serif-pro"/>
              </a:rPr>
              <a:t>: Churn</a:t>
            </a:r>
            <a:endParaRPr lang="en-IN" dirty="0"/>
          </a:p>
        </p:txBody>
      </p:sp>
    </p:spTree>
    <p:extLst>
      <p:ext uri="{BB962C8B-B14F-4D97-AF65-F5344CB8AC3E}">
        <p14:creationId xmlns:p14="http://schemas.microsoft.com/office/powerpoint/2010/main" val="108223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551F6F-DD20-41BD-693E-CD8DD333D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5067" y="2016533"/>
            <a:ext cx="4937770" cy="4325121"/>
          </a:xfrm>
          <a:ln>
            <a:solidFill>
              <a:schemeClr val="tx1"/>
            </a:solidFill>
          </a:ln>
        </p:spPr>
      </p:pic>
      <p:sp>
        <p:nvSpPr>
          <p:cNvPr id="7" name="TextBox 6">
            <a:extLst>
              <a:ext uri="{FF2B5EF4-FFF2-40B4-BE49-F238E27FC236}">
                <a16:creationId xmlns:a16="http://schemas.microsoft.com/office/drawing/2014/main" id="{118E13C8-BFE5-3264-E901-63F65C39A897}"/>
              </a:ext>
            </a:extLst>
          </p:cNvPr>
          <p:cNvSpPr txBox="1"/>
          <p:nvPr/>
        </p:nvSpPr>
        <p:spPr>
          <a:xfrm>
            <a:off x="532191" y="4412599"/>
            <a:ext cx="5563809" cy="923330"/>
          </a:xfrm>
          <a:prstGeom prst="rect">
            <a:avLst/>
          </a:prstGeom>
          <a:noFill/>
          <a:ln>
            <a:solidFill>
              <a:schemeClr val="tx1"/>
            </a:solidFill>
          </a:ln>
        </p:spPr>
        <p:txBody>
          <a:bodyPr wrap="square">
            <a:spAutoFit/>
          </a:bodyPr>
          <a:lstStyle/>
          <a:p>
            <a:r>
              <a:rPr lang="en-US" b="0" i="0" dirty="0">
                <a:solidFill>
                  <a:schemeClr val="accent1"/>
                </a:solidFill>
                <a:effectLst/>
                <a:latin typeface="Times New Roman" panose="02020603050405020304" pitchFamily="18" charset="0"/>
                <a:cs typeface="Times New Roman" panose="02020603050405020304" pitchFamily="18" charset="0"/>
              </a:rPr>
              <a:t>The graph shows the ROC AUC curve with an almost perfect score of 0.999998. This means that the model works well in predicting each class.</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D8C8BAD-A1CC-4BA4-5724-EFBD04F644AA}"/>
              </a:ext>
            </a:extLst>
          </p:cNvPr>
          <p:cNvSpPr>
            <a:spLocks noGrp="1"/>
          </p:cNvSpPr>
          <p:nvPr>
            <p:ph type="title"/>
          </p:nvPr>
        </p:nvSpPr>
        <p:spPr>
          <a:xfrm>
            <a:off x="314000" y="342629"/>
            <a:ext cx="11360800" cy="448033"/>
          </a:xfrm>
        </p:spPr>
        <p:txBody>
          <a:bodyPr/>
          <a:lstStyle/>
          <a:p>
            <a:pPr algn="ctr"/>
            <a:r>
              <a:rPr lang="en-IN" sz="3200" dirty="0">
                <a:latin typeface="Times New Roman" panose="02020603050405020304" pitchFamily="18" charset="0"/>
                <a:cs typeface="Times New Roman" panose="02020603050405020304" pitchFamily="18" charset="0"/>
              </a:rPr>
              <a:t>ROC AUC Curve</a:t>
            </a:r>
          </a:p>
        </p:txBody>
      </p:sp>
      <p:sp>
        <p:nvSpPr>
          <p:cNvPr id="4" name="TextBox 3">
            <a:extLst>
              <a:ext uri="{FF2B5EF4-FFF2-40B4-BE49-F238E27FC236}">
                <a16:creationId xmlns:a16="http://schemas.microsoft.com/office/drawing/2014/main" id="{D8ED0501-DA55-0B81-8E37-D8609AD9956B}"/>
              </a:ext>
            </a:extLst>
          </p:cNvPr>
          <p:cNvSpPr txBox="1"/>
          <p:nvPr/>
        </p:nvSpPr>
        <p:spPr>
          <a:xfrm>
            <a:off x="532191" y="2016533"/>
            <a:ext cx="5563809" cy="923330"/>
          </a:xfrm>
          <a:prstGeom prst="rect">
            <a:avLst/>
          </a:prstGeom>
          <a:noFill/>
          <a:ln>
            <a:solidFill>
              <a:schemeClr val="tx1"/>
            </a:solidFill>
          </a:ln>
        </p:spPr>
        <p:txBody>
          <a:bodyPr wrap="square">
            <a:spAutoFit/>
          </a:bodyPr>
          <a:lstStyle/>
          <a:p>
            <a:r>
              <a:rPr lang="en-IN" sz="1800"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It is a probability curve that plots the </a:t>
            </a:r>
            <a:r>
              <a:rPr lang="en-IN" b="1" dirty="0">
                <a:effectLst/>
                <a:latin typeface="Lato" panose="020F0502020204030203" pitchFamily="34" charset="0"/>
                <a:cs typeface="Times New Roman" panose="02020603050405020304" pitchFamily="18" charset="0"/>
              </a:rPr>
              <a:t>TPR </a:t>
            </a:r>
            <a:r>
              <a:rPr lang="en-IN" dirty="0">
                <a:effectLst/>
              </a:rPr>
              <a:t>against </a:t>
            </a:r>
            <a:r>
              <a:rPr lang="en-IN" b="1" dirty="0">
                <a:effectLst/>
                <a:latin typeface="Lato" panose="020F0502020204030203" pitchFamily="34" charset="0"/>
                <a:cs typeface="Times New Roman" panose="02020603050405020304" pitchFamily="18" charset="0"/>
              </a:rPr>
              <a:t>FPR </a:t>
            </a:r>
            <a:r>
              <a:rPr lang="en-IN" dirty="0">
                <a:effectLst/>
              </a:rPr>
              <a:t>at various threshold values and essentially </a:t>
            </a:r>
            <a:r>
              <a:rPr lang="en-IN" b="1" dirty="0">
                <a:effectLst/>
                <a:latin typeface="Lato" panose="020F0502020204030203" pitchFamily="34" charset="0"/>
                <a:cs typeface="Times New Roman" panose="02020603050405020304" pitchFamily="18" charset="0"/>
              </a:rPr>
              <a:t>separates the ‘signal’ from the ‘noise.’</a:t>
            </a:r>
            <a:r>
              <a:rPr lang="en-IN" dirty="0">
                <a:effectLst/>
              </a:rPr>
              <a:t> </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13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CBF8-F05B-3479-5043-5F095E1EFB7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PREDICTION</a:t>
            </a:r>
          </a:p>
        </p:txBody>
      </p:sp>
      <p:pic>
        <p:nvPicPr>
          <p:cNvPr id="5" name="Content Placeholder 4">
            <a:extLst>
              <a:ext uri="{FF2B5EF4-FFF2-40B4-BE49-F238E27FC236}">
                <a16:creationId xmlns:a16="http://schemas.microsoft.com/office/drawing/2014/main" id="{796E7EC8-8721-2072-7AB5-0BB7D457F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76" y="1937764"/>
            <a:ext cx="9650172" cy="1705213"/>
          </a:xfrm>
          <a:ln>
            <a:solidFill>
              <a:schemeClr val="tx1"/>
            </a:solidFill>
          </a:ln>
        </p:spPr>
      </p:pic>
      <p:sp>
        <p:nvSpPr>
          <p:cNvPr id="9" name="Oval 8">
            <a:extLst>
              <a:ext uri="{FF2B5EF4-FFF2-40B4-BE49-F238E27FC236}">
                <a16:creationId xmlns:a16="http://schemas.microsoft.com/office/drawing/2014/main" id="{1AC40FF2-F816-8674-3605-BF1CBAC88655}"/>
              </a:ext>
            </a:extLst>
          </p:cNvPr>
          <p:cNvSpPr/>
          <p:nvPr/>
        </p:nvSpPr>
        <p:spPr>
          <a:xfrm>
            <a:off x="1252440" y="1564200"/>
            <a:ext cx="2340000" cy="2340000"/>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0000"/>
              </a:solidFill>
            </a:endParaRPr>
          </a:p>
        </p:txBody>
      </p:sp>
    </p:spTree>
    <p:extLst>
      <p:ext uri="{BB962C8B-B14F-4D97-AF65-F5344CB8AC3E}">
        <p14:creationId xmlns:p14="http://schemas.microsoft.com/office/powerpoint/2010/main" val="260406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F509-FE67-C111-0AE3-A8A2DB7C04C0}"/>
              </a:ext>
            </a:extLst>
          </p:cNvPr>
          <p:cNvSpPr>
            <a:spLocks noGrp="1"/>
          </p:cNvSpPr>
          <p:nvPr>
            <p:ph type="title"/>
          </p:nvPr>
        </p:nvSpPr>
        <p:spPr>
          <a:xfrm>
            <a:off x="838200" y="365126"/>
            <a:ext cx="10515600" cy="710142"/>
          </a:xfrm>
        </p:spPr>
        <p:txBody>
          <a:bodyPr>
            <a:normAutofit/>
          </a:bodyPr>
          <a:lstStyle/>
          <a:p>
            <a:pPr algn="ctr"/>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0D860-258F-6690-63AA-4CAE1FD0E23D}"/>
              </a:ext>
            </a:extLst>
          </p:cNvPr>
          <p:cNvSpPr>
            <a:spLocks noGrp="1"/>
          </p:cNvSpPr>
          <p:nvPr>
            <p:ph idx="1"/>
          </p:nvPr>
        </p:nvSpPr>
        <p:spPr>
          <a:xfrm>
            <a:off x="838200" y="1346200"/>
            <a:ext cx="10515600" cy="4830763"/>
          </a:xfrm>
          <a:ln>
            <a:solidFill>
              <a:schemeClr val="tx1"/>
            </a:solidFill>
          </a:ln>
        </p:spPr>
        <p:txBody>
          <a:bodyPr>
            <a:normAutofit/>
          </a:bodyPr>
          <a:lstStyle/>
          <a:p>
            <a:pPr marL="0" indent="0" algn="l">
              <a:buNone/>
            </a:pPr>
            <a:r>
              <a:rPr lang="en-US" sz="2000" b="0" i="0" dirty="0">
                <a:solidFill>
                  <a:schemeClr val="accent1"/>
                </a:solidFill>
                <a:effectLst/>
                <a:latin typeface="Times New Roman" panose="02020603050405020304" pitchFamily="18" charset="0"/>
                <a:cs typeface="Times New Roman" panose="02020603050405020304" pitchFamily="18" charset="0"/>
              </a:rPr>
              <a:t>Based on the whole process from data preparation, analysis of data exploration results, and modeling, the following are the results:</a:t>
            </a:r>
          </a:p>
          <a:p>
            <a:pPr marL="0" indent="0" algn="l">
              <a:buNone/>
            </a:pPr>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b="0" i="0" dirty="0">
                <a:solidFill>
                  <a:schemeClr val="accent1"/>
                </a:solidFill>
                <a:effectLst/>
                <a:latin typeface="Times New Roman" panose="02020603050405020304" pitchFamily="18" charset="0"/>
                <a:cs typeface="Times New Roman" panose="02020603050405020304" pitchFamily="18" charset="0"/>
              </a:rPr>
              <a:t>The most suitable model evaluation metrics, in this case, are recall and ROC-AUC, using recall because it needs to take into account the percentage of False Negative (FN) that must be minimized. While ROC-AUC is to measure how well (balanced) the model predicts each class.</a:t>
            </a:r>
          </a:p>
          <a:p>
            <a:pPr marL="0" indent="0">
              <a:buNone/>
            </a:pPr>
            <a:endParaRPr lang="en-US" sz="2000" b="0" i="0" dirty="0">
              <a:solidFill>
                <a:schemeClr val="accent1"/>
              </a:solidFill>
              <a:effectLst/>
              <a:latin typeface="Times New Roman" panose="02020603050405020304" pitchFamily="18" charset="0"/>
              <a:cs typeface="Times New Roman" panose="02020603050405020304" pitchFamily="18" charset="0"/>
            </a:endParaRPr>
          </a:p>
          <a:p>
            <a:r>
              <a:rPr lang="en-US" sz="2000" b="0" i="0" dirty="0">
                <a:solidFill>
                  <a:schemeClr val="accent1"/>
                </a:solidFill>
                <a:effectLst/>
                <a:latin typeface="Times New Roman" panose="02020603050405020304" pitchFamily="18" charset="0"/>
                <a:cs typeface="Times New Roman" panose="02020603050405020304" pitchFamily="18" charset="0"/>
              </a:rPr>
              <a:t>The best model obtained is AdaBoost which produces recall and ROC-AUC scores of 0.998667 and 0.998033 in test data, respectively.</a:t>
            </a:r>
          </a:p>
          <a:p>
            <a:endParaRPr lang="en-IN" dirty="0"/>
          </a:p>
        </p:txBody>
      </p:sp>
    </p:spTree>
    <p:extLst>
      <p:ext uri="{BB962C8B-B14F-4D97-AF65-F5344CB8AC3E}">
        <p14:creationId xmlns:p14="http://schemas.microsoft.com/office/powerpoint/2010/main" val="279962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AA06A-C55C-8F5A-4591-25BBC041AFBC}"/>
              </a:ext>
            </a:extLst>
          </p:cNvPr>
          <p:cNvSpPr>
            <a:spLocks noGrp="1"/>
          </p:cNvSpPr>
          <p:nvPr>
            <p:ph idx="1"/>
          </p:nvPr>
        </p:nvSpPr>
        <p:spPr>
          <a:xfrm>
            <a:off x="838200" y="1248229"/>
            <a:ext cx="10515600" cy="4928734"/>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sz="4000" dirty="0">
                <a:solidFill>
                  <a:schemeClr val="accent1"/>
                </a:solidFill>
              </a:rPr>
              <a:t>THANKYOU</a:t>
            </a:r>
          </a:p>
        </p:txBody>
      </p:sp>
    </p:spTree>
    <p:extLst>
      <p:ext uri="{BB962C8B-B14F-4D97-AF65-F5344CB8AC3E}">
        <p14:creationId xmlns:p14="http://schemas.microsoft.com/office/powerpoint/2010/main" val="251428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C593-304C-BBD1-C324-98A3C85FCDC9}"/>
              </a:ext>
            </a:extLst>
          </p:cNvPr>
          <p:cNvSpPr>
            <a:spLocks noGrp="1"/>
          </p:cNvSpPr>
          <p:nvPr>
            <p:ph type="title"/>
          </p:nvPr>
        </p:nvSpPr>
        <p:spPr>
          <a:xfrm>
            <a:off x="1451579" y="804519"/>
            <a:ext cx="9603275" cy="622499"/>
          </a:xfrm>
        </p:spPr>
        <p:txBody>
          <a:bodyPr>
            <a:noAutofit/>
          </a:bodyPr>
          <a:lstStyle/>
          <a:p>
            <a:pPr algn="ctr"/>
            <a:r>
              <a:rPr lang="en-IN" sz="32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AB2413B-B4DE-E99F-95F6-21E4A70C3F07}"/>
              </a:ext>
            </a:extLst>
          </p:cNvPr>
          <p:cNvSpPr>
            <a:spLocks noGrp="1"/>
          </p:cNvSpPr>
          <p:nvPr>
            <p:ph idx="1"/>
          </p:nvPr>
        </p:nvSpPr>
        <p:spPr>
          <a:xfrm>
            <a:off x="1224016" y="1845733"/>
            <a:ext cx="10058400" cy="4470399"/>
          </a:xfrm>
        </p:spPr>
        <p:style>
          <a:lnRef idx="2">
            <a:schemeClr val="dk1"/>
          </a:lnRef>
          <a:fillRef idx="1">
            <a:schemeClr val="lt1"/>
          </a:fillRef>
          <a:effectRef idx="0">
            <a:schemeClr val="dk1"/>
          </a:effectRef>
          <a:fontRef idx="minor">
            <a:schemeClr val="dk1"/>
          </a:fontRef>
        </p:style>
        <p:txBody>
          <a:bodyPr/>
          <a:lstStyle/>
          <a:p>
            <a:pPr marL="146050" indent="0">
              <a:buNone/>
            </a:pPr>
            <a:r>
              <a:rPr lang="en-US" sz="2000" dirty="0">
                <a:solidFill>
                  <a:srgbClr val="1F2328"/>
                </a:solidFill>
                <a:latin typeface="Times New Roman" panose="02020603050405020304" pitchFamily="18" charset="0"/>
                <a:cs typeface="Times New Roman" panose="02020603050405020304" pitchFamily="18" charset="0"/>
              </a:rPr>
              <a:t>The primary objective of this project is to develop a robust churn prediction model that can accurately identify potential churners among bank customers. </a:t>
            </a:r>
          </a:p>
          <a:p>
            <a:pPr marL="146050" indent="0">
              <a:buNone/>
            </a:pPr>
            <a:endParaRPr lang="en-US" sz="2000" dirty="0">
              <a:solidFill>
                <a:srgbClr val="1F2328"/>
              </a:solidFill>
              <a:latin typeface="Times New Roman" panose="02020603050405020304" pitchFamily="18" charset="0"/>
              <a:cs typeface="Times New Roman" panose="02020603050405020304" pitchFamily="18" charset="0"/>
            </a:endParaRPr>
          </a:p>
          <a:p>
            <a:pPr marL="146050" indent="0">
              <a:buNone/>
            </a:pPr>
            <a:r>
              <a:rPr lang="en-US" sz="2000" dirty="0">
                <a:solidFill>
                  <a:srgbClr val="1F2328"/>
                </a:solidFill>
                <a:latin typeface="Times New Roman" panose="02020603050405020304" pitchFamily="18" charset="0"/>
                <a:cs typeface="Times New Roman" panose="02020603050405020304" pitchFamily="18" charset="0"/>
              </a:rPr>
              <a:t>Ultimately, the development of an accurate churn prediction model can significantly contribute to the reduction of customer churn rates and improve overall customer retention for banks.</a:t>
            </a:r>
          </a:p>
          <a:p>
            <a:pPr marL="146050" indent="0">
              <a:buNone/>
            </a:pPr>
            <a:endParaRPr lang="en-US" sz="2000" dirty="0">
              <a:solidFill>
                <a:srgbClr val="1F2328"/>
              </a:solidFill>
              <a:latin typeface="Times New Roman" panose="02020603050405020304" pitchFamily="18" charset="0"/>
              <a:cs typeface="Times New Roman" panose="02020603050405020304" pitchFamily="18" charset="0"/>
            </a:endParaRPr>
          </a:p>
          <a:p>
            <a:r>
              <a:rPr lang="en-US" sz="2000" dirty="0">
                <a:solidFill>
                  <a:srgbClr val="1F2328"/>
                </a:solidFill>
                <a:latin typeface="Times New Roman" panose="02020603050405020304" pitchFamily="18" charset="0"/>
                <a:cs typeface="Times New Roman" panose="02020603050405020304" pitchFamily="18" charset="0"/>
              </a:rPr>
              <a:t>Increase Profits</a:t>
            </a:r>
          </a:p>
          <a:p>
            <a:r>
              <a:rPr lang="en-US" sz="2000" dirty="0">
                <a:solidFill>
                  <a:srgbClr val="1F2328"/>
                </a:solidFill>
                <a:latin typeface="Times New Roman" panose="02020603050405020304" pitchFamily="18" charset="0"/>
                <a:cs typeface="Times New Roman" panose="02020603050405020304" pitchFamily="18" charset="0"/>
              </a:rPr>
              <a:t>Improve Customer Experience</a:t>
            </a:r>
          </a:p>
          <a:p>
            <a:r>
              <a:rPr lang="en-US" sz="2000" dirty="0">
                <a:solidFill>
                  <a:srgbClr val="1F2328"/>
                </a:solidFill>
                <a:latin typeface="Times New Roman" panose="02020603050405020304" pitchFamily="18" charset="0"/>
                <a:cs typeface="Times New Roman" panose="02020603050405020304" pitchFamily="18" charset="0"/>
              </a:rPr>
              <a:t>Optimize products and services</a:t>
            </a:r>
          </a:p>
          <a:p>
            <a:r>
              <a:rPr lang="en-US" sz="2000" dirty="0">
                <a:solidFill>
                  <a:srgbClr val="1F2328"/>
                </a:solidFill>
                <a:latin typeface="Times New Roman" panose="02020603050405020304" pitchFamily="18" charset="0"/>
                <a:cs typeface="Times New Roman" panose="02020603050405020304" pitchFamily="18" charset="0"/>
              </a:rPr>
              <a:t>Customer Retention</a:t>
            </a:r>
          </a:p>
          <a:p>
            <a:pPr marL="146050" indent="0">
              <a:buNone/>
            </a:pPr>
            <a:endParaRPr lang="en-US" sz="2000" dirty="0">
              <a:solidFill>
                <a:srgbClr val="1F2328"/>
              </a:solidFill>
              <a:latin typeface="Times New Roman" panose="02020603050405020304" pitchFamily="18" charset="0"/>
              <a:cs typeface="Times New Roman" panose="02020603050405020304" pitchFamily="18" charset="0"/>
            </a:endParaRPr>
          </a:p>
          <a:p>
            <a:pPr marL="14605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70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C72F-C6F1-189B-CD48-31F2CE2B1BC2}"/>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RECAP</a:t>
            </a:r>
          </a:p>
        </p:txBody>
      </p:sp>
      <p:sp>
        <p:nvSpPr>
          <p:cNvPr id="3" name="Content Placeholder 2">
            <a:extLst>
              <a:ext uri="{FF2B5EF4-FFF2-40B4-BE49-F238E27FC236}">
                <a16:creationId xmlns:a16="http://schemas.microsoft.com/office/drawing/2014/main" id="{0E9F4E52-8359-D7DC-8299-DD56E9B7F592}"/>
              </a:ext>
            </a:extLst>
          </p:cNvPr>
          <p:cNvSpPr>
            <a:spLocks noGrp="1"/>
          </p:cNvSpPr>
          <p:nvPr>
            <p:ph idx="1"/>
          </p:nvPr>
        </p:nvSpPr>
        <p:spPr>
          <a:xfrm>
            <a:off x="656697" y="1557867"/>
            <a:ext cx="6616170" cy="3860799"/>
          </a:xfrm>
        </p:spPr>
        <p:style>
          <a:lnRef idx="2">
            <a:schemeClr val="dk1"/>
          </a:lnRef>
          <a:fillRef idx="1">
            <a:schemeClr val="lt1"/>
          </a:fillRef>
          <a:effectRef idx="0">
            <a:schemeClr val="dk1"/>
          </a:effectRef>
          <a:fontRef idx="minor">
            <a:schemeClr val="dk1"/>
          </a:fontRef>
        </p:style>
        <p:txBody>
          <a:bodyPr/>
          <a:lstStyle/>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Collection of data from various sources </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Check for duplicate values</a:t>
            </a:r>
          </a:p>
          <a:p>
            <a:pPr marL="14605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Check if there are any missing values</a:t>
            </a:r>
          </a:p>
          <a:p>
            <a:pPr marL="14605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Encoding, converting categorical data into numerical</a:t>
            </a:r>
          </a:p>
          <a:p>
            <a:pPr marL="14605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EDA: </a:t>
            </a:r>
            <a:r>
              <a:rPr lang="en-US" sz="2000" dirty="0">
                <a:solidFill>
                  <a:schemeClr val="tx1"/>
                </a:solidFill>
                <a:latin typeface="Times New Roman" panose="02020603050405020304" pitchFamily="18" charset="0"/>
                <a:cs typeface="Times New Roman" panose="02020603050405020304" pitchFamily="18" charset="0"/>
              </a:rPr>
              <a:t>Using data visualization to fully comprehend data and acquire insightful insights</a:t>
            </a:r>
            <a:endParaRPr lang="en-IN" sz="20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solidFill>
                <a:srgbClr val="242424"/>
              </a:solidFill>
              <a:latin typeface="source-serif-pro"/>
            </a:endParaRPr>
          </a:p>
          <a:p>
            <a:pPr marL="0" indent="0">
              <a:buNone/>
            </a:pPr>
            <a:endParaRPr lang="en-IN" dirty="0"/>
          </a:p>
        </p:txBody>
      </p:sp>
      <p:pic>
        <p:nvPicPr>
          <p:cNvPr id="1026" name="Picture 2">
            <a:extLst>
              <a:ext uri="{FF2B5EF4-FFF2-40B4-BE49-F238E27FC236}">
                <a16:creationId xmlns:a16="http://schemas.microsoft.com/office/drawing/2014/main" id="{AAFBD96A-C89F-6137-4268-649E9170E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045" y="1863196"/>
            <a:ext cx="38195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3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2366-EDE3-75E9-4FB8-190871792103}"/>
              </a:ext>
            </a:extLst>
          </p:cNvPr>
          <p:cNvSpPr>
            <a:spLocks noGrp="1"/>
          </p:cNvSpPr>
          <p:nvPr>
            <p:ph type="title"/>
          </p:nvPr>
        </p:nvSpPr>
        <p:spPr>
          <a:xfrm>
            <a:off x="1294362" y="175585"/>
            <a:ext cx="9603275" cy="539372"/>
          </a:xfrm>
        </p:spPr>
        <p:txBody>
          <a:bodyPr>
            <a:noAutofit/>
          </a:bodyPr>
          <a:lstStyle/>
          <a:p>
            <a:pPr algn="ctr"/>
            <a:r>
              <a:rPr lang="en-IN" sz="3200" dirty="0">
                <a:latin typeface="Times New Roman" panose="02020603050405020304" pitchFamily="18" charset="0"/>
                <a:cs typeface="Times New Roman" panose="02020603050405020304" pitchFamily="18" charset="0"/>
              </a:rPr>
              <a:t>CORRELATION</a:t>
            </a:r>
          </a:p>
        </p:txBody>
      </p:sp>
      <p:pic>
        <p:nvPicPr>
          <p:cNvPr id="5" name="Content Placeholder 4">
            <a:extLst>
              <a:ext uri="{FF2B5EF4-FFF2-40B4-BE49-F238E27FC236}">
                <a16:creationId xmlns:a16="http://schemas.microsoft.com/office/drawing/2014/main" id="{DD303657-C29E-37D0-3000-48BE818C008B}"/>
              </a:ext>
            </a:extLst>
          </p:cNvPr>
          <p:cNvPicPr>
            <a:picLocks noGrp="1" noChangeAspect="1"/>
          </p:cNvPicPr>
          <p:nvPr>
            <p:ph idx="1"/>
          </p:nvPr>
        </p:nvPicPr>
        <p:blipFill>
          <a:blip r:embed="rId2"/>
          <a:stretch>
            <a:fillRect/>
          </a:stretch>
        </p:blipFill>
        <p:spPr>
          <a:xfrm>
            <a:off x="3918858" y="781422"/>
            <a:ext cx="7867302" cy="5900993"/>
          </a:xfrm>
          <a:ln>
            <a:solidFill>
              <a:schemeClr val="tx1"/>
            </a:solidFill>
          </a:ln>
        </p:spPr>
      </p:pic>
      <p:sp>
        <p:nvSpPr>
          <p:cNvPr id="11" name="TextBox 10"/>
          <p:cNvSpPr txBox="1"/>
          <p:nvPr/>
        </p:nvSpPr>
        <p:spPr>
          <a:xfrm>
            <a:off x="148965" y="773105"/>
            <a:ext cx="3433991"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focus of our analysis centers around the "Exited" column, as evident from the correlation diagram. When a customer registers a complaint, the corresponding value in the "Exited" column is 1, indicating an intention to leave.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a noteworthy correlation is observed when the "</a:t>
            </a:r>
            <a:r>
              <a:rPr lang="en-US" dirty="0" err="1"/>
              <a:t>IsActive</a:t>
            </a:r>
            <a:r>
              <a:rPr lang="en-US" dirty="0"/>
              <a:t>" value is -0.2. This suggests a potential likelihood of the customer departing. Furthermore, when the "</a:t>
            </a:r>
            <a:r>
              <a:rPr lang="en-US" dirty="0" err="1"/>
              <a:t>EstimatedSalary</a:t>
            </a:r>
            <a:r>
              <a:rPr lang="en-US" dirty="0"/>
              <a:t>" value is 0, signifying that the salary remains unaffected, the customer tends to stay and not leave.</a:t>
            </a:r>
            <a:endParaRPr lang="en-IN" dirty="0"/>
          </a:p>
        </p:txBody>
      </p:sp>
      <p:sp>
        <p:nvSpPr>
          <p:cNvPr id="6" name="Oval 5">
            <a:extLst>
              <a:ext uri="{FF2B5EF4-FFF2-40B4-BE49-F238E27FC236}">
                <a16:creationId xmlns:a16="http://schemas.microsoft.com/office/drawing/2014/main" id="{FC700EA5-221D-03EB-D4A7-55BA2B14E15C}"/>
              </a:ext>
            </a:extLst>
          </p:cNvPr>
          <p:cNvSpPr/>
          <p:nvPr/>
        </p:nvSpPr>
        <p:spPr>
          <a:xfrm>
            <a:off x="4590661" y="4376057"/>
            <a:ext cx="559837" cy="2985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BD0BDC6-AD3F-2A8A-365C-F3AA22051D24}"/>
              </a:ext>
            </a:extLst>
          </p:cNvPr>
          <p:cNvSpPr/>
          <p:nvPr/>
        </p:nvSpPr>
        <p:spPr>
          <a:xfrm>
            <a:off x="8976047" y="5783829"/>
            <a:ext cx="261257" cy="4303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30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7D5A-BE3C-2D1C-4D32-75C470FF4383}"/>
              </a:ext>
            </a:extLst>
          </p:cNvPr>
          <p:cNvSpPr>
            <a:spLocks noGrp="1"/>
          </p:cNvSpPr>
          <p:nvPr>
            <p:ph type="title"/>
          </p:nvPr>
        </p:nvSpPr>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62F5FC85-734E-968A-6E14-682D596E7CE9}"/>
              </a:ext>
            </a:extLst>
          </p:cNvPr>
          <p:cNvSpPr>
            <a:spLocks noGrp="1"/>
          </p:cNvSpPr>
          <p:nvPr>
            <p:ph idx="1"/>
          </p:nvPr>
        </p:nvSpPr>
        <p:spPr>
          <a:xfrm>
            <a:off x="474867" y="2171633"/>
            <a:ext cx="11360800" cy="3458700"/>
          </a:xfrm>
        </p:spPr>
        <p:style>
          <a:lnRef idx="2">
            <a:schemeClr val="dk1"/>
          </a:lnRef>
          <a:fillRef idx="1">
            <a:schemeClr val="lt1"/>
          </a:fillRef>
          <a:effectRef idx="0">
            <a:schemeClr val="dk1"/>
          </a:effectRef>
          <a:fontRef idx="minor">
            <a:schemeClr val="dk1"/>
          </a:fontRef>
        </p:style>
        <p:txBody>
          <a:bodyPr/>
          <a:lstStyle/>
          <a:p>
            <a:pPr marL="146050" indent="0">
              <a:buNone/>
            </a:pPr>
            <a:r>
              <a:rPr lang="en-IN" sz="2000" dirty="0">
                <a:solidFill>
                  <a:schemeClr val="tx1"/>
                </a:solidFill>
                <a:latin typeface="Times New Roman" panose="02020603050405020304" pitchFamily="18" charset="0"/>
                <a:cs typeface="Times New Roman" panose="02020603050405020304" pitchFamily="18" charset="0"/>
              </a:rPr>
              <a:t>Based on prior knowledge of the correlation between features, the model developed works well on datasets that have many non-linear correlations between features.</a:t>
            </a:r>
          </a:p>
          <a:p>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Naive Bayes</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Decision Tree</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AdaBoost</a:t>
            </a:r>
          </a:p>
        </p:txBody>
      </p:sp>
    </p:spTree>
    <p:extLst>
      <p:ext uri="{BB962C8B-B14F-4D97-AF65-F5344CB8AC3E}">
        <p14:creationId xmlns:p14="http://schemas.microsoft.com/office/powerpoint/2010/main" val="39843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6684-02A0-0C3F-79B6-EB57196D2241}"/>
              </a:ext>
            </a:extLst>
          </p:cNvPr>
          <p:cNvSpPr>
            <a:spLocks noGrp="1"/>
          </p:cNvSpPr>
          <p:nvPr>
            <p:ph type="title"/>
          </p:nvPr>
        </p:nvSpPr>
        <p:spPr>
          <a:xfrm>
            <a:off x="415600" y="398633"/>
            <a:ext cx="11360800" cy="763600"/>
          </a:xfrm>
        </p:spPr>
        <p:txBody>
          <a:bodyPr/>
          <a:lstStyle/>
          <a:p>
            <a:r>
              <a:rPr lang="en-IN" dirty="0"/>
              <a:t>Understanding the Classification Report	</a:t>
            </a:r>
          </a:p>
        </p:txBody>
      </p:sp>
      <p:sp>
        <p:nvSpPr>
          <p:cNvPr id="3" name="Content Placeholder 2">
            <a:extLst>
              <a:ext uri="{FF2B5EF4-FFF2-40B4-BE49-F238E27FC236}">
                <a16:creationId xmlns:a16="http://schemas.microsoft.com/office/drawing/2014/main" id="{399DDEB2-BF05-FFA1-D343-4F20815021DA}"/>
              </a:ext>
            </a:extLst>
          </p:cNvPr>
          <p:cNvSpPr>
            <a:spLocks noGrp="1"/>
          </p:cNvSpPr>
          <p:nvPr>
            <p:ph idx="1"/>
          </p:nvPr>
        </p:nvSpPr>
        <p:spPr>
          <a:xfrm>
            <a:off x="415600" y="1356968"/>
            <a:ext cx="11360800" cy="5501032"/>
          </a:xfrm>
        </p:spPr>
        <p:txBody>
          <a:bodyPr/>
          <a:lstStyle/>
          <a:p>
            <a:pPr algn="l"/>
            <a:r>
              <a:rPr lang="en-US" sz="1800" b="1" i="0" dirty="0">
                <a:solidFill>
                  <a:srgbClr val="242424"/>
                </a:solidFill>
                <a:effectLst/>
                <a:latin typeface="Times New Roman" panose="02020603050405020304" pitchFamily="18" charset="0"/>
                <a:cs typeface="Times New Roman" panose="02020603050405020304" pitchFamily="18" charset="0"/>
              </a:rPr>
              <a:t>Precision: </a:t>
            </a:r>
            <a:r>
              <a:rPr lang="en-US" sz="1800" b="0" i="0" dirty="0">
                <a:solidFill>
                  <a:srgbClr val="242424"/>
                </a:solidFill>
                <a:effectLst/>
                <a:latin typeface="Times New Roman" panose="02020603050405020304" pitchFamily="18" charset="0"/>
                <a:cs typeface="Times New Roman" panose="02020603050405020304" pitchFamily="18" charset="0"/>
              </a:rPr>
              <a:t>Precision is the ability of a classifier not to label an instance positive that is actually negative. For each class, it is defined as the ratio of true positives to the sum of a true positive and false positive.</a:t>
            </a:r>
          </a:p>
          <a:p>
            <a:pPr marL="146050" indent="0" algn="l">
              <a:buNone/>
            </a:pPr>
            <a:r>
              <a:rPr lang="en-US" sz="1800" dirty="0">
                <a:solidFill>
                  <a:srgbClr val="242424"/>
                </a:solidFill>
                <a:latin typeface="Times New Roman" panose="02020603050405020304" pitchFamily="18" charset="0"/>
                <a:cs typeface="Times New Roman" panose="02020603050405020304" pitchFamily="18" charset="0"/>
              </a:rPr>
              <a:t>			</a:t>
            </a:r>
            <a:r>
              <a:rPr lang="en-US" sz="1800" b="0" i="0" dirty="0">
                <a:solidFill>
                  <a:srgbClr val="242424"/>
                </a:solidFill>
                <a:effectLst/>
                <a:latin typeface="Times New Roman" panose="02020603050405020304" pitchFamily="18" charset="0"/>
                <a:cs typeface="Times New Roman" panose="02020603050405020304" pitchFamily="18" charset="0"/>
              </a:rPr>
              <a:t>Precision = TP/(TP + FP)</a:t>
            </a:r>
          </a:p>
          <a:p>
            <a:pPr algn="l"/>
            <a:endParaRPr lang="en-US" sz="1800" b="0" i="0" dirty="0">
              <a:solidFill>
                <a:srgbClr val="242424"/>
              </a:solidFill>
              <a:effectLst/>
              <a:latin typeface="Times New Roman" panose="02020603050405020304" pitchFamily="18" charset="0"/>
              <a:cs typeface="Times New Roman" panose="02020603050405020304" pitchFamily="18" charset="0"/>
            </a:endParaRPr>
          </a:p>
          <a:p>
            <a:pPr algn="l"/>
            <a:r>
              <a:rPr lang="en-US" sz="1800" b="1" i="0" dirty="0">
                <a:solidFill>
                  <a:srgbClr val="242424"/>
                </a:solidFill>
                <a:effectLst/>
                <a:latin typeface="Times New Roman" panose="02020603050405020304" pitchFamily="18" charset="0"/>
                <a:cs typeface="Times New Roman" panose="02020603050405020304" pitchFamily="18" charset="0"/>
              </a:rPr>
              <a:t>Recall: </a:t>
            </a:r>
            <a:r>
              <a:rPr lang="en-US" sz="1800" b="0" i="0" dirty="0">
                <a:solidFill>
                  <a:srgbClr val="242424"/>
                </a:solidFill>
                <a:effectLst/>
                <a:latin typeface="Times New Roman" panose="02020603050405020304" pitchFamily="18" charset="0"/>
                <a:cs typeface="Times New Roman" panose="02020603050405020304" pitchFamily="18" charset="0"/>
              </a:rPr>
              <a:t>Recall is the ability of a classifier to find all positive instances. For each class it is defined as the ratio of true positives to the sum of true positives and false negatives.</a:t>
            </a:r>
          </a:p>
          <a:p>
            <a:pPr marL="146050" indent="0" algn="l">
              <a:buNone/>
            </a:pPr>
            <a:r>
              <a:rPr lang="en-US" sz="1800" b="0" i="0" dirty="0">
                <a:solidFill>
                  <a:srgbClr val="242424"/>
                </a:solidFill>
                <a:effectLst/>
                <a:latin typeface="Times New Roman" panose="02020603050405020304" pitchFamily="18" charset="0"/>
                <a:cs typeface="Times New Roman" panose="02020603050405020304" pitchFamily="18" charset="0"/>
              </a:rPr>
              <a:t>			Recall = TP/(TP+FN)</a:t>
            </a:r>
          </a:p>
          <a:p>
            <a:pPr marL="146050" indent="0" algn="l">
              <a:buNone/>
            </a:pPr>
            <a:endParaRPr lang="en-US" sz="1800" b="0" i="0" dirty="0">
              <a:solidFill>
                <a:srgbClr val="242424"/>
              </a:solidFill>
              <a:effectLst/>
              <a:latin typeface="Times New Roman" panose="02020603050405020304" pitchFamily="18" charset="0"/>
              <a:cs typeface="Times New Roman" panose="02020603050405020304" pitchFamily="18" charset="0"/>
            </a:endParaRPr>
          </a:p>
          <a:p>
            <a:pPr algn="l"/>
            <a:r>
              <a:rPr lang="en-US" sz="1800" b="1" i="0" dirty="0">
                <a:solidFill>
                  <a:srgbClr val="242424"/>
                </a:solidFill>
                <a:effectLst/>
                <a:latin typeface="Times New Roman" panose="02020603050405020304" pitchFamily="18" charset="0"/>
                <a:cs typeface="Times New Roman" panose="02020603050405020304" pitchFamily="18" charset="0"/>
              </a:rPr>
              <a:t>F1 score: </a:t>
            </a:r>
            <a:r>
              <a:rPr lang="en-US" sz="1800" b="0" i="0" dirty="0">
                <a:solidFill>
                  <a:srgbClr val="242424"/>
                </a:solidFill>
                <a:effectLst/>
                <a:latin typeface="Times New Roman" panose="02020603050405020304" pitchFamily="18" charset="0"/>
                <a:cs typeface="Times New Roman" panose="02020603050405020304" pitchFamily="18" charset="0"/>
              </a:rPr>
              <a:t>The F1 score is a weighted harmonic mean of precision and recall such that the best score is 1.0 and the worst is 0.0. </a:t>
            </a:r>
          </a:p>
          <a:p>
            <a:pPr marL="146050" indent="0" algn="l">
              <a:buNone/>
            </a:pPr>
            <a:r>
              <a:rPr lang="en-US" sz="1800" dirty="0">
                <a:solidFill>
                  <a:srgbClr val="242424"/>
                </a:solidFill>
                <a:latin typeface="Times New Roman" panose="02020603050405020304" pitchFamily="18" charset="0"/>
                <a:cs typeface="Times New Roman" panose="02020603050405020304" pitchFamily="18" charset="0"/>
              </a:rPr>
              <a:t>			</a:t>
            </a:r>
            <a:r>
              <a:rPr lang="en-US" sz="1800" b="0" i="0" dirty="0">
                <a:solidFill>
                  <a:srgbClr val="242424"/>
                </a:solidFill>
                <a:effectLst/>
                <a:latin typeface="Times New Roman" panose="02020603050405020304" pitchFamily="18" charset="0"/>
                <a:cs typeface="Times New Roman" panose="02020603050405020304" pitchFamily="18" charset="0"/>
              </a:rPr>
              <a:t>F1 Score = 2*(Recall * Precision) / (Recall + Precision)</a:t>
            </a:r>
          </a:p>
          <a:p>
            <a:pPr marL="146050" indent="0" algn="l">
              <a:buNone/>
            </a:pPr>
            <a:endParaRPr lang="en-US" sz="1800" b="0" i="0" dirty="0">
              <a:solidFill>
                <a:srgbClr val="242424"/>
              </a:solidFill>
              <a:effectLst/>
              <a:latin typeface="Times New Roman" panose="02020603050405020304" pitchFamily="18" charset="0"/>
              <a:cs typeface="Times New Roman" panose="02020603050405020304" pitchFamily="18" charset="0"/>
            </a:endParaRPr>
          </a:p>
          <a:p>
            <a:pPr algn="l"/>
            <a:r>
              <a:rPr lang="en-US" sz="1800" b="1" i="0" dirty="0">
                <a:solidFill>
                  <a:srgbClr val="242424"/>
                </a:solidFill>
                <a:effectLst/>
                <a:latin typeface="Times New Roman" panose="02020603050405020304" pitchFamily="18" charset="0"/>
                <a:cs typeface="Times New Roman" panose="02020603050405020304" pitchFamily="18" charset="0"/>
              </a:rPr>
              <a:t>Support</a:t>
            </a:r>
            <a:r>
              <a:rPr lang="en-US" sz="1800" dirty="0">
                <a:solidFill>
                  <a:srgbClr val="242424"/>
                </a:solidFill>
                <a:latin typeface="Times New Roman" panose="02020603050405020304" pitchFamily="18" charset="0"/>
                <a:cs typeface="Times New Roman" panose="02020603050405020304" pitchFamily="18" charset="0"/>
              </a:rPr>
              <a:t>: </a:t>
            </a:r>
            <a:r>
              <a:rPr lang="en-US" sz="1800" b="0" i="0" dirty="0">
                <a:solidFill>
                  <a:srgbClr val="242424"/>
                </a:solidFill>
                <a:effectLst/>
                <a:latin typeface="Times New Roman" panose="02020603050405020304" pitchFamily="18" charset="0"/>
                <a:cs typeface="Times New Roman" panose="02020603050405020304" pitchFamily="18" charset="0"/>
              </a:rPr>
              <a:t>Support is the number of actual occurrences of the class in the specified dataset. Imbalanced support in the training data may indicate structural weaknesses in the reported scores of the classifier and could indicate the need for stratified sampling or rebalancing. Support doesn’t change between models but instead diagnoses the evaluation process.</a:t>
            </a:r>
          </a:p>
        </p:txBody>
      </p:sp>
    </p:spTree>
    <p:extLst>
      <p:ext uri="{BB962C8B-B14F-4D97-AF65-F5344CB8AC3E}">
        <p14:creationId xmlns:p14="http://schemas.microsoft.com/office/powerpoint/2010/main" val="344923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F338-16DC-5D38-72CB-5D47D1B8101A}"/>
              </a:ext>
            </a:extLst>
          </p:cNvPr>
          <p:cNvSpPr>
            <a:spLocks noGrp="1"/>
          </p:cNvSpPr>
          <p:nvPr>
            <p:ph type="title"/>
          </p:nvPr>
        </p:nvSpPr>
        <p:spPr>
          <a:xfrm>
            <a:off x="838200" y="365125"/>
            <a:ext cx="10515600" cy="937201"/>
          </a:xfrm>
        </p:spPr>
        <p:txBody>
          <a:bodyPr>
            <a:noAutofit/>
          </a:bodyPr>
          <a:lstStyle/>
          <a:p>
            <a:pPr algn="ctr"/>
            <a:r>
              <a:rPr lang="en-IN" sz="3200" dirty="0">
                <a:latin typeface="Times New Roman" panose="02020603050405020304" pitchFamily="18" charset="0"/>
                <a:cs typeface="Times New Roman" panose="02020603050405020304" pitchFamily="18" charset="0"/>
              </a:rPr>
              <a:t>NAIVE  BAYES</a:t>
            </a:r>
          </a:p>
        </p:txBody>
      </p:sp>
      <p:sp>
        <p:nvSpPr>
          <p:cNvPr id="4" name="Rectangle 3"/>
          <p:cNvSpPr/>
          <p:nvPr/>
        </p:nvSpPr>
        <p:spPr>
          <a:xfrm>
            <a:off x="997526" y="1110826"/>
            <a:ext cx="3076645" cy="369332"/>
          </a:xfrm>
          <a:prstGeom prst="rect">
            <a:avLst/>
          </a:prstGeom>
        </p:spPr>
        <p:txBody>
          <a:bodyPr wrap="square">
            <a:spAutoFit/>
          </a:bodyPr>
          <a:lstStyle/>
          <a:p>
            <a:endParaRPr lang="en-IN" dirty="0"/>
          </a:p>
        </p:txBody>
      </p:sp>
      <p:sp>
        <p:nvSpPr>
          <p:cNvPr id="12" name="Rectangle 11"/>
          <p:cNvSpPr/>
          <p:nvPr/>
        </p:nvSpPr>
        <p:spPr>
          <a:xfrm>
            <a:off x="665019" y="762000"/>
            <a:ext cx="4239490" cy="3416320"/>
          </a:xfrm>
          <a:prstGeom prst="rect">
            <a:avLst/>
          </a:prstGeom>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5" name="Picture 14">
            <a:extLst>
              <a:ext uri="{FF2B5EF4-FFF2-40B4-BE49-F238E27FC236}">
                <a16:creationId xmlns:a16="http://schemas.microsoft.com/office/drawing/2014/main" id="{F80FE5C0-89CA-5ED4-ADDA-ADE25089E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425" y="1295492"/>
            <a:ext cx="4686308" cy="2814751"/>
          </a:xfrm>
          <a:prstGeom prst="rect">
            <a:avLst/>
          </a:prstGeom>
          <a:ln>
            <a:solidFill>
              <a:schemeClr val="tx1"/>
            </a:solidFill>
          </a:ln>
        </p:spPr>
      </p:pic>
      <p:pic>
        <p:nvPicPr>
          <p:cNvPr id="16" name="Picture 15">
            <a:extLst>
              <a:ext uri="{FF2B5EF4-FFF2-40B4-BE49-F238E27FC236}">
                <a16:creationId xmlns:a16="http://schemas.microsoft.com/office/drawing/2014/main" id="{9CDA773E-BDFD-7E76-BB52-9E8B44346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425" y="5217763"/>
            <a:ext cx="5091148" cy="714475"/>
          </a:xfrm>
          <a:prstGeom prst="rect">
            <a:avLst/>
          </a:prstGeom>
          <a:ln>
            <a:solidFill>
              <a:schemeClr val="tx1"/>
            </a:solidFill>
          </a:ln>
        </p:spPr>
      </p:pic>
      <p:sp>
        <p:nvSpPr>
          <p:cNvPr id="8" name="Content Placeholder 2">
            <a:extLst>
              <a:ext uri="{FF2B5EF4-FFF2-40B4-BE49-F238E27FC236}">
                <a16:creationId xmlns:a16="http://schemas.microsoft.com/office/drawing/2014/main" id="{C23546D0-9165-399B-AAEC-61B07D337972}"/>
              </a:ext>
            </a:extLst>
          </p:cNvPr>
          <p:cNvSpPr>
            <a:spLocks noGrp="1"/>
          </p:cNvSpPr>
          <p:nvPr>
            <p:ph idx="1"/>
          </p:nvPr>
        </p:nvSpPr>
        <p:spPr>
          <a:xfrm>
            <a:off x="237067" y="1110826"/>
            <a:ext cx="5116226" cy="5290526"/>
          </a:xfrm>
          <a:ln>
            <a:solidFill>
              <a:schemeClr val="tx1"/>
            </a:solidFill>
          </a:ln>
        </p:spPr>
        <p:txBody>
          <a:bodyPr/>
          <a:lstStyle/>
          <a:p>
            <a:pPr marL="0" indent="0">
              <a:buNone/>
            </a:pPr>
            <a:r>
              <a:rPr lang="en-US" sz="1800" dirty="0"/>
              <a:t>                         </a:t>
            </a:r>
          </a:p>
          <a:p>
            <a:pPr marL="285750" indent="-285750"/>
            <a:r>
              <a:rPr lang="en-US" sz="1800" dirty="0">
                <a:solidFill>
                  <a:schemeClr val="tx1">
                    <a:lumMod val="50000"/>
                  </a:schemeClr>
                </a:solidFill>
                <a:latin typeface="Times New Roman" panose="02020603050405020304" pitchFamily="18" charset="0"/>
                <a:cs typeface="Times New Roman" panose="02020603050405020304" pitchFamily="18" charset="0"/>
              </a:rPr>
              <a:t>Naive Bayes is a probabilistic algorithm helps us determine the probability of a customer churning</a:t>
            </a:r>
          </a:p>
          <a:p>
            <a:pPr marL="0" indent="0">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r>
              <a:rPr lang="en-US" sz="1800" dirty="0">
                <a:solidFill>
                  <a:schemeClr val="tx1">
                    <a:lumMod val="50000"/>
                  </a:schemeClr>
                </a:solidFill>
                <a:latin typeface="Times New Roman" panose="02020603050405020304" pitchFamily="18" charset="0"/>
                <a:cs typeface="Times New Roman" panose="02020603050405020304" pitchFamily="18" charset="0"/>
              </a:rPr>
              <a:t>Gaussian distribution helps us understand the pattern of feature values for customers who churn</a:t>
            </a:r>
          </a:p>
          <a:p>
            <a:pPr marL="0" indent="0">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r>
              <a:rPr lang="en-US" sz="1800" dirty="0">
                <a:solidFill>
                  <a:schemeClr val="tx1">
                    <a:lumMod val="50000"/>
                  </a:schemeClr>
                </a:solidFill>
                <a:latin typeface="Times New Roman" panose="02020603050405020304" pitchFamily="18" charset="0"/>
                <a:cs typeface="Times New Roman" panose="02020603050405020304" pitchFamily="18" charset="0"/>
              </a:rPr>
              <a:t>Despite the 'naive' assumption of independence, Gaussian Naive Bayes acknowledges conditional dependence of features given the class variable </a:t>
            </a:r>
          </a:p>
          <a:p>
            <a:pPr marL="0" indent="0">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r>
              <a:rPr lang="en-US" sz="1800" dirty="0">
                <a:solidFill>
                  <a:schemeClr val="tx1">
                    <a:lumMod val="50000"/>
                  </a:schemeClr>
                </a:solidFill>
                <a:latin typeface="Times New Roman" panose="02020603050405020304" pitchFamily="18" charset="0"/>
                <a:cs typeface="Times New Roman" panose="02020603050405020304" pitchFamily="18" charset="0"/>
              </a:rPr>
              <a:t>Features like account balance, transaction frequency, and customer age often follow a Gaussian distribution</a:t>
            </a:r>
            <a:endParaRPr lang="en-IN" sz="1800" dirty="0"/>
          </a:p>
          <a:p>
            <a:pPr marL="0" indent="0">
              <a:buNone/>
            </a:pPr>
            <a:endParaRPr lang="en-IN" sz="1800" dirty="0"/>
          </a:p>
          <a:p>
            <a:pPr marL="0" indent="0">
              <a:buNone/>
            </a:pPr>
            <a:endParaRPr lang="en-IN" sz="1800" dirty="0"/>
          </a:p>
          <a:p>
            <a:pPr marL="0" indent="0">
              <a:buNone/>
            </a:pPr>
            <a:endParaRPr lang="en-IN" sz="1800" dirty="0"/>
          </a:p>
          <a:p>
            <a:pPr marL="146050" indent="0">
              <a:buNone/>
            </a:pPr>
            <a:endParaRPr lang="en-IN" sz="1800" dirty="0"/>
          </a:p>
          <a:p>
            <a:endParaRPr lang="en-IN" sz="1800" dirty="0"/>
          </a:p>
        </p:txBody>
      </p:sp>
      <p:sp>
        <p:nvSpPr>
          <p:cNvPr id="9" name="TextBox 8"/>
          <p:cNvSpPr txBox="1"/>
          <p:nvPr/>
        </p:nvSpPr>
        <p:spPr>
          <a:xfrm>
            <a:off x="7257142" y="4294671"/>
            <a:ext cx="2595582"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Classification report</a:t>
            </a:r>
            <a:endParaRPr lang="en-IN" b="1"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372045" y="6032020"/>
            <a:ext cx="2281458"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Cross Validation</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13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546D0-9165-399B-AAEC-61B07D337972}"/>
              </a:ext>
            </a:extLst>
          </p:cNvPr>
          <p:cNvSpPr>
            <a:spLocks noGrp="1"/>
          </p:cNvSpPr>
          <p:nvPr>
            <p:ph idx="1"/>
          </p:nvPr>
        </p:nvSpPr>
        <p:spPr>
          <a:xfrm>
            <a:off x="237067" y="304800"/>
            <a:ext cx="5116226" cy="6096552"/>
          </a:xfrm>
          <a:ln>
            <a:solidFill>
              <a:schemeClr val="tx1"/>
            </a:solidFill>
          </a:ln>
        </p:spPr>
        <p:txBody>
          <a:bodyPr/>
          <a:lstStyle/>
          <a:p>
            <a:pPr marL="0" indent="0">
              <a:buNone/>
            </a:pPr>
            <a:r>
              <a:rPr lang="en-US" dirty="0"/>
              <a:t>                          </a:t>
            </a:r>
            <a:endParaRPr lang="en-IN" dirty="0"/>
          </a:p>
          <a:p>
            <a:pPr fontAlgn="ctr"/>
            <a:r>
              <a:rPr lang="en-IN" sz="1800" dirty="0">
                <a:solidFill>
                  <a:schemeClr val="tx1">
                    <a:lumMod val="50000"/>
                  </a:schemeClr>
                </a:solidFill>
                <a:effectLst/>
                <a:latin typeface="Times New Roman" panose="02020603050405020304" pitchFamily="18" charset="0"/>
                <a:cs typeface="Times New Roman" panose="02020603050405020304" pitchFamily="18" charset="0"/>
              </a:rPr>
              <a:t>We use a function called </a:t>
            </a:r>
            <a:r>
              <a:rPr lang="en-IN" sz="1800" dirty="0" err="1">
                <a:solidFill>
                  <a:schemeClr val="tx1">
                    <a:lumMod val="50000"/>
                  </a:schemeClr>
                </a:solidFill>
                <a:effectLst/>
                <a:latin typeface="Times New Roman" panose="02020603050405020304" pitchFamily="18" charset="0"/>
                <a:cs typeface="Times New Roman" panose="02020603050405020304" pitchFamily="18" charset="0"/>
              </a:rPr>
              <a:t>plot_cm</a:t>
            </a:r>
            <a:r>
              <a:rPr lang="en-IN" sz="1800" dirty="0">
                <a:solidFill>
                  <a:schemeClr val="tx1">
                    <a:lumMod val="50000"/>
                  </a:schemeClr>
                </a:solidFill>
                <a:effectLst/>
                <a:latin typeface="Times New Roman" panose="02020603050405020304" pitchFamily="18" charset="0"/>
                <a:cs typeface="Times New Roman" panose="02020603050405020304" pitchFamily="18" charset="0"/>
              </a:rPr>
              <a:t> to visualize the confusion matrix. This helps in better interpreting how well the model is performing in terms of true positives, true negatives, false positives, and false negatives. </a:t>
            </a:r>
            <a:br>
              <a:rPr lang="en-IN" sz="1800" dirty="0">
                <a:solidFill>
                  <a:schemeClr val="tx1">
                    <a:lumMod val="50000"/>
                  </a:schemeClr>
                </a:solidFill>
                <a:effectLst/>
                <a:latin typeface="Times New Roman" panose="02020603050405020304" pitchFamily="18" charset="0"/>
                <a:cs typeface="Times New Roman" panose="02020603050405020304" pitchFamily="18" charset="0"/>
              </a:rPr>
            </a:br>
            <a:endParaRPr lang="en-IN" sz="1800" dirty="0">
              <a:solidFill>
                <a:schemeClr val="tx1">
                  <a:lumMod val="50000"/>
                </a:schemeClr>
              </a:solidFill>
              <a:effectLst/>
              <a:latin typeface="Times New Roman" panose="02020603050405020304" pitchFamily="18" charset="0"/>
              <a:cs typeface="Times New Roman" panose="02020603050405020304" pitchFamily="18" charset="0"/>
            </a:endParaRPr>
          </a:p>
          <a:p>
            <a:pPr fontAlgn="ctr"/>
            <a:r>
              <a:rPr lang="en-IN" sz="1800" dirty="0">
                <a:solidFill>
                  <a:schemeClr val="tx1">
                    <a:lumMod val="50000"/>
                  </a:schemeClr>
                </a:solidFill>
                <a:effectLst/>
                <a:latin typeface="Times New Roman" panose="02020603050405020304" pitchFamily="18" charset="0"/>
                <a:cs typeface="Times New Roman" panose="02020603050405020304" pitchFamily="18" charset="0"/>
              </a:rPr>
              <a:t>We perform K-Fold cross-validation with 10 folds to assess the model's generalization performance on the training data.</a:t>
            </a:r>
          </a:p>
          <a:p>
            <a:pPr marL="285750" indent="-285750"/>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fontAlgn="ctr"/>
            <a:r>
              <a:rPr lang="en-IN" sz="1800" dirty="0">
                <a:solidFill>
                  <a:schemeClr val="tx1">
                    <a:lumMod val="50000"/>
                  </a:schemeClr>
                </a:solidFill>
                <a:effectLst/>
                <a:latin typeface="Times New Roman" panose="02020603050405020304" pitchFamily="18" charset="0"/>
                <a:cs typeface="Times New Roman" panose="02020603050405020304" pitchFamily="18" charset="0"/>
              </a:rPr>
              <a:t>We evaluate the final tuned Gaussian Naive Bayes model using cross-validation on both the training and test datasets.</a:t>
            </a:r>
            <a:br>
              <a:rPr lang="en-IN" sz="1800" dirty="0">
                <a:solidFill>
                  <a:schemeClr val="tx1">
                    <a:lumMod val="50000"/>
                  </a:schemeClr>
                </a:solidFill>
                <a:effectLst/>
                <a:latin typeface="Times New Roman" panose="02020603050405020304" pitchFamily="18" charset="0"/>
                <a:cs typeface="Times New Roman" panose="02020603050405020304" pitchFamily="18" charset="0"/>
              </a:rPr>
            </a:br>
            <a:endParaRPr lang="en-IN" sz="1800" dirty="0">
              <a:solidFill>
                <a:schemeClr val="tx1">
                  <a:lumMod val="50000"/>
                </a:schemeClr>
              </a:solidFill>
              <a:effectLst/>
              <a:latin typeface="Times New Roman" panose="02020603050405020304" pitchFamily="18" charset="0"/>
              <a:cs typeface="Times New Roman" panose="02020603050405020304" pitchFamily="18" charset="0"/>
            </a:endParaRPr>
          </a:p>
          <a:p>
            <a:pPr fontAlgn="ctr"/>
            <a:r>
              <a:rPr lang="en-IN" sz="1800" dirty="0">
                <a:solidFill>
                  <a:schemeClr val="tx1">
                    <a:lumMod val="50000"/>
                  </a:schemeClr>
                </a:solidFill>
                <a:effectLst/>
                <a:latin typeface="Times New Roman" panose="02020603050405020304" pitchFamily="18" charset="0"/>
                <a:cs typeface="Times New Roman" panose="02020603050405020304" pitchFamily="18" charset="0"/>
              </a:rPr>
              <a:t>The recall and ROC-AUC scores are calculated for both datasets to ensure the model's performance on new, unseen data.</a:t>
            </a:r>
          </a:p>
          <a:p>
            <a:pPr marL="0" indent="0">
              <a:buNone/>
            </a:pPr>
            <a:endParaRPr lang="en-IN" dirty="0"/>
          </a:p>
          <a:p>
            <a:pPr marL="146050" indent="0">
              <a:buNone/>
            </a:pPr>
            <a:endParaRPr lang="en-IN" dirty="0"/>
          </a:p>
          <a:p>
            <a:endParaRPr lang="en-IN" dirty="0"/>
          </a:p>
        </p:txBody>
      </p:sp>
      <p:pic>
        <p:nvPicPr>
          <p:cNvPr id="5" name="Picture 4">
            <a:extLst>
              <a:ext uri="{FF2B5EF4-FFF2-40B4-BE49-F238E27FC236}">
                <a16:creationId xmlns:a16="http://schemas.microsoft.com/office/drawing/2014/main" id="{74504D9E-44BC-6D46-3A01-E4B73650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044" y="115347"/>
            <a:ext cx="5466723" cy="1343891"/>
          </a:xfrm>
          <a:prstGeom prst="rect">
            <a:avLst/>
          </a:prstGeom>
          <a:ln>
            <a:solidFill>
              <a:schemeClr val="tx1"/>
            </a:solidFill>
          </a:ln>
        </p:spPr>
      </p:pic>
      <p:pic>
        <p:nvPicPr>
          <p:cNvPr id="7" name="Picture 6">
            <a:extLst>
              <a:ext uri="{FF2B5EF4-FFF2-40B4-BE49-F238E27FC236}">
                <a16:creationId xmlns:a16="http://schemas.microsoft.com/office/drawing/2014/main" id="{EED17D99-EA85-2C76-12B4-C5973C1E9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773" y="3007887"/>
            <a:ext cx="4181513" cy="3397305"/>
          </a:xfrm>
          <a:prstGeom prst="rect">
            <a:avLst/>
          </a:prstGeom>
          <a:ln>
            <a:solidFill>
              <a:schemeClr val="tx1"/>
            </a:solidFill>
          </a:ln>
        </p:spPr>
      </p:pic>
      <p:pic>
        <p:nvPicPr>
          <p:cNvPr id="9" name="Picture 8">
            <a:extLst>
              <a:ext uri="{FF2B5EF4-FFF2-40B4-BE49-F238E27FC236}">
                <a16:creationId xmlns:a16="http://schemas.microsoft.com/office/drawing/2014/main" id="{950EE42D-793E-EB23-463E-A44ED2A47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299" y="2084807"/>
            <a:ext cx="5300468" cy="666843"/>
          </a:xfrm>
          <a:prstGeom prst="rect">
            <a:avLst/>
          </a:prstGeom>
          <a:ln>
            <a:solidFill>
              <a:schemeClr val="tx1"/>
            </a:solidFill>
          </a:ln>
        </p:spPr>
      </p:pic>
      <p:sp>
        <p:nvSpPr>
          <p:cNvPr id="2" name="TextBox 1"/>
          <p:cNvSpPr txBox="1"/>
          <p:nvPr/>
        </p:nvSpPr>
        <p:spPr>
          <a:xfrm>
            <a:off x="7170057" y="1459238"/>
            <a:ext cx="2961067"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Hyper parameter tuning</a:t>
            </a:r>
            <a:endParaRPr lang="en-IN" b="1"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70056" y="6401352"/>
            <a:ext cx="2364750"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Confusion Matrix</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42F-EF9A-5ABC-3886-262E7D9FB5F5}"/>
              </a:ext>
            </a:extLst>
          </p:cNvPr>
          <p:cNvSpPr>
            <a:spLocks noGrp="1"/>
          </p:cNvSpPr>
          <p:nvPr>
            <p:ph type="title"/>
          </p:nvPr>
        </p:nvSpPr>
        <p:spPr>
          <a:xfrm>
            <a:off x="838200" y="365126"/>
            <a:ext cx="10515600" cy="642408"/>
          </a:xfrm>
        </p:spPr>
        <p:txBody>
          <a:bodyPr>
            <a:noAutofit/>
          </a:bodyPr>
          <a:lstStyle/>
          <a:p>
            <a:pPr algn="ctr"/>
            <a:r>
              <a:rPr lang="en-IN" sz="3200"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BB0D5833-A443-D5A9-8605-0DBBF2D9B045}"/>
              </a:ext>
            </a:extLst>
          </p:cNvPr>
          <p:cNvSpPr>
            <a:spLocks noGrp="1"/>
          </p:cNvSpPr>
          <p:nvPr>
            <p:ph idx="1"/>
          </p:nvPr>
        </p:nvSpPr>
        <p:spPr>
          <a:xfrm>
            <a:off x="194733" y="1007534"/>
            <a:ext cx="6358467" cy="5504102"/>
          </a:xfrm>
          <a:ln>
            <a:solidFill>
              <a:schemeClr val="tx1"/>
            </a:solidFill>
          </a:ln>
        </p:spPr>
        <p:txBody>
          <a:bodyPr/>
          <a:lstStyle/>
          <a:p>
            <a:pPr marL="285750" indent="-285750">
              <a:buFont typeface="Arial" panose="020B0604020202020204" pitchFamily="34" charset="0"/>
              <a:buChar char="•"/>
            </a:pP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Decision trees are a supervised learning method used for classification and regression. It creates a model that predicts the value of a target variable by learning simple decision rules inferred from the data features</a:t>
            </a:r>
          </a:p>
          <a:p>
            <a:pPr marL="285750" indent="-285750">
              <a:buFont typeface="Arial" panose="020B0604020202020204" pitchFamily="34" charset="0"/>
              <a:buChar char="•"/>
            </a:pP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Decision trees work well in capturing nonlinear relationships, are easier to interpret, and can handle mixed data types(both numerical and categorical)</a:t>
            </a:r>
          </a:p>
          <a:p>
            <a:pPr marL="285750" indent="-285750">
              <a:buFont typeface="Arial" panose="020B0604020202020204" pitchFamily="34" charset="0"/>
              <a:buChar char="•"/>
            </a:pP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Decision trees can be used when there are more than two classes involved in the problem or when the goal is to classify items into one of two categories.</a:t>
            </a:r>
          </a:p>
          <a:p>
            <a:pPr marL="285750" indent="-285750">
              <a:buFont typeface="Arial" panose="020B0604020202020204" pitchFamily="34" charset="0"/>
              <a:buChar char="•"/>
            </a:pP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For our problem, we generated a classification report, as shown in the screenshot. As per the model, the recall comes out to be </a:t>
            </a:r>
            <a:r>
              <a:rPr lang="en-US" sz="1600" b="1" dirty="0">
                <a:solidFill>
                  <a:schemeClr val="accent1"/>
                </a:solidFill>
                <a:latin typeface="Times New Roman" panose="02020603050405020304" pitchFamily="18" charset="0"/>
                <a:ea typeface="Merriweather"/>
                <a:cs typeface="Times New Roman" panose="02020603050405020304" pitchFamily="18" charset="0"/>
                <a:sym typeface="Merriweather"/>
              </a:rPr>
              <a:t>98.38% </a:t>
            </a: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and the ROC-AUC score is around </a:t>
            </a:r>
            <a:r>
              <a:rPr lang="en-US" sz="1600" b="1" dirty="0">
                <a:solidFill>
                  <a:schemeClr val="accent1"/>
                </a:solidFill>
                <a:latin typeface="Times New Roman" panose="02020603050405020304" pitchFamily="18" charset="0"/>
                <a:ea typeface="Merriweather"/>
                <a:cs typeface="Times New Roman" panose="02020603050405020304" pitchFamily="18" charset="0"/>
                <a:sym typeface="Merriweather"/>
              </a:rPr>
              <a:t>99.1%. </a:t>
            </a: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To improve the performance of the model, we apply cross-validation where the model is divided into k folds, in this case, </a:t>
            </a:r>
            <a:r>
              <a:rPr lang="en-US" sz="1600" b="1" dirty="0">
                <a:solidFill>
                  <a:schemeClr val="accent1"/>
                </a:solidFill>
                <a:latin typeface="Times New Roman" panose="02020603050405020304" pitchFamily="18" charset="0"/>
                <a:ea typeface="Merriweather"/>
                <a:cs typeface="Times New Roman" panose="02020603050405020304" pitchFamily="18" charset="0"/>
                <a:sym typeface="Merriweather"/>
              </a:rPr>
              <a:t>k=10</a:t>
            </a:r>
            <a:r>
              <a:rPr lang="en-US" sz="1600" dirty="0">
                <a:solidFill>
                  <a:schemeClr val="accent1"/>
                </a:solidFill>
                <a:latin typeface="Times New Roman" panose="02020603050405020304" pitchFamily="18" charset="0"/>
                <a:ea typeface="Merriweather"/>
                <a:cs typeface="Times New Roman" panose="02020603050405020304" pitchFamily="18" charset="0"/>
                <a:sym typeface="Merriweather"/>
              </a:rPr>
              <a:t>. </a:t>
            </a:r>
            <a:r>
              <a:rPr lang="en-US" sz="1600" dirty="0">
                <a:solidFill>
                  <a:schemeClr val="accent1"/>
                </a:solidFill>
                <a:latin typeface="Times New Roman" panose="02020603050405020304" pitchFamily="18" charset="0"/>
                <a:ea typeface="Merriweather"/>
                <a:cs typeface="Times New Roman" panose="02020603050405020304" pitchFamily="18" charset="0"/>
              </a:rPr>
              <a:t>The model is trained and evaluated 10 times, each time using a different fold as the test set and the remaining folds as the training set.  The performance improved with a Recall score of about </a:t>
            </a:r>
            <a:r>
              <a:rPr lang="en-US" sz="1600" b="1" dirty="0">
                <a:solidFill>
                  <a:schemeClr val="accent1"/>
                </a:solidFill>
                <a:latin typeface="Times New Roman" panose="02020603050405020304" pitchFamily="18" charset="0"/>
                <a:ea typeface="Merriweather"/>
                <a:cs typeface="Times New Roman" panose="02020603050405020304" pitchFamily="18" charset="0"/>
              </a:rPr>
              <a:t>99.29% </a:t>
            </a:r>
            <a:r>
              <a:rPr lang="en-US" sz="1600" dirty="0">
                <a:solidFill>
                  <a:schemeClr val="accent1"/>
                </a:solidFill>
                <a:latin typeface="Times New Roman" panose="02020603050405020304" pitchFamily="18" charset="0"/>
                <a:ea typeface="Merriweather"/>
                <a:cs typeface="Times New Roman" panose="02020603050405020304" pitchFamily="18" charset="0"/>
              </a:rPr>
              <a:t>and a ROC AUC score of </a:t>
            </a:r>
            <a:r>
              <a:rPr lang="en-US" sz="1600" b="1" dirty="0">
                <a:solidFill>
                  <a:schemeClr val="accent1"/>
                </a:solidFill>
                <a:latin typeface="Times New Roman" panose="02020603050405020304" pitchFamily="18" charset="0"/>
                <a:ea typeface="Merriweather"/>
                <a:cs typeface="Times New Roman" panose="02020603050405020304" pitchFamily="18" charset="0"/>
              </a:rPr>
              <a:t>99.45%</a:t>
            </a:r>
            <a:endParaRPr lang="en-US" sz="1600" b="1" dirty="0">
              <a:solidFill>
                <a:schemeClr val="accent1"/>
              </a:solidFill>
              <a:latin typeface="Times New Roman" panose="02020603050405020304" pitchFamily="18" charset="0"/>
              <a:ea typeface="Merriweather"/>
              <a:cs typeface="Times New Roman" panose="02020603050405020304" pitchFamily="18" charset="0"/>
              <a:sym typeface="Merriweather"/>
            </a:endParaRPr>
          </a:p>
        </p:txBody>
      </p:sp>
      <p:pic>
        <p:nvPicPr>
          <p:cNvPr id="5" name="Picture 4">
            <a:extLst>
              <a:ext uri="{FF2B5EF4-FFF2-40B4-BE49-F238E27FC236}">
                <a16:creationId xmlns:a16="http://schemas.microsoft.com/office/drawing/2014/main" id="{2453F2B1-F449-CBE9-8CF8-9512FE97C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981" y="1215249"/>
            <a:ext cx="4849203" cy="2774860"/>
          </a:xfrm>
          <a:prstGeom prst="rect">
            <a:avLst/>
          </a:prstGeom>
          <a:ln>
            <a:solidFill>
              <a:schemeClr val="accent1"/>
            </a:solidFill>
          </a:ln>
        </p:spPr>
      </p:pic>
      <p:pic>
        <p:nvPicPr>
          <p:cNvPr id="7" name="Picture 6">
            <a:extLst>
              <a:ext uri="{FF2B5EF4-FFF2-40B4-BE49-F238E27FC236}">
                <a16:creationId xmlns:a16="http://schemas.microsoft.com/office/drawing/2014/main" id="{D48CBA90-3859-100C-18E1-D5F3FF708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541" y="5070763"/>
            <a:ext cx="4849203" cy="928255"/>
          </a:xfrm>
          <a:prstGeom prst="rect">
            <a:avLst/>
          </a:prstGeom>
          <a:ln>
            <a:solidFill>
              <a:schemeClr val="tx1"/>
            </a:solidFill>
          </a:ln>
        </p:spPr>
      </p:pic>
      <p:sp>
        <p:nvSpPr>
          <p:cNvPr id="4" name="TextBox 3"/>
          <p:cNvSpPr txBox="1"/>
          <p:nvPr/>
        </p:nvSpPr>
        <p:spPr>
          <a:xfrm flipH="1">
            <a:off x="7947864" y="4013158"/>
            <a:ext cx="3066499"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Fig: Classification report</a:t>
            </a:r>
            <a:endParaRPr lang="en-IN" sz="1600" b="1" i="1" dirty="0">
              <a:latin typeface="Times New Roman" panose="02020603050405020304" pitchFamily="18" charset="0"/>
              <a:cs typeface="Times New Roman" panose="02020603050405020304" pitchFamily="18" charset="0"/>
            </a:endParaRPr>
          </a:p>
        </p:txBody>
      </p:sp>
      <p:sp>
        <p:nvSpPr>
          <p:cNvPr id="8" name="TextBox 7"/>
          <p:cNvSpPr txBox="1"/>
          <p:nvPr/>
        </p:nvSpPr>
        <p:spPr>
          <a:xfrm flipH="1">
            <a:off x="8050894" y="5999018"/>
            <a:ext cx="3066499"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Fig: Cross Validation</a:t>
            </a:r>
            <a:endParaRPr lang="en-IN"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671329"/>
      </p:ext>
    </p:extLst>
  </p:cSld>
  <p:clrMapOvr>
    <a:masterClrMapping/>
  </p:clrMapOvr>
</p:sld>
</file>

<file path=ppt/theme/theme1.xml><?xml version="1.0" encoding="utf-8"?>
<a:theme xmlns:a="http://schemas.openxmlformats.org/drawingml/2006/main" name="Theme1">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BECFCF8-FDF0-4BC2-A506-5674DB335ED2}" vid="{C45DDD1B-CD0B-4E2E-A6D6-59BD135FC1E4}"/>
    </a:ext>
  </a:extLst>
</a:theme>
</file>

<file path=docProps/app.xml><?xml version="1.0" encoding="utf-8"?>
<Properties xmlns="http://schemas.openxmlformats.org/officeDocument/2006/extended-properties" xmlns:vt="http://schemas.openxmlformats.org/officeDocument/2006/docPropsVTypes">
  <Template>Theme1</Template>
  <TotalTime>1816</TotalTime>
  <Words>1403</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Lato</vt:lpstr>
      <vt:lpstr>Merriweather</vt:lpstr>
      <vt:lpstr>Roboto</vt:lpstr>
      <vt:lpstr>source-serif-pro</vt:lpstr>
      <vt:lpstr>Times New Roman</vt:lpstr>
      <vt:lpstr>Theme1</vt:lpstr>
      <vt:lpstr>BANK CUSTOMER CHURN PREDICTION</vt:lpstr>
      <vt:lpstr>OBJECTIVE</vt:lpstr>
      <vt:lpstr>RECAP</vt:lpstr>
      <vt:lpstr>CORRELATION</vt:lpstr>
      <vt:lpstr>MODEL SELECTION</vt:lpstr>
      <vt:lpstr>Understanding the Classification Report </vt:lpstr>
      <vt:lpstr>NAIVE  BAYES</vt:lpstr>
      <vt:lpstr>PowerPoint Presentation</vt:lpstr>
      <vt:lpstr>DECISION TREE</vt:lpstr>
      <vt:lpstr>PowerPoint Presentation</vt:lpstr>
      <vt:lpstr>ADABOOST</vt:lpstr>
      <vt:lpstr>PowerPoint Presentation</vt:lpstr>
      <vt:lpstr>MODEL EVALUATION</vt:lpstr>
      <vt:lpstr>BEST MODEL</vt:lpstr>
      <vt:lpstr>ROC AUC Curve</vt:lpstr>
      <vt:lpstr>PREDICTION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Shreyash Mehta</dc:creator>
  <cp:lastModifiedBy>shubham sharma</cp:lastModifiedBy>
  <cp:revision>68</cp:revision>
  <dcterms:created xsi:type="dcterms:W3CDTF">2023-12-04T20:01:38Z</dcterms:created>
  <dcterms:modified xsi:type="dcterms:W3CDTF">2023-12-07T22:37:32Z</dcterms:modified>
</cp:coreProperties>
</file>