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smtClean="0">
                <a:latin typeface="Arial Rounded MT Bold" panose="020F0704030504030204" pitchFamily="34" charset="0"/>
              </a:rPr>
              <a:t>MDD Project</a:t>
            </a:r>
            <a:endParaRPr lang="en-IN" sz="6600" dirty="0">
              <a:latin typeface="Arial Rounded MT Bold" panose="020F0704030504030204" pitchFamily="34" charset="0"/>
            </a:endParaRPr>
          </a:p>
        </p:txBody>
      </p:sp>
      <p:sp>
        <p:nvSpPr>
          <p:cNvPr id="3" name="Subtitle 2"/>
          <p:cNvSpPr>
            <a:spLocks noGrp="1"/>
          </p:cNvSpPr>
          <p:nvPr>
            <p:ph type="subTitle" idx="1"/>
          </p:nvPr>
        </p:nvSpPr>
        <p:spPr>
          <a:xfrm>
            <a:off x="684211" y="3843867"/>
            <a:ext cx="11025567" cy="1947333"/>
          </a:xfrm>
        </p:spPr>
        <p:txBody>
          <a:bodyPr>
            <a:normAutofit fontScale="92500" lnSpcReduction="20000"/>
          </a:bodyPr>
          <a:lstStyle/>
          <a:p>
            <a:r>
              <a:rPr lang="en-IN" sz="2800" dirty="0" smtClean="0"/>
              <a:t>SENTIMENT ANALYSIS USING R</a:t>
            </a:r>
          </a:p>
          <a:p>
            <a:endParaRPr lang="en-IN" sz="2800" dirty="0"/>
          </a:p>
          <a:p>
            <a:endParaRPr lang="en-IN" sz="2800" dirty="0" smtClean="0"/>
          </a:p>
          <a:p>
            <a:pPr algn="r"/>
            <a:r>
              <a:rPr lang="en-IN" sz="2800" dirty="0" smtClean="0"/>
              <a:t>Level 1 Implementation </a:t>
            </a:r>
            <a:endParaRPr lang="en-IN" sz="2800" dirty="0"/>
          </a:p>
        </p:txBody>
      </p:sp>
    </p:spTree>
    <p:extLst>
      <p:ext uri="{BB962C8B-B14F-4D97-AF65-F5344CB8AC3E}">
        <p14:creationId xmlns:p14="http://schemas.microsoft.com/office/powerpoint/2010/main" val="3026119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96666"/>
            <a:ext cx="8534400" cy="1507067"/>
          </a:xfrm>
        </p:spPr>
        <p:txBody>
          <a:bodyPr/>
          <a:lstStyle/>
          <a:p>
            <a:r>
              <a:rPr lang="en-IN" dirty="0" smtClean="0"/>
              <a:t>Loading the text file</a:t>
            </a:r>
            <a:endParaRPr lang="en-IN" dirty="0"/>
          </a:p>
        </p:txBody>
      </p:sp>
      <p:sp>
        <p:nvSpPr>
          <p:cNvPr id="3" name="Content Placeholder 2"/>
          <p:cNvSpPr>
            <a:spLocks noGrp="1"/>
          </p:cNvSpPr>
          <p:nvPr>
            <p:ph idx="1"/>
          </p:nvPr>
        </p:nvSpPr>
        <p:spPr>
          <a:xfrm>
            <a:off x="684212" y="2203733"/>
            <a:ext cx="8534400" cy="3615267"/>
          </a:xfrm>
        </p:spPr>
        <p:txBody>
          <a:bodyPr/>
          <a:lstStyle/>
          <a:p>
            <a:r>
              <a:rPr lang="en-IN" b="1" dirty="0" err="1"/>
              <a:t>setwd</a:t>
            </a:r>
            <a:r>
              <a:rPr lang="en-IN" b="1" dirty="0"/>
              <a:t>("F:/shub data</a:t>
            </a:r>
            <a:r>
              <a:rPr lang="en-IN" b="1" dirty="0" smtClean="0"/>
              <a:t>")       </a:t>
            </a:r>
            <a:r>
              <a:rPr lang="en-IN" dirty="0" smtClean="0"/>
              <a:t>//used to set the working directory. </a:t>
            </a:r>
            <a:endParaRPr lang="en-IN" dirty="0"/>
          </a:p>
          <a:p>
            <a:r>
              <a:rPr lang="en-IN" b="1" dirty="0"/>
              <a:t>texts=</a:t>
            </a:r>
            <a:r>
              <a:rPr lang="en-IN" b="1" dirty="0" err="1"/>
              <a:t>readLines</a:t>
            </a:r>
            <a:r>
              <a:rPr lang="en-IN" b="1" dirty="0"/>
              <a:t>("wcsi.txt</a:t>
            </a:r>
            <a:r>
              <a:rPr lang="en-IN" b="1" dirty="0" smtClean="0"/>
              <a:t>")      </a:t>
            </a:r>
            <a:r>
              <a:rPr lang="en-IN" dirty="0" smtClean="0"/>
              <a:t>//Reads the lines of the </a:t>
            </a:r>
            <a:r>
              <a:rPr lang="en-IN" dirty="0" err="1" smtClean="0"/>
              <a:t>whatsapp</a:t>
            </a:r>
            <a:r>
              <a:rPr lang="en-IN" dirty="0" smtClean="0"/>
              <a:t> chats and saves in the variable named as texts.</a:t>
            </a:r>
            <a:endParaRPr lang="en-IN" dirty="0"/>
          </a:p>
          <a:p>
            <a:r>
              <a:rPr lang="en-IN" b="1" dirty="0"/>
              <a:t>docs=Corpus(</a:t>
            </a:r>
            <a:r>
              <a:rPr lang="en-IN" b="1" dirty="0" err="1"/>
              <a:t>VectorSource</a:t>
            </a:r>
            <a:r>
              <a:rPr lang="en-IN" b="1" dirty="0"/>
              <a:t>(texts</a:t>
            </a:r>
            <a:r>
              <a:rPr lang="en-IN" b="1" dirty="0" smtClean="0"/>
              <a:t>))  </a:t>
            </a:r>
            <a:r>
              <a:rPr lang="en-IN" dirty="0" smtClean="0"/>
              <a:t>// It makes a collection of data that has to be operated.</a:t>
            </a:r>
            <a:endParaRPr lang="en-IN" dirty="0"/>
          </a:p>
        </p:txBody>
      </p:sp>
    </p:spTree>
    <p:extLst>
      <p:ext uri="{BB962C8B-B14F-4D97-AF65-F5344CB8AC3E}">
        <p14:creationId xmlns:p14="http://schemas.microsoft.com/office/powerpoint/2010/main" val="312410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10314"/>
            <a:ext cx="8534400" cy="1507067"/>
          </a:xfrm>
        </p:spPr>
        <p:txBody>
          <a:bodyPr/>
          <a:lstStyle/>
          <a:p>
            <a:r>
              <a:rPr lang="en-IN" dirty="0" smtClean="0"/>
              <a:t>Cleaning the data</a:t>
            </a:r>
            <a:endParaRPr lang="en-IN" dirty="0"/>
          </a:p>
        </p:txBody>
      </p:sp>
      <p:sp>
        <p:nvSpPr>
          <p:cNvPr id="3" name="Content Placeholder 2"/>
          <p:cNvSpPr>
            <a:spLocks noGrp="1"/>
          </p:cNvSpPr>
          <p:nvPr>
            <p:ph idx="1"/>
          </p:nvPr>
        </p:nvSpPr>
        <p:spPr>
          <a:xfrm>
            <a:off x="684212" y="2162789"/>
            <a:ext cx="8534400" cy="3615267"/>
          </a:xfrm>
        </p:spPr>
        <p:txBody>
          <a:bodyPr>
            <a:normAutofit fontScale="70000" lnSpcReduction="20000"/>
          </a:bodyPr>
          <a:lstStyle/>
          <a:p>
            <a:r>
              <a:rPr lang="en-IN" dirty="0"/>
              <a:t>trans=</a:t>
            </a:r>
            <a:r>
              <a:rPr lang="en-IN" dirty="0" err="1"/>
              <a:t>content_transformer</a:t>
            </a:r>
            <a:r>
              <a:rPr lang="en-IN" dirty="0"/>
              <a:t>(function(</a:t>
            </a:r>
            <a:r>
              <a:rPr lang="en-IN" dirty="0" err="1"/>
              <a:t>x,pattern</a:t>
            </a:r>
            <a:r>
              <a:rPr lang="en-IN" dirty="0"/>
              <a:t>)</a:t>
            </a:r>
            <a:r>
              <a:rPr lang="en-IN" dirty="0" err="1"/>
              <a:t>gsub</a:t>
            </a:r>
            <a:r>
              <a:rPr lang="en-IN" dirty="0"/>
              <a:t>(</a:t>
            </a:r>
            <a:r>
              <a:rPr lang="en-IN" dirty="0" err="1"/>
              <a:t>pattern,"",x</a:t>
            </a:r>
            <a:r>
              <a:rPr lang="en-IN" dirty="0"/>
              <a:t>))</a:t>
            </a:r>
          </a:p>
          <a:p>
            <a:r>
              <a:rPr lang="en-IN" dirty="0"/>
              <a:t>docs=tm_map(</a:t>
            </a:r>
            <a:r>
              <a:rPr lang="en-IN" dirty="0" err="1"/>
              <a:t>docs,trans</a:t>
            </a:r>
            <a:r>
              <a:rPr lang="en-IN" dirty="0"/>
              <a:t>,"/")</a:t>
            </a:r>
          </a:p>
          <a:p>
            <a:r>
              <a:rPr lang="en-IN" dirty="0"/>
              <a:t>docs=tm_map(</a:t>
            </a:r>
            <a:r>
              <a:rPr lang="en-IN" dirty="0" err="1"/>
              <a:t>docs,trans</a:t>
            </a:r>
            <a:r>
              <a:rPr lang="en-IN" dirty="0"/>
              <a:t>,"@")</a:t>
            </a:r>
          </a:p>
          <a:p>
            <a:r>
              <a:rPr lang="en-IN" dirty="0"/>
              <a:t>docs=tm_map(</a:t>
            </a:r>
            <a:r>
              <a:rPr lang="en-IN" dirty="0" err="1"/>
              <a:t>docs,trans</a:t>
            </a:r>
            <a:r>
              <a:rPr lang="en-IN" dirty="0"/>
              <a:t>,"\\|")</a:t>
            </a:r>
          </a:p>
          <a:p>
            <a:r>
              <a:rPr lang="en-IN" dirty="0"/>
              <a:t>docs=tm_map(</a:t>
            </a:r>
            <a:r>
              <a:rPr lang="en-IN" dirty="0" err="1"/>
              <a:t>docs,content_transformer</a:t>
            </a:r>
            <a:r>
              <a:rPr lang="en-IN" dirty="0"/>
              <a:t>(</a:t>
            </a:r>
            <a:r>
              <a:rPr lang="en-IN" dirty="0" err="1"/>
              <a:t>tolower</a:t>
            </a:r>
            <a:r>
              <a:rPr lang="en-IN" dirty="0"/>
              <a:t>))</a:t>
            </a:r>
          </a:p>
          <a:p>
            <a:r>
              <a:rPr lang="en-IN" dirty="0"/>
              <a:t>docs=tm_map(docs, </a:t>
            </a:r>
            <a:r>
              <a:rPr lang="en-IN" dirty="0" err="1"/>
              <a:t>removeWords</a:t>
            </a:r>
            <a:r>
              <a:rPr lang="en-IN" dirty="0"/>
              <a:t>, c("</a:t>
            </a:r>
            <a:r>
              <a:rPr lang="en-IN" dirty="0" err="1"/>
              <a:t>shubham</a:t>
            </a:r>
            <a:r>
              <a:rPr lang="en-IN" dirty="0"/>
              <a:t>"))</a:t>
            </a:r>
          </a:p>
          <a:p>
            <a:r>
              <a:rPr lang="en-IN" dirty="0"/>
              <a:t>docs=tm_map(docs, </a:t>
            </a:r>
            <a:r>
              <a:rPr lang="en-IN" dirty="0" err="1"/>
              <a:t>removeWords</a:t>
            </a:r>
            <a:r>
              <a:rPr lang="en-IN" dirty="0"/>
              <a:t>, c("</a:t>
            </a:r>
            <a:r>
              <a:rPr lang="en-IN" dirty="0" err="1"/>
              <a:t>simar</a:t>
            </a:r>
            <a:r>
              <a:rPr lang="en-IN" dirty="0"/>
              <a:t>"))</a:t>
            </a:r>
          </a:p>
          <a:p>
            <a:r>
              <a:rPr lang="en-IN" dirty="0"/>
              <a:t>docs=tm_map(</a:t>
            </a:r>
            <a:r>
              <a:rPr lang="en-IN" dirty="0" err="1"/>
              <a:t>docs,removeNumbers</a:t>
            </a:r>
            <a:r>
              <a:rPr lang="en-IN" dirty="0"/>
              <a:t>)</a:t>
            </a:r>
          </a:p>
          <a:p>
            <a:r>
              <a:rPr lang="en-IN" dirty="0"/>
              <a:t>docs=tm_map(</a:t>
            </a:r>
            <a:r>
              <a:rPr lang="en-IN" dirty="0" err="1"/>
              <a:t>docs,removeWords,stopwords</a:t>
            </a:r>
            <a:r>
              <a:rPr lang="en-IN" dirty="0"/>
              <a:t>("</a:t>
            </a:r>
            <a:r>
              <a:rPr lang="en-IN" dirty="0" err="1"/>
              <a:t>english</a:t>
            </a:r>
            <a:r>
              <a:rPr lang="en-IN" dirty="0"/>
              <a:t>"))</a:t>
            </a:r>
          </a:p>
          <a:p>
            <a:r>
              <a:rPr lang="en-IN" dirty="0"/>
              <a:t>docs=tm_map(</a:t>
            </a:r>
            <a:r>
              <a:rPr lang="en-IN" dirty="0" err="1"/>
              <a:t>docs,removePunctuation</a:t>
            </a:r>
            <a:r>
              <a:rPr lang="en-IN" dirty="0"/>
              <a:t>)</a:t>
            </a:r>
          </a:p>
          <a:p>
            <a:r>
              <a:rPr lang="en-IN" dirty="0"/>
              <a:t>docs=tm_map(</a:t>
            </a:r>
            <a:r>
              <a:rPr lang="en-IN" dirty="0" err="1"/>
              <a:t>docs,stripWhitespace</a:t>
            </a:r>
            <a:r>
              <a:rPr lang="en-IN" dirty="0"/>
              <a:t>)</a:t>
            </a:r>
          </a:p>
          <a:p>
            <a:r>
              <a:rPr lang="en-IN" dirty="0"/>
              <a:t>docs=tm_map(</a:t>
            </a:r>
            <a:r>
              <a:rPr lang="en-IN" dirty="0" err="1"/>
              <a:t>docs,stemDocument</a:t>
            </a:r>
            <a:r>
              <a:rPr lang="en-IN"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6827" b="42173"/>
          <a:stretch/>
        </p:blipFill>
        <p:spPr>
          <a:xfrm>
            <a:off x="6020840" y="2647665"/>
            <a:ext cx="5716236" cy="3495077"/>
          </a:xfrm>
          <a:prstGeom prst="rect">
            <a:avLst/>
          </a:prstGeom>
        </p:spPr>
      </p:pic>
    </p:spTree>
    <p:extLst>
      <p:ext uri="{BB962C8B-B14F-4D97-AF65-F5344CB8AC3E}">
        <p14:creationId xmlns:p14="http://schemas.microsoft.com/office/powerpoint/2010/main" val="3222789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42" y="638663"/>
            <a:ext cx="8534400" cy="1507067"/>
          </a:xfrm>
        </p:spPr>
        <p:txBody>
          <a:bodyPr/>
          <a:lstStyle/>
          <a:p>
            <a:r>
              <a:rPr lang="en-IN" b="1" dirty="0" smtClean="0"/>
              <a:t>Requirement analysis</a:t>
            </a:r>
            <a:endParaRPr lang="en-IN" b="1" dirty="0"/>
          </a:p>
        </p:txBody>
      </p:sp>
      <p:sp>
        <p:nvSpPr>
          <p:cNvPr id="3" name="Content Placeholder 2"/>
          <p:cNvSpPr>
            <a:spLocks noGrp="1"/>
          </p:cNvSpPr>
          <p:nvPr>
            <p:ph idx="1"/>
          </p:nvPr>
        </p:nvSpPr>
        <p:spPr>
          <a:xfrm>
            <a:off x="807042" y="2555543"/>
            <a:ext cx="8534400" cy="3615267"/>
          </a:xfrm>
        </p:spPr>
        <p:txBody>
          <a:bodyPr/>
          <a:lstStyle/>
          <a:p>
            <a:r>
              <a:rPr lang="en-IN" dirty="0"/>
              <a:t>An Intel-compatible platform running Windows 2000, XP/2003/Vista/7/8/2012 </a:t>
            </a:r>
            <a:r>
              <a:rPr lang="en-IN" dirty="0" smtClean="0"/>
              <a:t>Server/8.1/10</a:t>
            </a:r>
          </a:p>
          <a:p>
            <a:r>
              <a:rPr lang="en-IN" dirty="0" smtClean="0"/>
              <a:t>2 GB RAM</a:t>
            </a:r>
          </a:p>
          <a:p>
            <a:r>
              <a:rPr lang="en-IN" dirty="0" smtClean="0"/>
              <a:t>2 GB Memory </a:t>
            </a:r>
          </a:p>
          <a:p>
            <a:r>
              <a:rPr lang="en-IN" dirty="0" smtClean="0"/>
              <a:t>R Studio 3.4.3</a:t>
            </a:r>
          </a:p>
          <a:p>
            <a:r>
              <a:rPr lang="en-IN" dirty="0" smtClean="0"/>
              <a:t>R i386 3.4.3</a:t>
            </a:r>
          </a:p>
          <a:p>
            <a:r>
              <a:rPr lang="en-IN" dirty="0" smtClean="0"/>
              <a:t>WhatsApp chat ( text format)</a:t>
            </a:r>
          </a:p>
          <a:p>
            <a:r>
              <a:rPr lang="en-IN" dirty="0" smtClean="0"/>
              <a:t>Internet connection</a:t>
            </a:r>
          </a:p>
        </p:txBody>
      </p:sp>
    </p:spTree>
    <p:extLst>
      <p:ext uri="{BB962C8B-B14F-4D97-AF65-F5344CB8AC3E}">
        <p14:creationId xmlns:p14="http://schemas.microsoft.com/office/powerpoint/2010/main" val="119524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17" y="652311"/>
            <a:ext cx="8534400" cy="1507067"/>
          </a:xfrm>
        </p:spPr>
        <p:txBody>
          <a:bodyPr/>
          <a:lstStyle/>
          <a:p>
            <a:r>
              <a:rPr lang="en-IN" dirty="0" smtClean="0"/>
              <a:t>LEVEL 1 implementation</a:t>
            </a:r>
            <a:endParaRPr lang="en-IN" dirty="0"/>
          </a:p>
        </p:txBody>
      </p:sp>
      <p:sp>
        <p:nvSpPr>
          <p:cNvPr id="3" name="Content Placeholder 2"/>
          <p:cNvSpPr>
            <a:spLocks noGrp="1"/>
          </p:cNvSpPr>
          <p:nvPr>
            <p:ph idx="1"/>
          </p:nvPr>
        </p:nvSpPr>
        <p:spPr>
          <a:xfrm>
            <a:off x="656916" y="2033517"/>
            <a:ext cx="10684373" cy="4158080"/>
          </a:xfrm>
        </p:spPr>
        <p:txBody>
          <a:bodyPr>
            <a:normAutofit lnSpcReduction="10000"/>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Libraries Required :</a:t>
            </a:r>
          </a:p>
          <a:p>
            <a:endParaRPr lang="en-IN" dirty="0"/>
          </a:p>
          <a:p>
            <a:r>
              <a:rPr lang="en-IN" dirty="0"/>
              <a:t>library(ggplot2)</a:t>
            </a:r>
          </a:p>
          <a:p>
            <a:r>
              <a:rPr lang="en-IN" dirty="0"/>
              <a:t>library(tm)</a:t>
            </a:r>
          </a:p>
          <a:p>
            <a:r>
              <a:rPr lang="en-IN" dirty="0"/>
              <a:t>library(</a:t>
            </a:r>
            <a:r>
              <a:rPr lang="en-IN" dirty="0" err="1"/>
              <a:t>wordcloud</a:t>
            </a:r>
            <a:r>
              <a:rPr lang="en-IN" dirty="0"/>
              <a:t>)</a:t>
            </a:r>
          </a:p>
          <a:p>
            <a:r>
              <a:rPr lang="en-IN" dirty="0"/>
              <a:t>library(</a:t>
            </a:r>
            <a:r>
              <a:rPr lang="en-IN" dirty="0" err="1"/>
              <a:t>syuzhet</a:t>
            </a:r>
            <a:r>
              <a:rPr lang="en-IN" dirty="0"/>
              <a:t>)</a:t>
            </a:r>
          </a:p>
          <a:p>
            <a:r>
              <a:rPr lang="en-IN" dirty="0"/>
              <a:t>library(</a:t>
            </a:r>
            <a:r>
              <a:rPr lang="en-IN" dirty="0" err="1"/>
              <a:t>SnowballC</a:t>
            </a:r>
            <a:r>
              <a:rPr lang="en-IN" dirty="0"/>
              <a:t>)</a:t>
            </a:r>
          </a:p>
          <a:p>
            <a:pPr marL="0" indent="0">
              <a:buNone/>
            </a:pPr>
            <a:endParaRPr lang="en-IN" dirty="0" smtClean="0"/>
          </a:p>
          <a:p>
            <a:pPr marL="0" indent="0">
              <a:buNone/>
            </a:pPr>
            <a:endParaRPr lang="en-IN" dirty="0" smtClean="0"/>
          </a:p>
          <a:p>
            <a:endParaRPr lang="en-IN" dirty="0" smtClean="0"/>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7" t="5513" r="46074" b="44509"/>
          <a:stretch/>
        </p:blipFill>
        <p:spPr>
          <a:xfrm>
            <a:off x="4203510" y="2251881"/>
            <a:ext cx="7531814" cy="3939716"/>
          </a:xfrm>
          <a:prstGeom prst="rect">
            <a:avLst/>
          </a:prstGeom>
        </p:spPr>
      </p:pic>
    </p:spTree>
    <p:extLst>
      <p:ext uri="{BB962C8B-B14F-4D97-AF65-F5344CB8AC3E}">
        <p14:creationId xmlns:p14="http://schemas.microsoft.com/office/powerpoint/2010/main" val="815963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IN" dirty="0" smtClean="0"/>
              <a:t>Ggplot2 </a:t>
            </a:r>
            <a:endParaRPr lang="en-IN" dirty="0"/>
          </a:p>
        </p:txBody>
      </p:sp>
      <p:sp>
        <p:nvSpPr>
          <p:cNvPr id="3" name="Content Placeholder 2"/>
          <p:cNvSpPr>
            <a:spLocks noGrp="1"/>
          </p:cNvSpPr>
          <p:nvPr>
            <p:ph idx="1"/>
          </p:nvPr>
        </p:nvSpPr>
        <p:spPr>
          <a:xfrm>
            <a:off x="684212" y="1941393"/>
            <a:ext cx="8534400" cy="3615267"/>
          </a:xfrm>
        </p:spPr>
        <p:txBody>
          <a:bodyPr/>
          <a:lstStyle/>
          <a:p>
            <a:pPr marL="0" indent="0">
              <a:buNone/>
            </a:pPr>
            <a:r>
              <a:rPr lang="en-IN" dirty="0"/>
              <a:t>The </a:t>
            </a:r>
            <a:r>
              <a:rPr lang="en-IN" b="1" dirty="0"/>
              <a:t>ggplot2</a:t>
            </a:r>
            <a:r>
              <a:rPr lang="en-IN" dirty="0"/>
              <a:t> package, created by Hadley Wickham, offers a powerful graphics language for creating elegant and complex plots. Its popularity in the R community has exploded in recent </a:t>
            </a:r>
            <a:r>
              <a:rPr lang="en-IN" dirty="0" smtClean="0"/>
              <a:t>years. There </a:t>
            </a:r>
            <a:r>
              <a:rPr lang="en-IN" dirty="0"/>
              <a:t>is a helper function called </a:t>
            </a:r>
            <a:r>
              <a:rPr lang="en-IN" b="1" dirty="0" err="1"/>
              <a:t>qplot</a:t>
            </a:r>
            <a:r>
              <a:rPr lang="en-IN" b="1" dirty="0"/>
              <a:t>() </a:t>
            </a:r>
            <a:r>
              <a:rPr lang="en-IN" dirty="0"/>
              <a:t>(for quick plot) that can hide much of this complexity when creating standard graphs.</a:t>
            </a:r>
          </a:p>
        </p:txBody>
      </p:sp>
    </p:spTree>
    <p:extLst>
      <p:ext uri="{BB962C8B-B14F-4D97-AF65-F5344CB8AC3E}">
        <p14:creationId xmlns:p14="http://schemas.microsoft.com/office/powerpoint/2010/main" val="2306182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IN" dirty="0" smtClean="0"/>
              <a:t>TM – text mining</a:t>
            </a:r>
            <a:endParaRPr lang="en-IN" dirty="0"/>
          </a:p>
        </p:txBody>
      </p:sp>
      <p:sp>
        <p:nvSpPr>
          <p:cNvPr id="3" name="Content Placeholder 2"/>
          <p:cNvSpPr>
            <a:spLocks noGrp="1"/>
          </p:cNvSpPr>
          <p:nvPr>
            <p:ph idx="1"/>
          </p:nvPr>
        </p:nvSpPr>
        <p:spPr>
          <a:xfrm>
            <a:off x="684212" y="2192867"/>
            <a:ext cx="8534400" cy="3615267"/>
          </a:xfrm>
        </p:spPr>
        <p:txBody>
          <a:bodyPr>
            <a:normAutofit fontScale="85000" lnSpcReduction="10000"/>
          </a:bodyPr>
          <a:lstStyle/>
          <a:p>
            <a:pPr marL="0" indent="0">
              <a:buNone/>
            </a:pPr>
            <a:r>
              <a:rPr lang="en-IN" dirty="0"/>
              <a:t>the tm_map() function is used to remove unnecessary white space, to convert the text to lower case, to remove common stopwords like ‘the’, “we”.</a:t>
            </a:r>
          </a:p>
          <a:p>
            <a:pPr marL="0" indent="0">
              <a:buNone/>
            </a:pPr>
            <a:endParaRPr lang="en-IN" dirty="0"/>
          </a:p>
          <a:p>
            <a:pPr marL="0" indent="0">
              <a:buNone/>
            </a:pPr>
            <a:r>
              <a:rPr lang="en-IN" dirty="0"/>
              <a:t>The information value of ‘stopwords’ is near zero due to the fact that they are so common in a language. Removing this kind of words is useful before further analyses. For ‘stopwords’, supported languages are </a:t>
            </a:r>
            <a:r>
              <a:rPr lang="en-IN" dirty="0" err="1"/>
              <a:t>danish</a:t>
            </a:r>
            <a:r>
              <a:rPr lang="en-IN" dirty="0"/>
              <a:t>, </a:t>
            </a:r>
            <a:r>
              <a:rPr lang="en-IN" dirty="0" err="1"/>
              <a:t>dutch</a:t>
            </a:r>
            <a:r>
              <a:rPr lang="en-IN" dirty="0"/>
              <a:t>, </a:t>
            </a:r>
            <a:r>
              <a:rPr lang="en-IN" dirty="0" err="1"/>
              <a:t>english</a:t>
            </a:r>
            <a:r>
              <a:rPr lang="en-IN" dirty="0"/>
              <a:t>, </a:t>
            </a:r>
            <a:r>
              <a:rPr lang="en-IN" dirty="0" err="1"/>
              <a:t>finnish</a:t>
            </a:r>
            <a:r>
              <a:rPr lang="en-IN" dirty="0"/>
              <a:t>, </a:t>
            </a:r>
            <a:r>
              <a:rPr lang="en-IN" dirty="0" err="1"/>
              <a:t>french</a:t>
            </a:r>
            <a:r>
              <a:rPr lang="en-IN" dirty="0"/>
              <a:t>, </a:t>
            </a:r>
            <a:r>
              <a:rPr lang="en-IN" dirty="0" err="1"/>
              <a:t>german</a:t>
            </a:r>
            <a:r>
              <a:rPr lang="en-IN" dirty="0"/>
              <a:t>, </a:t>
            </a:r>
            <a:r>
              <a:rPr lang="en-IN" dirty="0" err="1"/>
              <a:t>hungarian</a:t>
            </a:r>
            <a:r>
              <a:rPr lang="en-IN" dirty="0"/>
              <a:t>, </a:t>
            </a:r>
            <a:r>
              <a:rPr lang="en-IN" dirty="0" err="1"/>
              <a:t>italian</a:t>
            </a:r>
            <a:r>
              <a:rPr lang="en-IN" dirty="0"/>
              <a:t>, </a:t>
            </a:r>
            <a:r>
              <a:rPr lang="en-IN" dirty="0" err="1"/>
              <a:t>norwegian</a:t>
            </a:r>
            <a:r>
              <a:rPr lang="en-IN" dirty="0"/>
              <a:t>, </a:t>
            </a:r>
            <a:r>
              <a:rPr lang="en-IN" dirty="0" err="1"/>
              <a:t>portuguese</a:t>
            </a:r>
            <a:r>
              <a:rPr lang="en-IN" dirty="0"/>
              <a:t>, </a:t>
            </a:r>
            <a:r>
              <a:rPr lang="en-IN" dirty="0" err="1"/>
              <a:t>russian</a:t>
            </a:r>
            <a:r>
              <a:rPr lang="en-IN" dirty="0"/>
              <a:t>, </a:t>
            </a:r>
            <a:r>
              <a:rPr lang="en-IN" dirty="0" err="1"/>
              <a:t>spanish</a:t>
            </a:r>
            <a:r>
              <a:rPr lang="en-IN" dirty="0"/>
              <a:t> and </a:t>
            </a:r>
            <a:r>
              <a:rPr lang="en-IN" dirty="0" err="1"/>
              <a:t>swedish</a:t>
            </a:r>
            <a:r>
              <a:rPr lang="en-IN" dirty="0"/>
              <a:t>. Language names are case sensitive.</a:t>
            </a:r>
          </a:p>
          <a:p>
            <a:pPr marL="0" indent="0">
              <a:buNone/>
            </a:pPr>
            <a:endParaRPr lang="en-IN" dirty="0"/>
          </a:p>
          <a:p>
            <a:pPr marL="0" indent="0">
              <a:buNone/>
            </a:pPr>
            <a:endParaRPr lang="en-IN" dirty="0"/>
          </a:p>
          <a:p>
            <a:pPr marL="0" indent="0">
              <a:buNone/>
            </a:pPr>
            <a:r>
              <a:rPr lang="en-IN" dirty="0"/>
              <a:t>You could also remove numbers and punctuation with removeNumbers and removePunctuation arguments.</a:t>
            </a:r>
          </a:p>
          <a:p>
            <a:pPr marL="0" indent="0">
              <a:buNone/>
            </a:pPr>
            <a:endParaRPr lang="en-IN" dirty="0"/>
          </a:p>
        </p:txBody>
      </p:sp>
    </p:spTree>
    <p:extLst>
      <p:ext uri="{BB962C8B-B14F-4D97-AF65-F5344CB8AC3E}">
        <p14:creationId xmlns:p14="http://schemas.microsoft.com/office/powerpoint/2010/main" val="3371792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96666"/>
            <a:ext cx="8534400" cy="1507067"/>
          </a:xfrm>
        </p:spPr>
        <p:txBody>
          <a:bodyPr/>
          <a:lstStyle/>
          <a:p>
            <a:r>
              <a:rPr lang="en-IN" dirty="0" err="1"/>
              <a:t>Wordcloud</a:t>
            </a:r>
            <a:endParaRPr lang="en-IN" dirty="0"/>
          </a:p>
        </p:txBody>
      </p:sp>
      <p:sp>
        <p:nvSpPr>
          <p:cNvPr id="3" name="Content Placeholder 2"/>
          <p:cNvSpPr>
            <a:spLocks noGrp="1"/>
          </p:cNvSpPr>
          <p:nvPr>
            <p:ph idx="1"/>
          </p:nvPr>
        </p:nvSpPr>
        <p:spPr>
          <a:xfrm>
            <a:off x="684212" y="2337179"/>
            <a:ext cx="8534400" cy="3615267"/>
          </a:xfrm>
        </p:spPr>
        <p:txBody>
          <a:bodyPr/>
          <a:lstStyle/>
          <a:p>
            <a:r>
              <a:rPr lang="en-IN" dirty="0"/>
              <a:t>One can create a word cloud, also referred as text cloud or tag cloud, which is a visual representation of text </a:t>
            </a:r>
            <a:r>
              <a:rPr lang="en-IN" dirty="0" smtClean="0"/>
              <a:t>data. The </a:t>
            </a:r>
            <a:r>
              <a:rPr lang="en-IN" dirty="0"/>
              <a:t>text mining package (tm) and the word cloud generator package (</a:t>
            </a:r>
            <a:r>
              <a:rPr lang="en-IN" dirty="0" err="1"/>
              <a:t>wordcloud</a:t>
            </a:r>
            <a:r>
              <a:rPr lang="en-IN" dirty="0"/>
              <a:t>) are available in R for helping us to </a:t>
            </a:r>
            <a:r>
              <a:rPr lang="en-IN" dirty="0" smtClean="0"/>
              <a:t>analyse </a:t>
            </a:r>
            <a:r>
              <a:rPr lang="en-IN" dirty="0"/>
              <a:t>texts and to quickly visualize the keywords as a word cloud.</a:t>
            </a:r>
          </a:p>
        </p:txBody>
      </p:sp>
    </p:spTree>
    <p:extLst>
      <p:ext uri="{BB962C8B-B14F-4D97-AF65-F5344CB8AC3E}">
        <p14:creationId xmlns:p14="http://schemas.microsoft.com/office/powerpoint/2010/main" val="3367954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IN" dirty="0" err="1"/>
              <a:t>SnowballC</a:t>
            </a:r>
            <a:endParaRPr lang="en-IN" dirty="0"/>
          </a:p>
        </p:txBody>
      </p:sp>
      <p:sp>
        <p:nvSpPr>
          <p:cNvPr id="3" name="Content Placeholder 2"/>
          <p:cNvSpPr>
            <a:spLocks noGrp="1"/>
          </p:cNvSpPr>
          <p:nvPr>
            <p:ph idx="1"/>
          </p:nvPr>
        </p:nvSpPr>
        <p:spPr>
          <a:xfrm>
            <a:off x="684212" y="2405418"/>
            <a:ext cx="8534400" cy="3615267"/>
          </a:xfrm>
        </p:spPr>
        <p:txBody>
          <a:bodyPr/>
          <a:lstStyle/>
          <a:p>
            <a:r>
              <a:rPr lang="en-IN" dirty="0" err="1"/>
              <a:t>SnowballC</a:t>
            </a:r>
            <a:r>
              <a:rPr lang="en-IN" dirty="0"/>
              <a:t> </a:t>
            </a:r>
            <a:r>
              <a:rPr lang="en-IN" dirty="0" err="1"/>
              <a:t>packageis</a:t>
            </a:r>
            <a:r>
              <a:rPr lang="en-IN" dirty="0"/>
              <a:t> used for text stemming. Text stemming  reduces words to their root form. In other words, this process removes suffixes from words to make it simple and to get the common origin. For example, a stemming process reduces the words “moving”, “moved” and “movement” to the root word, “move”.</a:t>
            </a:r>
          </a:p>
        </p:txBody>
      </p:sp>
    </p:spTree>
    <p:extLst>
      <p:ext uri="{BB962C8B-B14F-4D97-AF65-F5344CB8AC3E}">
        <p14:creationId xmlns:p14="http://schemas.microsoft.com/office/powerpoint/2010/main" val="207784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IN" dirty="0"/>
              <a:t>SYUZHET</a:t>
            </a:r>
          </a:p>
        </p:txBody>
      </p:sp>
      <p:sp>
        <p:nvSpPr>
          <p:cNvPr id="3" name="Content Placeholder 2"/>
          <p:cNvSpPr>
            <a:spLocks noGrp="1"/>
          </p:cNvSpPr>
          <p:nvPr>
            <p:ph idx="1"/>
          </p:nvPr>
        </p:nvSpPr>
        <p:spPr>
          <a:xfrm>
            <a:off x="684212" y="2192867"/>
            <a:ext cx="8534400" cy="3615267"/>
          </a:xfrm>
        </p:spPr>
        <p:txBody>
          <a:bodyPr>
            <a:normAutofit fontScale="85000" lnSpcReduction="10000"/>
          </a:bodyPr>
          <a:lstStyle/>
          <a:p>
            <a:r>
              <a:rPr lang="en-IN" dirty="0"/>
              <a:t>This vignette demonstrates use of the basic functions of the Syuzhet package. The package comes with four sentiment dictionaries and provides a method for accessing the robust, but computationally expensive, sentiment extraction tool</a:t>
            </a:r>
            <a:r>
              <a:rPr lang="en-IN" dirty="0" smtClean="0"/>
              <a:t>. The </a:t>
            </a:r>
            <a:r>
              <a:rPr lang="en-IN" dirty="0"/>
              <a:t>goal of this vignette is to introduce the main functions in the package so that you can quickly extract plot and sentiment data from your own text files. </a:t>
            </a:r>
          </a:p>
          <a:p>
            <a:endParaRPr lang="en-IN" dirty="0"/>
          </a:p>
          <a:p>
            <a:r>
              <a:rPr lang="en-IN" dirty="0" smtClean="0"/>
              <a:t>get_nrc_sentiment</a:t>
            </a:r>
            <a:endParaRPr lang="en-IN" dirty="0"/>
          </a:p>
          <a:p>
            <a:endParaRPr lang="en-IN" dirty="0"/>
          </a:p>
          <a:p>
            <a:r>
              <a:rPr lang="en-IN" dirty="0"/>
              <a:t>The get_nrc_sentiment function returns a data frame in which each row represents a sentence from the original file. The columns include one for each emotion type was well as the positive or negative sentiment valence. .</a:t>
            </a:r>
          </a:p>
          <a:p>
            <a:endParaRPr lang="en-IN" dirty="0"/>
          </a:p>
        </p:txBody>
      </p:sp>
    </p:spTree>
    <p:extLst>
      <p:ext uri="{BB962C8B-B14F-4D97-AF65-F5344CB8AC3E}">
        <p14:creationId xmlns:p14="http://schemas.microsoft.com/office/powerpoint/2010/main" val="43418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IN" dirty="0" smtClean="0"/>
              <a:t>Loading the libraries </a:t>
            </a:r>
            <a:endParaRPr lang="en-IN" dirty="0"/>
          </a:p>
        </p:txBody>
      </p:sp>
      <p:sp>
        <p:nvSpPr>
          <p:cNvPr id="3" name="Content Placeholder 2"/>
          <p:cNvSpPr>
            <a:spLocks noGrp="1"/>
          </p:cNvSpPr>
          <p:nvPr>
            <p:ph idx="1"/>
          </p:nvPr>
        </p:nvSpPr>
        <p:spPr>
          <a:xfrm>
            <a:off x="684212" y="2192867"/>
            <a:ext cx="8534400" cy="3615267"/>
          </a:xfrm>
        </p:spPr>
        <p:txBody>
          <a:bodyPr/>
          <a:lstStyle/>
          <a:p>
            <a:r>
              <a:rPr lang="en-IN" dirty="0"/>
              <a:t>library(ggplot2)</a:t>
            </a:r>
          </a:p>
          <a:p>
            <a:r>
              <a:rPr lang="en-IN" dirty="0"/>
              <a:t>library(tm)</a:t>
            </a:r>
          </a:p>
          <a:p>
            <a:r>
              <a:rPr lang="en-IN" dirty="0"/>
              <a:t>library(</a:t>
            </a:r>
            <a:r>
              <a:rPr lang="en-IN" dirty="0" err="1"/>
              <a:t>wordcloud</a:t>
            </a:r>
            <a:r>
              <a:rPr lang="en-IN" dirty="0"/>
              <a:t>)</a:t>
            </a:r>
          </a:p>
          <a:p>
            <a:r>
              <a:rPr lang="en-IN" dirty="0"/>
              <a:t>library(</a:t>
            </a:r>
            <a:r>
              <a:rPr lang="en-IN" dirty="0" err="1"/>
              <a:t>syuzhet</a:t>
            </a:r>
            <a:r>
              <a:rPr lang="en-IN" dirty="0"/>
              <a:t>)</a:t>
            </a:r>
          </a:p>
          <a:p>
            <a:r>
              <a:rPr lang="en-IN" dirty="0"/>
              <a:t>library(</a:t>
            </a:r>
            <a:r>
              <a:rPr lang="en-IN" dirty="0" err="1"/>
              <a:t>SnowballC</a:t>
            </a:r>
            <a:r>
              <a:rPr lang="en-IN" dirty="0"/>
              <a:t>)</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26" r="46731" b="42011"/>
          <a:stretch/>
        </p:blipFill>
        <p:spPr>
          <a:xfrm>
            <a:off x="4333921" y="2015527"/>
            <a:ext cx="6324980" cy="3642482"/>
          </a:xfrm>
          <a:prstGeom prst="rect">
            <a:avLst/>
          </a:prstGeom>
        </p:spPr>
      </p:pic>
    </p:spTree>
    <p:extLst>
      <p:ext uri="{BB962C8B-B14F-4D97-AF65-F5344CB8AC3E}">
        <p14:creationId xmlns:p14="http://schemas.microsoft.com/office/powerpoint/2010/main" val="956585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1559</TotalTime>
  <Words>582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Rounded MT Bold</vt:lpstr>
      <vt:lpstr>Century Gothic</vt:lpstr>
      <vt:lpstr>Wingdings 3</vt:lpstr>
      <vt:lpstr>Slice</vt:lpstr>
      <vt:lpstr>MDD Project</vt:lpstr>
      <vt:lpstr>Requirement analysis</vt:lpstr>
      <vt:lpstr>LEVEL 1 implementation</vt:lpstr>
      <vt:lpstr>Ggplot2 </vt:lpstr>
      <vt:lpstr>TM – text mining</vt:lpstr>
      <vt:lpstr>Wordcloud</vt:lpstr>
      <vt:lpstr>SnowballC</vt:lpstr>
      <vt:lpstr>SYUZHET</vt:lpstr>
      <vt:lpstr>Loading the libraries </vt:lpstr>
      <vt:lpstr>Loading the text file</vt:lpstr>
      <vt:lpstr>Cleaning the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 Project</dc:title>
  <dc:creator>Windows User</dc:creator>
  <cp:lastModifiedBy>Windows User</cp:lastModifiedBy>
  <cp:revision>11</cp:revision>
  <dcterms:created xsi:type="dcterms:W3CDTF">2018-08-07T04:24:28Z</dcterms:created>
  <dcterms:modified xsi:type="dcterms:W3CDTF">2018-08-08T06:23:46Z</dcterms:modified>
</cp:coreProperties>
</file>