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57" r:id="rId2"/>
    <p:sldId id="263" r:id="rId3"/>
    <p:sldId id="261" r:id="rId4"/>
    <p:sldId id="262" r:id="rId5"/>
    <p:sldId id="259" r:id="rId6"/>
    <p:sldId id="272" r:id="rId7"/>
    <p:sldId id="264" r:id="rId8"/>
    <p:sldId id="276" r:id="rId9"/>
    <p:sldId id="260" r:id="rId10"/>
    <p:sldId id="270" r:id="rId11"/>
    <p:sldId id="273" r:id="rId12"/>
    <p:sldId id="274" r:id="rId13"/>
    <p:sldId id="275" r:id="rId14"/>
    <p:sldId id="277" r:id="rId15"/>
    <p:sldId id="278" r:id="rId16"/>
    <p:sldId id="279" r:id="rId17"/>
    <p:sldId id="280" r:id="rId18"/>
    <p:sldId id="281" r:id="rId19"/>
    <p:sldId id="282" r:id="rId20"/>
    <p:sldId id="283" r:id="rId21"/>
    <p:sldId id="284" r:id="rId22"/>
    <p:sldId id="288" r:id="rId23"/>
    <p:sldId id="289" r:id="rId24"/>
    <p:sldId id="290" r:id="rId25"/>
    <p:sldId id="285" r:id="rId26"/>
    <p:sldId id="286" r:id="rId27"/>
    <p:sldId id="287" r:id="rId28"/>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2424"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sorterViewPr>
    <p:cViewPr>
      <p:scale>
        <a:sx n="100" d="100"/>
        <a:sy n="100" d="100"/>
      </p:scale>
      <p:origin x="0" y="-15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4/7/2021</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4/7/2021</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a:t>
            </a:fld>
            <a:endParaRPr lang="en-U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extLst>
      <p:ext uri="{BB962C8B-B14F-4D97-AF65-F5344CB8AC3E}">
        <p14:creationId xmlns:p14="http://schemas.microsoft.com/office/powerpoint/2010/main" val="9879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2</a:t>
            </a:fld>
            <a:endParaRPr lang="en-US"/>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3</a:t>
            </a:fld>
            <a:endParaRPr lang="en-US"/>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4</a:t>
            </a:fld>
            <a:endParaRPr lang="en-US"/>
          </a:p>
        </p:txBody>
      </p:sp>
    </p:spTree>
    <p:extLst>
      <p:ext uri="{BB962C8B-B14F-4D97-AF65-F5344CB8AC3E}">
        <p14:creationId xmlns:p14="http://schemas.microsoft.com/office/powerpoint/2010/main" val="382289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5</a:t>
            </a:fld>
            <a:endParaRPr lang="en-US"/>
          </a:p>
        </p:txBody>
      </p:sp>
    </p:spTree>
    <p:extLst>
      <p:ext uri="{BB962C8B-B14F-4D97-AF65-F5344CB8AC3E}">
        <p14:creationId xmlns:p14="http://schemas.microsoft.com/office/powerpoint/2010/main" val="152445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7</a:t>
            </a:fld>
            <a:endParaRPr lang="en-US"/>
          </a:p>
        </p:txBody>
      </p:sp>
    </p:spTree>
    <p:extLst>
      <p:ext uri="{BB962C8B-B14F-4D97-AF65-F5344CB8AC3E}">
        <p14:creationId xmlns:p14="http://schemas.microsoft.com/office/powerpoint/2010/main" val="21244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9</a:t>
            </a:fld>
            <a:endParaRPr lang="en-US"/>
          </a:p>
        </p:txBody>
      </p:sp>
    </p:spTree>
    <p:extLst>
      <p:ext uri="{BB962C8B-B14F-4D97-AF65-F5344CB8AC3E}">
        <p14:creationId xmlns:p14="http://schemas.microsoft.com/office/powerpoint/2010/main" val="198306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E963C-1534-4F8D-B2A7-66D81AA25953}" type="slidenum">
              <a:rPr lang="en-US" smtClean="0"/>
              <a:t>10</a:t>
            </a:fld>
            <a:endParaRPr lang="en-US"/>
          </a:p>
        </p:txBody>
      </p:sp>
    </p:spTree>
    <p:extLst>
      <p:ext uri="{BB962C8B-B14F-4D97-AF65-F5344CB8AC3E}">
        <p14:creationId xmlns:p14="http://schemas.microsoft.com/office/powerpoint/2010/main" val="1314507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4/7/2021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4/7/2021</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4/7/2021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a:t>Click to 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4/7/2021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4/7/2021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4/7/2021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4/7/2021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4/7/2021</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descr="An empty placeholder to add an image. Click on the placeholder and select the image that you wish to add"/>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descr="An empty placeholder to add an image. Click on the placeholder and select the image that you wish to add"/>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descr="An empty placeholder to add an image. Click on the placeholder and select the image that you wish to add"/>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4/7/2021</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4/7/2021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430213"/>
            <a:ext cx="7423149" cy="5826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4/7/2021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4/7/2021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4/7/2021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4/7/2021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4/7/2021</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smtClean="0"/>
              <a:t>4/7/2021</a:t>
            </a:fld>
            <a:endParaRPr lang="en-US" dirty="0"/>
          </a:p>
        </p:txBody>
      </p:sp>
      <p:sp>
        <p:nvSpPr>
          <p:cNvPr id="5" name="Footer Placeholder 3"/>
          <p:cNvSpPr>
            <a:spLocks noGrp="1"/>
          </p:cNvSpPr>
          <p:nvPr>
            <p:ph type="ftr" sz="quarter" idx="11"/>
          </p:nvPr>
        </p:nvSpPr>
        <p:spPr/>
        <p:txBody>
          <a:bodyPr/>
          <a:lstStyle/>
          <a:p>
            <a:r>
              <a:rPr lang="en-US" dirty="0"/>
              <a:t>Add a footer</a:t>
            </a:r>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4/7/2021</a:t>
            </a:fld>
            <a:endParaRPr lang="en-US" dirty="0"/>
          </a:p>
        </p:txBody>
      </p:sp>
      <p:sp>
        <p:nvSpPr>
          <p:cNvPr id="5" name="Footer Placeholder 2"/>
          <p:cNvSpPr>
            <a:spLocks noGrp="1"/>
          </p:cNvSpPr>
          <p:nvPr>
            <p:ph type="ftr" sz="quarter" idx="11"/>
          </p:nvPr>
        </p:nvSpPr>
        <p:spPr/>
        <p:txBody>
          <a:bodyPr/>
          <a:lstStyle/>
          <a:p>
            <a:r>
              <a:rPr lang="en-US" dirty="0"/>
              <a:t>Add a footer</a:t>
            </a:r>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4/7/2021</a:t>
            </a:fld>
            <a:endParaRPr lang="en-US" dirty="0"/>
          </a:p>
        </p:txBody>
      </p:sp>
      <p:sp>
        <p:nvSpPr>
          <p:cNvPr id="5" name="Footer Placeholder 5"/>
          <p:cNvSpPr>
            <a:spLocks noGrp="1"/>
          </p:cNvSpPr>
          <p:nvPr>
            <p:ph type="ftr" sz="quarter" idx="11"/>
          </p:nvPr>
        </p:nvSpPr>
        <p:spPr/>
        <p:txBody>
          <a:bodyPr/>
          <a:lstStyle/>
          <a:p>
            <a:r>
              <a:rPr lang="en-US" dirty="0"/>
              <a:t>Add a footer</a:t>
            </a:r>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4/7/2021</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alpha val="60000"/>
                  </a:schemeClr>
                </a:solidFill>
              </a:defRPr>
            </a:lvl1pPr>
          </a:lstStyle>
          <a:p>
            <a:fld id="{4AAD347D-5ACD-4C99-B74B-A9C85AD731AF}" type="datetimeFigureOut">
              <a:rPr lang="en-US" smtClean="0"/>
              <a:pPr/>
              <a:t>4/7/2021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Add a footer</a:t>
            </a:r>
          </a:p>
        </p:txBody>
      </p:sp>
      <p:sp>
        <p:nvSpPr>
          <p:cNvPr id="14" name="Rectangle 13"/>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n.wikipedia.org/wiki/Maulana_Azad_National_Institute_of_Technolog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22067" y="226503"/>
            <a:ext cx="8825658" cy="691942"/>
          </a:xfrm>
        </p:spPr>
        <p:txBody>
          <a:bodyPr/>
          <a:lstStyle/>
          <a:p>
            <a:pPr algn="ctr"/>
            <a:r>
              <a:rPr lang="en-US" sz="2400" b="1" dirty="0"/>
              <a:t>MAULANA AZAD NATIONAL INSTITUTE OF TECHNOLOGY</a:t>
            </a:r>
          </a:p>
        </p:txBody>
      </p:sp>
      <p:sp>
        <p:nvSpPr>
          <p:cNvPr id="6" name="Subtitle 5"/>
          <p:cNvSpPr>
            <a:spLocks noGrp="1"/>
          </p:cNvSpPr>
          <p:nvPr>
            <p:ph type="subTitle" idx="1"/>
          </p:nvPr>
        </p:nvSpPr>
        <p:spPr>
          <a:xfrm>
            <a:off x="1163344" y="5029049"/>
            <a:ext cx="8825658" cy="861420"/>
          </a:xfrm>
        </p:spPr>
        <p:txBody>
          <a:bodyPr/>
          <a:lstStyle/>
          <a:p>
            <a:pPr algn="ctr"/>
            <a:r>
              <a:rPr lang="en-US" dirty="0"/>
              <a:t>COMPUTER SCIENCE AND ENGINEERING</a:t>
            </a:r>
          </a:p>
          <a:p>
            <a:pPr algn="ctr"/>
            <a:r>
              <a:rPr lang="en-US" dirty="0"/>
              <a:t>minor PROJECT 2020-21</a:t>
            </a:r>
          </a:p>
        </p:txBody>
      </p:sp>
      <p:sp>
        <p:nvSpPr>
          <p:cNvPr id="4" name="Title 2">
            <a:extLst>
              <a:ext uri="{FF2B5EF4-FFF2-40B4-BE49-F238E27FC236}">
                <a16:creationId xmlns:a16="http://schemas.microsoft.com/office/drawing/2014/main" id="{08ECF554-8CB3-4B2A-A252-5D7910CAC570}"/>
              </a:ext>
            </a:extLst>
          </p:cNvPr>
          <p:cNvSpPr txBox="1">
            <a:spLocks/>
          </p:cNvSpPr>
          <p:nvPr/>
        </p:nvSpPr>
        <p:spPr>
          <a:xfrm>
            <a:off x="1222067" y="731240"/>
            <a:ext cx="8825658" cy="69194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BHOPAL (462003)</a:t>
            </a:r>
          </a:p>
        </p:txBody>
      </p:sp>
      <p:pic>
        <p:nvPicPr>
          <p:cNvPr id="5" name="Picture 4">
            <a:extLst>
              <a:ext uri="{FF2B5EF4-FFF2-40B4-BE49-F238E27FC236}">
                <a16:creationId xmlns:a16="http://schemas.microsoft.com/office/drawing/2014/main" id="{CAA0DBCE-6624-4273-A8D6-A21B6385229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463791" y="1927919"/>
            <a:ext cx="2524240" cy="2661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4">
            <a:extLst>
              <a:ext uri="{FF2B5EF4-FFF2-40B4-BE49-F238E27FC236}">
                <a16:creationId xmlns:a16="http://schemas.microsoft.com/office/drawing/2014/main" id="{41594F0B-5573-4EA3-B4A2-6ED72C0B70A3}"/>
              </a:ext>
            </a:extLst>
          </p:cNvPr>
          <p:cNvSpPr>
            <a:spLocks noGrp="1"/>
          </p:cNvSpPr>
          <p:nvPr>
            <p:ph idx="1"/>
          </p:nvPr>
        </p:nvSpPr>
        <p:spPr>
          <a:xfrm>
            <a:off x="1069755" y="1583134"/>
            <a:ext cx="8946541" cy="4195481"/>
          </a:xfrm>
        </p:spPr>
        <p:txBody>
          <a:bodyPr>
            <a:normAutofit/>
          </a:bodyPr>
          <a:lstStyle/>
          <a:p>
            <a:pPr marL="0" indent="0" algn="ctr">
              <a:lnSpc>
                <a:spcPct val="150000"/>
              </a:lnSpc>
              <a:buNone/>
            </a:pPr>
            <a:r>
              <a:rPr lang="en-IN" dirty="0">
                <a:effectLst/>
                <a:latin typeface="Calibri" panose="020F0502020204030204" pitchFamily="34" charset="0"/>
                <a:ea typeface="Calibri" panose="020F0502020204030204" pitchFamily="34" charset="0"/>
                <a:cs typeface="Mangal" panose="02040503050203030202" pitchFamily="18" charset="0"/>
              </a:rPr>
              <a:t>Finding absolute difference:</a:t>
            </a:r>
          </a:p>
          <a:p>
            <a:pPr marL="0" indent="0" algn="just">
              <a:lnSpc>
                <a:spcPct val="150000"/>
              </a:lnSpc>
              <a:buNone/>
            </a:pP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pic>
        <p:nvPicPr>
          <p:cNvPr id="12" name="Picture 11">
            <a:extLst>
              <a:ext uri="{FF2B5EF4-FFF2-40B4-BE49-F238E27FC236}">
                <a16:creationId xmlns:a16="http://schemas.microsoft.com/office/drawing/2014/main" id="{B5F5DDFB-7688-45AE-A12A-43BBBA74148F}"/>
              </a:ext>
            </a:extLst>
          </p:cNvPr>
          <p:cNvPicPr>
            <a:picLocks noChangeAspect="1"/>
          </p:cNvPicPr>
          <p:nvPr/>
        </p:nvPicPr>
        <p:blipFill rotWithShape="1">
          <a:blip r:embed="rId3"/>
          <a:srcRect t="28108"/>
          <a:stretch/>
        </p:blipFill>
        <p:spPr>
          <a:xfrm>
            <a:off x="4333718" y="2358023"/>
            <a:ext cx="2232660" cy="21419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14842844"/>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id="{EDA7B373-3A58-4E51-9636-88DDAB3CB488}"/>
              </a:ext>
            </a:extLst>
          </p:cNvPr>
          <p:cNvSpPr txBox="1">
            <a:spLocks/>
          </p:cNvSpPr>
          <p:nvPr/>
        </p:nvSpPr>
        <p:spPr>
          <a:xfrm>
            <a:off x="1069755" y="1583134"/>
            <a:ext cx="8946541" cy="4195481"/>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lnSpc>
                <a:spcPct val="150000"/>
              </a:lnSpc>
              <a:buFont typeface="Wingdings 3" charset="2"/>
              <a:buNone/>
            </a:pPr>
            <a:r>
              <a:rPr lang="en-IN" dirty="0">
                <a:latin typeface="Times New Roman" panose="02020603050405020304" pitchFamily="18" charset="0"/>
                <a:ea typeface="Calibri" panose="020F0502020204030204" pitchFamily="34" charset="0"/>
                <a:cs typeface="Mangal" panose="02040503050203030202" pitchFamily="18" charset="0"/>
              </a:rPr>
              <a:t>Find convex hull after blurring and thresholding:</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Font typeface="Wingdings 3" charset="2"/>
              <a:buNone/>
            </a:pPr>
            <a:endParaRPr lang="en-IN" dirty="0">
              <a:latin typeface="Calibri" panose="020F0502020204030204" pitchFamily="34" charset="0"/>
              <a:ea typeface="Calibri" panose="020F0502020204030204" pitchFamily="34" charset="0"/>
              <a:cs typeface="Mangal" panose="02040503050203030202" pitchFamily="18" charset="0"/>
            </a:endParaRPr>
          </a:p>
          <a:p>
            <a:pPr marL="0" indent="0">
              <a:buFont typeface="Wingdings 3" charset="2"/>
              <a:buNone/>
            </a:pPr>
            <a:endParaRPr lang="en-IN" dirty="0"/>
          </a:p>
        </p:txBody>
      </p:sp>
      <p:pic>
        <p:nvPicPr>
          <p:cNvPr id="8" name="Picture 7">
            <a:extLst>
              <a:ext uri="{FF2B5EF4-FFF2-40B4-BE49-F238E27FC236}">
                <a16:creationId xmlns:a16="http://schemas.microsoft.com/office/drawing/2014/main" id="{69B95043-4313-4D31-9932-B19A14976976}"/>
              </a:ext>
            </a:extLst>
          </p:cNvPr>
          <p:cNvPicPr>
            <a:picLocks noChangeAspect="1"/>
          </p:cNvPicPr>
          <p:nvPr/>
        </p:nvPicPr>
        <p:blipFill>
          <a:blip r:embed="rId2"/>
          <a:stretch>
            <a:fillRect/>
          </a:stretch>
        </p:blipFill>
        <p:spPr>
          <a:xfrm>
            <a:off x="4408310" y="2247131"/>
            <a:ext cx="2093158" cy="26100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03611372"/>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48BB64AE-67EB-4DE1-9CCF-5E7733AB64E5}"/>
              </a:ext>
            </a:extLst>
          </p:cNvPr>
          <p:cNvSpPr txBox="1">
            <a:spLocks/>
          </p:cNvSpPr>
          <p:nvPr/>
        </p:nvSpPr>
        <p:spPr>
          <a:xfrm>
            <a:off x="1069755" y="1583134"/>
            <a:ext cx="8946541" cy="4195481"/>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lnSpc>
                <a:spcPct val="150000"/>
              </a:lnSpc>
              <a:buFont typeface="Wingdings 3" charset="2"/>
              <a:buNone/>
            </a:pPr>
            <a:r>
              <a:rPr lang="en-IN" dirty="0">
                <a:latin typeface="Times New Roman" panose="02020603050405020304" pitchFamily="18" charset="0"/>
                <a:ea typeface="Calibri" panose="020F0502020204030204" pitchFamily="34" charset="0"/>
                <a:cs typeface="Mangal" panose="02040503050203030202" pitchFamily="18" charset="0"/>
              </a:rPr>
              <a:t>Find the centre and draw a circle: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Font typeface="Wingdings 3" charset="2"/>
              <a:buNone/>
            </a:pPr>
            <a:endParaRPr lang="en-IN" dirty="0">
              <a:latin typeface="Calibri" panose="020F0502020204030204" pitchFamily="34" charset="0"/>
              <a:ea typeface="Calibri" panose="020F0502020204030204" pitchFamily="34" charset="0"/>
              <a:cs typeface="Mangal" panose="02040503050203030202" pitchFamily="18" charset="0"/>
            </a:endParaRPr>
          </a:p>
          <a:p>
            <a:pPr marL="0" indent="0">
              <a:buFont typeface="Wingdings 3" charset="2"/>
              <a:buNone/>
            </a:pPr>
            <a:endParaRPr lang="en-IN" dirty="0"/>
          </a:p>
        </p:txBody>
      </p:sp>
      <p:pic>
        <p:nvPicPr>
          <p:cNvPr id="4" name="Picture 3">
            <a:extLst>
              <a:ext uri="{FF2B5EF4-FFF2-40B4-BE49-F238E27FC236}">
                <a16:creationId xmlns:a16="http://schemas.microsoft.com/office/drawing/2014/main" id="{1B946E03-ABB9-4490-90AB-14E333F142DA}"/>
              </a:ext>
            </a:extLst>
          </p:cNvPr>
          <p:cNvPicPr>
            <a:picLocks noChangeAspect="1"/>
          </p:cNvPicPr>
          <p:nvPr/>
        </p:nvPicPr>
        <p:blipFill>
          <a:blip r:embed="rId2"/>
          <a:stretch>
            <a:fillRect/>
          </a:stretch>
        </p:blipFill>
        <p:spPr>
          <a:xfrm>
            <a:off x="4408310" y="2247131"/>
            <a:ext cx="2093158" cy="26100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62722712"/>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07E61694-5F32-40F0-A1A3-B31944CE74D1}"/>
              </a:ext>
            </a:extLst>
          </p:cNvPr>
          <p:cNvSpPr txBox="1">
            <a:spLocks/>
          </p:cNvSpPr>
          <p:nvPr/>
        </p:nvSpPr>
        <p:spPr>
          <a:xfrm>
            <a:off x="1069755" y="1583134"/>
            <a:ext cx="8946541" cy="4195481"/>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lnSpc>
                <a:spcPct val="150000"/>
              </a:lnSpc>
              <a:buFont typeface="Wingdings 3" charset="2"/>
              <a:buNone/>
            </a:pPr>
            <a:r>
              <a:rPr lang="en-IN" dirty="0">
                <a:latin typeface="Times New Roman" panose="02020603050405020304" pitchFamily="18" charset="0"/>
                <a:ea typeface="Calibri" panose="020F0502020204030204" pitchFamily="34" charset="0"/>
                <a:cs typeface="Mangal" panose="02040503050203030202" pitchFamily="18" charset="0"/>
              </a:rPr>
              <a:t>Find mask image: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Font typeface="Wingdings 3" charset="2"/>
              <a:buNone/>
            </a:pPr>
            <a:endParaRPr lang="en-IN" dirty="0">
              <a:latin typeface="Calibri" panose="020F0502020204030204" pitchFamily="34" charset="0"/>
              <a:ea typeface="Calibri" panose="020F0502020204030204" pitchFamily="34" charset="0"/>
              <a:cs typeface="Mangal" panose="02040503050203030202" pitchFamily="18" charset="0"/>
            </a:endParaRPr>
          </a:p>
          <a:p>
            <a:pPr marL="0" indent="0">
              <a:buFont typeface="Wingdings 3" charset="2"/>
              <a:buNone/>
            </a:pPr>
            <a:endParaRPr lang="en-IN" dirty="0"/>
          </a:p>
        </p:txBody>
      </p:sp>
      <p:pic>
        <p:nvPicPr>
          <p:cNvPr id="4" name="Picture 3">
            <a:extLst>
              <a:ext uri="{FF2B5EF4-FFF2-40B4-BE49-F238E27FC236}">
                <a16:creationId xmlns:a16="http://schemas.microsoft.com/office/drawing/2014/main" id="{D3BE671D-C196-4082-8F75-7D1ED0C98295}"/>
              </a:ext>
            </a:extLst>
          </p:cNvPr>
          <p:cNvPicPr>
            <a:picLocks noChangeAspect="1"/>
          </p:cNvPicPr>
          <p:nvPr/>
        </p:nvPicPr>
        <p:blipFill>
          <a:blip r:embed="rId2"/>
          <a:stretch>
            <a:fillRect/>
          </a:stretch>
        </p:blipFill>
        <p:spPr>
          <a:xfrm>
            <a:off x="4536113" y="2331021"/>
            <a:ext cx="2013823" cy="25010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28681252"/>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C87B74B-3B47-4B10-B492-FFBB2E71D27F}"/>
              </a:ext>
            </a:extLst>
          </p:cNvPr>
          <p:cNvSpPr txBox="1">
            <a:spLocks/>
          </p:cNvSpPr>
          <p:nvPr/>
        </p:nvSpPr>
        <p:spPr>
          <a:xfrm>
            <a:off x="1393638" y="2650633"/>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dirty="0"/>
              <a:t>PROPOSED WORK</a:t>
            </a:r>
          </a:p>
        </p:txBody>
      </p:sp>
    </p:spTree>
    <p:extLst>
      <p:ext uri="{BB962C8B-B14F-4D97-AF65-F5344CB8AC3E}">
        <p14:creationId xmlns:p14="http://schemas.microsoft.com/office/powerpoint/2010/main" val="3059117668"/>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68F2DE21-A72C-4F2C-9B0A-690EE59D4FF2}"/>
              </a:ext>
            </a:extLst>
          </p:cNvPr>
          <p:cNvSpPr txBox="1">
            <a:spLocks/>
          </p:cNvSpPr>
          <p:nvPr/>
        </p:nvSpPr>
        <p:spPr>
          <a:xfrm>
            <a:off x="1120090" y="1943861"/>
            <a:ext cx="8946541" cy="419548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just">
              <a:lnSpc>
                <a:spcPct val="150000"/>
              </a:lnSpc>
              <a:buFont typeface="Wingdings 3" charset="2"/>
              <a:buNone/>
            </a:pPr>
            <a:r>
              <a:rPr lang="en-IN" dirty="0">
                <a:latin typeface="Times New Roman" panose="02020603050405020304" pitchFamily="18" charset="0"/>
                <a:ea typeface="Calibri" panose="020F0502020204030204" pitchFamily="34" charset="0"/>
                <a:cs typeface="Mangal" panose="02040503050203030202" pitchFamily="18" charset="0"/>
              </a:rPr>
              <a:t>There are different algorithms for finding convex hull:</a:t>
            </a:r>
          </a:p>
          <a:p>
            <a:pPr marL="457200" indent="-457200" algn="just">
              <a:lnSpc>
                <a:spcPct val="150000"/>
              </a:lnSpc>
              <a:buFont typeface="+mj-lt"/>
              <a:buAutoNum type="arabicPeriod"/>
            </a:pPr>
            <a:r>
              <a:rPr lang="en-IN" dirty="0">
                <a:latin typeface="Times New Roman" panose="02020603050405020304" pitchFamily="18" charset="0"/>
                <a:ea typeface="Calibri" panose="020F0502020204030204" pitchFamily="34" charset="0"/>
                <a:cs typeface="Mangal" panose="02040503050203030202" pitchFamily="18" charset="0"/>
              </a:rPr>
              <a:t>Jarvis algorithm</a:t>
            </a:r>
          </a:p>
          <a:p>
            <a:pPr marL="457200" indent="-457200" algn="just">
              <a:lnSpc>
                <a:spcPct val="150000"/>
              </a:lnSpc>
              <a:buFont typeface="+mj-lt"/>
              <a:buAutoNum type="arabicPeriod"/>
            </a:pPr>
            <a:r>
              <a:rPr lang="en-IN" dirty="0">
                <a:latin typeface="Times New Roman" panose="02020603050405020304" pitchFamily="18" charset="0"/>
                <a:ea typeface="Calibri" panose="020F0502020204030204" pitchFamily="34" charset="0"/>
                <a:cs typeface="Mangal" panose="02040503050203030202" pitchFamily="18" charset="0"/>
              </a:rPr>
              <a:t>Quick hull, and </a:t>
            </a:r>
          </a:p>
          <a:p>
            <a:pPr marL="457200" indent="-457200" algn="just">
              <a:lnSpc>
                <a:spcPct val="150000"/>
              </a:lnSpc>
              <a:buFont typeface="+mj-lt"/>
              <a:buAutoNum type="arabicPeriod"/>
            </a:pPr>
            <a:r>
              <a:rPr lang="en-IN" dirty="0">
                <a:latin typeface="Times New Roman" panose="02020603050405020304" pitchFamily="18" charset="0"/>
                <a:ea typeface="Calibri" panose="020F0502020204030204" pitchFamily="34" charset="0"/>
                <a:cs typeface="Mangal" panose="02040503050203030202" pitchFamily="18" charset="0"/>
              </a:rPr>
              <a:t>Graham scan</a:t>
            </a:r>
            <a:endParaRPr lang="en-IN" dirty="0">
              <a:latin typeface="Calibri" panose="020F0502020204030204" pitchFamily="34" charset="0"/>
              <a:ea typeface="Calibri" panose="020F0502020204030204" pitchFamily="34" charset="0"/>
              <a:cs typeface="Mangal" panose="02040503050203030202" pitchFamily="18" charset="0"/>
            </a:endParaRPr>
          </a:p>
          <a:p>
            <a:pPr marL="0" indent="0">
              <a:buFont typeface="Wingdings 3" charset="2"/>
              <a:buNone/>
            </a:pPr>
            <a:endParaRPr lang="en-IN" dirty="0"/>
          </a:p>
        </p:txBody>
      </p:sp>
    </p:spTree>
    <p:extLst>
      <p:ext uri="{BB962C8B-B14F-4D97-AF65-F5344CB8AC3E}">
        <p14:creationId xmlns:p14="http://schemas.microsoft.com/office/powerpoint/2010/main" val="2078830894"/>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86F761EE-C0D7-4615-B655-407B895149FE}"/>
              </a:ext>
            </a:extLst>
          </p:cNvPr>
          <p:cNvSpPr txBox="1">
            <a:spLocks/>
          </p:cNvSpPr>
          <p:nvPr/>
        </p:nvSpPr>
        <p:spPr>
          <a:xfrm>
            <a:off x="1061366" y="1331259"/>
            <a:ext cx="8946541" cy="467525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just">
              <a:lnSpc>
                <a:spcPct val="150000"/>
              </a:lnSpc>
              <a:buFont typeface="Wingdings 3" charset="2"/>
              <a:buNone/>
            </a:pPr>
            <a:r>
              <a:rPr lang="en-IN" dirty="0">
                <a:latin typeface="Times New Roman" panose="02020603050405020304" pitchFamily="18" charset="0"/>
                <a:ea typeface="Calibri" panose="020F0502020204030204" pitchFamily="34" charset="0"/>
                <a:cs typeface="Mangal" panose="02040503050203030202" pitchFamily="18" charset="0"/>
              </a:rPr>
              <a:t>Quick Hull:</a:t>
            </a:r>
          </a:p>
          <a:p>
            <a:pPr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Mangal" panose="02040503050203030202" pitchFamily="18" charset="0"/>
              </a:rPr>
              <a:t>It is a divide and conquer algorithm</a:t>
            </a:r>
          </a:p>
          <a:p>
            <a:pPr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Mangal" panose="02040503050203030202" pitchFamily="18" charset="0"/>
              </a:rPr>
              <a:t>Find </a:t>
            </a:r>
            <a:r>
              <a:rPr lang="en-IN" dirty="0" err="1">
                <a:latin typeface="Times New Roman" panose="02020603050405020304" pitchFamily="18" charset="0"/>
                <a:ea typeface="Calibri" panose="020F0502020204030204" pitchFamily="34" charset="0"/>
                <a:cs typeface="Mangal" panose="02040503050203030202" pitchFamily="18" charset="0"/>
              </a:rPr>
              <a:t>min_x</a:t>
            </a:r>
            <a:r>
              <a:rPr lang="en-IN" dirty="0">
                <a:latin typeface="Times New Roman" panose="02020603050405020304" pitchFamily="18" charset="0"/>
                <a:ea typeface="Calibri" panose="020F0502020204030204" pitchFamily="34" charset="0"/>
                <a:cs typeface="Mangal" panose="02040503050203030202" pitchFamily="18" charset="0"/>
              </a:rPr>
              <a:t> and </a:t>
            </a:r>
            <a:r>
              <a:rPr lang="en-IN" dirty="0" err="1">
                <a:latin typeface="Times New Roman" panose="02020603050405020304" pitchFamily="18" charset="0"/>
                <a:ea typeface="Calibri" panose="020F0502020204030204" pitchFamily="34" charset="0"/>
                <a:cs typeface="Mangal" panose="02040503050203030202" pitchFamily="18" charset="0"/>
              </a:rPr>
              <a:t>max_x</a:t>
            </a:r>
            <a:endParaRPr lang="en-IN" dirty="0">
              <a:latin typeface="Times New Roman" panose="02020603050405020304" pitchFamily="18" charset="0"/>
              <a:ea typeface="Calibri" panose="020F0502020204030204" pitchFamily="34" charset="0"/>
              <a:cs typeface="Mangal" panose="02040503050203030202" pitchFamily="18" charset="0"/>
            </a:endParaRPr>
          </a:p>
          <a:p>
            <a:pPr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Mangal" panose="02040503050203030202" pitchFamily="18" charset="0"/>
              </a:rPr>
              <a:t>Draw line L joining </a:t>
            </a:r>
            <a:r>
              <a:rPr lang="en-IN" dirty="0" err="1">
                <a:latin typeface="Times New Roman" panose="02020603050405020304" pitchFamily="18" charset="0"/>
                <a:ea typeface="Calibri" panose="020F0502020204030204" pitchFamily="34" charset="0"/>
                <a:cs typeface="Mangal" panose="02040503050203030202" pitchFamily="18" charset="0"/>
              </a:rPr>
              <a:t>min_x</a:t>
            </a:r>
            <a:r>
              <a:rPr lang="en-IN" dirty="0">
                <a:latin typeface="Times New Roman" panose="02020603050405020304" pitchFamily="18" charset="0"/>
                <a:ea typeface="Calibri" panose="020F0502020204030204" pitchFamily="34" charset="0"/>
                <a:cs typeface="Mangal" panose="02040503050203030202" pitchFamily="18" charset="0"/>
              </a:rPr>
              <a:t> and </a:t>
            </a:r>
            <a:r>
              <a:rPr lang="en-IN" dirty="0" err="1">
                <a:latin typeface="Times New Roman" panose="02020603050405020304" pitchFamily="18" charset="0"/>
                <a:ea typeface="Calibri" panose="020F0502020204030204" pitchFamily="34" charset="0"/>
                <a:cs typeface="Mangal" panose="02040503050203030202" pitchFamily="18" charset="0"/>
              </a:rPr>
              <a:t>max_x</a:t>
            </a:r>
            <a:endParaRPr lang="en-IN" dirty="0">
              <a:latin typeface="Times New Roman" panose="02020603050405020304" pitchFamily="18" charset="0"/>
              <a:ea typeface="Calibri" panose="020F0502020204030204" pitchFamily="34" charset="0"/>
              <a:cs typeface="Mangal" panose="02040503050203030202" pitchFamily="18" charset="0"/>
            </a:endParaRPr>
          </a:p>
          <a:p>
            <a:pPr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Mangal" panose="02040503050203030202" pitchFamily="18" charset="0"/>
              </a:rPr>
              <a:t>This will divide set of points into two parts</a:t>
            </a:r>
          </a:p>
          <a:p>
            <a:pPr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Mangal" panose="02040503050203030202" pitchFamily="18" charset="0"/>
              </a:rPr>
              <a:t>Find farthest point P from L </a:t>
            </a:r>
          </a:p>
          <a:p>
            <a:pPr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Mangal" panose="02040503050203030202" pitchFamily="18" charset="0"/>
              </a:rPr>
              <a:t>Discard points lying between triangle formed by L and P</a:t>
            </a:r>
          </a:p>
          <a:p>
            <a:pPr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Mangal" panose="02040503050203030202" pitchFamily="18" charset="0"/>
              </a:rPr>
              <a:t>Do this recursively</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Font typeface="Wingdings 3" charset="2"/>
              <a:buNone/>
            </a:pPr>
            <a:endParaRPr lang="en-IN" dirty="0">
              <a:latin typeface="Calibri" panose="020F0502020204030204" pitchFamily="34" charset="0"/>
              <a:ea typeface="Calibri" panose="020F0502020204030204" pitchFamily="34" charset="0"/>
              <a:cs typeface="Mangal" panose="02040503050203030202" pitchFamily="18" charset="0"/>
            </a:endParaRPr>
          </a:p>
          <a:p>
            <a:pPr marL="0" indent="0">
              <a:buFont typeface="Wingdings 3" charset="2"/>
              <a:buNone/>
            </a:pPr>
            <a:endParaRPr lang="en-IN" dirty="0"/>
          </a:p>
        </p:txBody>
      </p:sp>
    </p:spTree>
    <p:extLst>
      <p:ext uri="{BB962C8B-B14F-4D97-AF65-F5344CB8AC3E}">
        <p14:creationId xmlns:p14="http://schemas.microsoft.com/office/powerpoint/2010/main" val="2054641596"/>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AD2240-A8B3-46FD-B358-7DFD4203162D}"/>
              </a:ext>
            </a:extLst>
          </p:cNvPr>
          <p:cNvPicPr>
            <a:picLocks noChangeAspect="1"/>
          </p:cNvPicPr>
          <p:nvPr/>
        </p:nvPicPr>
        <p:blipFill>
          <a:blip r:embed="rId2"/>
          <a:stretch>
            <a:fillRect/>
          </a:stretch>
        </p:blipFill>
        <p:spPr>
          <a:xfrm>
            <a:off x="3091562" y="1165982"/>
            <a:ext cx="5045759" cy="4761799"/>
          </a:xfrm>
          <a:prstGeom prst="rect">
            <a:avLst/>
          </a:prstGeom>
        </p:spPr>
      </p:pic>
    </p:spTree>
    <p:extLst>
      <p:ext uri="{BB962C8B-B14F-4D97-AF65-F5344CB8AC3E}">
        <p14:creationId xmlns:p14="http://schemas.microsoft.com/office/powerpoint/2010/main" val="153481577"/>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4D2D0E1B-9A67-476B-9680-2ED9C7082257}"/>
              </a:ext>
            </a:extLst>
          </p:cNvPr>
          <p:cNvSpPr txBox="1">
            <a:spLocks/>
          </p:cNvSpPr>
          <p:nvPr/>
        </p:nvSpPr>
        <p:spPr>
          <a:xfrm>
            <a:off x="1061366" y="1331259"/>
            <a:ext cx="8946541" cy="467525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just">
              <a:lnSpc>
                <a:spcPct val="150000"/>
              </a:lnSpc>
              <a:buFont typeface="Wingdings 3" charset="2"/>
              <a:buNone/>
            </a:pPr>
            <a:r>
              <a:rPr lang="en-IN" dirty="0">
                <a:latin typeface="Times New Roman" panose="02020603050405020304" pitchFamily="18" charset="0"/>
                <a:ea typeface="Calibri" panose="020F0502020204030204" pitchFamily="34" charset="0"/>
                <a:cs typeface="Mangal" panose="02040503050203030202" pitchFamily="18" charset="0"/>
              </a:rPr>
              <a:t>Graham Scan:</a:t>
            </a:r>
          </a:p>
          <a:p>
            <a:pPr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Mangal" panose="02040503050203030202" pitchFamily="18" charset="0"/>
              </a:rPr>
              <a:t>Find bottom-most point y</a:t>
            </a:r>
          </a:p>
          <a:p>
            <a:pPr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Mangal" panose="02040503050203030202" pitchFamily="18" charset="0"/>
              </a:rPr>
              <a:t>Arrange all other points with reference to y in increasing order of angle</a:t>
            </a:r>
          </a:p>
          <a:p>
            <a:pPr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Mangal" panose="02040503050203030202" pitchFamily="18" charset="0"/>
              </a:rPr>
              <a:t>Put first three points into stack.</a:t>
            </a:r>
          </a:p>
          <a:p>
            <a:pPr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Mangal" panose="02040503050203030202" pitchFamily="18" charset="0"/>
              </a:rPr>
              <a:t>For remaining points:</a:t>
            </a:r>
          </a:p>
          <a:p>
            <a:pPr lvl="1"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Mangal" panose="02040503050203030202" pitchFamily="18" charset="0"/>
              </a:rPr>
              <a:t>Consider top, </a:t>
            </a:r>
            <a:r>
              <a:rPr lang="en-IN" dirty="0" err="1">
                <a:latin typeface="Times New Roman" panose="02020603050405020304" pitchFamily="18" charset="0"/>
                <a:ea typeface="Calibri" panose="020F0502020204030204" pitchFamily="34" charset="0"/>
                <a:cs typeface="Mangal" panose="02040503050203030202" pitchFamily="18" charset="0"/>
              </a:rPr>
              <a:t>next_to_top</a:t>
            </a:r>
            <a:r>
              <a:rPr lang="en-IN" dirty="0">
                <a:latin typeface="Times New Roman" panose="02020603050405020304" pitchFamily="18" charset="0"/>
                <a:ea typeface="Calibri" panose="020F0502020204030204" pitchFamily="34" charset="0"/>
                <a:cs typeface="Mangal" panose="02040503050203030202" pitchFamily="18" charset="0"/>
              </a:rPr>
              <a:t> and </a:t>
            </a:r>
            <a:r>
              <a:rPr lang="en-IN" dirty="0" err="1">
                <a:latin typeface="Times New Roman" panose="02020603050405020304" pitchFamily="18" charset="0"/>
                <a:ea typeface="Calibri" panose="020F0502020204030204" pitchFamily="34" charset="0"/>
                <a:cs typeface="Mangal" panose="02040503050203030202" pitchFamily="18" charset="0"/>
              </a:rPr>
              <a:t>arr</a:t>
            </a:r>
            <a:r>
              <a:rPr lang="en-IN" dirty="0">
                <a:latin typeface="Times New Roman" panose="02020603050405020304" pitchFamily="18" charset="0"/>
                <a:ea typeface="Calibri" panose="020F0502020204030204" pitchFamily="34" charset="0"/>
                <a:cs typeface="Mangal" panose="02040503050203030202" pitchFamily="18" charset="0"/>
              </a:rPr>
              <a:t>[</a:t>
            </a:r>
            <a:r>
              <a:rPr lang="en-IN" dirty="0" err="1">
                <a:latin typeface="Times New Roman" panose="02020603050405020304" pitchFamily="18" charset="0"/>
                <a:ea typeface="Calibri" panose="020F0502020204030204" pitchFamily="34" charset="0"/>
                <a:cs typeface="Mangal" panose="02040503050203030202" pitchFamily="18" charset="0"/>
              </a:rPr>
              <a:t>i</a:t>
            </a:r>
            <a:r>
              <a:rPr lang="en-IN" dirty="0">
                <a:latin typeface="Times New Roman" panose="02020603050405020304" pitchFamily="18" charset="0"/>
                <a:ea typeface="Calibri" panose="020F0502020204030204" pitchFamily="34" charset="0"/>
                <a:cs typeface="Mangal" panose="02040503050203030202" pitchFamily="18" charset="0"/>
              </a:rPr>
              <a:t>]</a:t>
            </a:r>
          </a:p>
          <a:p>
            <a:pPr lvl="1"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Mangal" panose="02040503050203030202" pitchFamily="18" charset="0"/>
              </a:rPr>
              <a:t>If you make left turn, reject top and pop it</a:t>
            </a:r>
          </a:p>
          <a:p>
            <a:pPr lvl="1"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Mangal" panose="02040503050203030202" pitchFamily="18" charset="0"/>
              </a:rPr>
              <a:t>Push </a:t>
            </a:r>
            <a:r>
              <a:rPr lang="en-IN" dirty="0" err="1">
                <a:latin typeface="Times New Roman" panose="02020603050405020304" pitchFamily="18" charset="0"/>
                <a:ea typeface="Calibri" panose="020F0502020204030204" pitchFamily="34" charset="0"/>
                <a:cs typeface="Mangal" panose="02040503050203030202" pitchFamily="18" charset="0"/>
              </a:rPr>
              <a:t>arr</a:t>
            </a:r>
            <a:r>
              <a:rPr lang="en-IN" dirty="0">
                <a:latin typeface="Times New Roman" panose="02020603050405020304" pitchFamily="18" charset="0"/>
                <a:ea typeface="Calibri" panose="020F0502020204030204" pitchFamily="34" charset="0"/>
                <a:cs typeface="Mangal" panose="02040503050203030202" pitchFamily="18" charset="0"/>
              </a:rPr>
              <a:t>[</a:t>
            </a:r>
            <a:r>
              <a:rPr lang="en-IN" dirty="0" err="1">
                <a:latin typeface="Times New Roman" panose="02020603050405020304" pitchFamily="18" charset="0"/>
                <a:ea typeface="Calibri" panose="020F0502020204030204" pitchFamily="34" charset="0"/>
                <a:cs typeface="Mangal" panose="02040503050203030202" pitchFamily="18" charset="0"/>
              </a:rPr>
              <a:t>i</a:t>
            </a:r>
            <a:r>
              <a:rPr lang="en-IN" dirty="0">
                <a:latin typeface="Times New Roman" panose="02020603050405020304" pitchFamily="18" charset="0"/>
                <a:ea typeface="Calibri" panose="020F0502020204030204" pitchFamily="34" charset="0"/>
                <a:cs typeface="Mangal" panose="02040503050203030202" pitchFamily="18" charset="0"/>
              </a:rPr>
              <a:t>]</a:t>
            </a:r>
          </a:p>
          <a:p>
            <a:pPr algn="just">
              <a:lnSpc>
                <a:spcPct val="150000"/>
              </a:lnSpc>
              <a:buFont typeface="Wingdings" panose="05000000000000000000" pitchFamily="2" charset="2"/>
              <a:buChar char="Ø"/>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Font typeface="Wingdings 3" charset="2"/>
              <a:buNone/>
            </a:pPr>
            <a:endParaRPr lang="en-IN" dirty="0">
              <a:latin typeface="Calibri" panose="020F0502020204030204" pitchFamily="34" charset="0"/>
              <a:ea typeface="Calibri" panose="020F0502020204030204" pitchFamily="34" charset="0"/>
              <a:cs typeface="Mangal" panose="02040503050203030202" pitchFamily="18" charset="0"/>
            </a:endParaRPr>
          </a:p>
          <a:p>
            <a:pPr marL="0" indent="0">
              <a:buFont typeface="Wingdings 3" charset="2"/>
              <a:buNone/>
            </a:pPr>
            <a:endParaRPr lang="en-IN" dirty="0"/>
          </a:p>
        </p:txBody>
      </p:sp>
    </p:spTree>
    <p:extLst>
      <p:ext uri="{BB962C8B-B14F-4D97-AF65-F5344CB8AC3E}">
        <p14:creationId xmlns:p14="http://schemas.microsoft.com/office/powerpoint/2010/main" val="3973405363"/>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4A8E5B-81D2-4A31-A9CE-420E7B947693}"/>
              </a:ext>
            </a:extLst>
          </p:cNvPr>
          <p:cNvPicPr>
            <a:picLocks noChangeAspect="1"/>
          </p:cNvPicPr>
          <p:nvPr/>
        </p:nvPicPr>
        <p:blipFill>
          <a:blip r:embed="rId2"/>
          <a:stretch>
            <a:fillRect/>
          </a:stretch>
        </p:blipFill>
        <p:spPr>
          <a:xfrm>
            <a:off x="2032301" y="1082886"/>
            <a:ext cx="7447259" cy="5003326"/>
          </a:xfrm>
          <a:prstGeom prst="rect">
            <a:avLst/>
          </a:prstGeom>
        </p:spPr>
      </p:pic>
    </p:spTree>
    <p:extLst>
      <p:ext uri="{BB962C8B-B14F-4D97-AF65-F5344CB8AC3E}">
        <p14:creationId xmlns:p14="http://schemas.microsoft.com/office/powerpoint/2010/main" val="2426987418"/>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122" y="1526509"/>
            <a:ext cx="9404723" cy="1400530"/>
          </a:xfrm>
        </p:spPr>
        <p:txBody>
          <a:bodyPr/>
          <a:lstStyle/>
          <a:p>
            <a:pPr algn="ctr"/>
            <a:r>
              <a:rPr lang="en-US" sz="3200" b="1" dirty="0"/>
              <a:t>HANDY NUMBERS : FINGER COUNTING</a:t>
            </a:r>
          </a:p>
        </p:txBody>
      </p:sp>
      <p:sp>
        <p:nvSpPr>
          <p:cNvPr id="7" name="Title 1">
            <a:extLst>
              <a:ext uri="{FF2B5EF4-FFF2-40B4-BE49-F238E27FC236}">
                <a16:creationId xmlns:a16="http://schemas.microsoft.com/office/drawing/2014/main" id="{2874766B-4060-4A2E-BF28-7426E4CC58A9}"/>
              </a:ext>
            </a:extLst>
          </p:cNvPr>
          <p:cNvSpPr txBox="1">
            <a:spLocks/>
          </p:cNvSpPr>
          <p:nvPr/>
        </p:nvSpPr>
        <p:spPr>
          <a:xfrm>
            <a:off x="1552121" y="2794645"/>
            <a:ext cx="9512958" cy="296859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a:t>SUBMITTED BY:</a:t>
            </a:r>
          </a:p>
          <a:p>
            <a:pPr algn="ctr"/>
            <a:endParaRPr lang="en-US" sz="1600" dirty="0"/>
          </a:p>
          <a:p>
            <a:pPr algn="ctr"/>
            <a:r>
              <a:rPr lang="en-US" sz="1600" dirty="0" err="1"/>
              <a:t>Aryav</a:t>
            </a:r>
            <a:r>
              <a:rPr lang="en-US" sz="1600" dirty="0"/>
              <a:t> Dubey – 181112003</a:t>
            </a:r>
          </a:p>
          <a:p>
            <a:pPr algn="ctr"/>
            <a:r>
              <a:rPr lang="en-US" sz="1600" dirty="0"/>
              <a:t>Shivansh Pandey – 181112009</a:t>
            </a:r>
          </a:p>
          <a:p>
            <a:pPr algn="ctr"/>
            <a:r>
              <a:rPr lang="en-US" sz="1600" dirty="0"/>
              <a:t>Shubham Yadav – 181112029</a:t>
            </a:r>
          </a:p>
          <a:p>
            <a:pPr algn="ctr"/>
            <a:r>
              <a:rPr lang="en-US" sz="1600" dirty="0" err="1"/>
              <a:t>Sumit</a:t>
            </a:r>
            <a:r>
              <a:rPr lang="en-US" sz="1600" dirty="0"/>
              <a:t> Rathore – 181112030</a:t>
            </a:r>
          </a:p>
          <a:p>
            <a:pPr algn="ctr"/>
            <a:endParaRPr lang="en-US" sz="1600" dirty="0"/>
          </a:p>
          <a:p>
            <a:pPr algn="ctr"/>
            <a:endParaRPr lang="en-US" sz="1600" dirty="0"/>
          </a:p>
          <a:p>
            <a:pPr algn="ctr"/>
            <a:r>
              <a:rPr lang="en-US" sz="1600" dirty="0"/>
              <a:t>Under the guidance of</a:t>
            </a:r>
          </a:p>
          <a:p>
            <a:pPr algn="ctr"/>
            <a:r>
              <a:rPr lang="en-US" sz="1600" b="1" dirty="0"/>
              <a:t>Dr. Vaibhav </a:t>
            </a:r>
            <a:r>
              <a:rPr lang="en-US" sz="1600" b="1" dirty="0" err="1"/>
              <a:t>Soni</a:t>
            </a:r>
            <a:endParaRPr lang="en-US" sz="1600" b="1" dirty="0"/>
          </a:p>
          <a:p>
            <a:pPr algn="ctr"/>
            <a:r>
              <a:rPr lang="en-US" sz="1600" dirty="0"/>
              <a:t>Department of Computer Science and Engineering</a:t>
            </a:r>
          </a:p>
          <a:p>
            <a:pPr algn="ctr"/>
            <a:r>
              <a:rPr lang="en-US" sz="1600" dirty="0"/>
              <a:t>Session: 2020-21</a:t>
            </a: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56C19F4-D975-4781-8316-89B679784E23}"/>
              </a:ext>
            </a:extLst>
          </p:cNvPr>
          <p:cNvSpPr txBox="1">
            <a:spLocks/>
          </p:cNvSpPr>
          <p:nvPr/>
        </p:nvSpPr>
        <p:spPr>
          <a:xfrm>
            <a:off x="1061366" y="1331259"/>
            <a:ext cx="8946541" cy="467525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just">
              <a:lnSpc>
                <a:spcPct val="150000"/>
              </a:lnSpc>
              <a:buFont typeface="Wingdings 3" charset="2"/>
              <a:buNone/>
            </a:pPr>
            <a:r>
              <a:rPr lang="en-IN" dirty="0">
                <a:latin typeface="Times New Roman" panose="02020603050405020304" pitchFamily="18" charset="0"/>
                <a:ea typeface="Calibri" panose="020F0502020204030204" pitchFamily="34" charset="0"/>
                <a:cs typeface="Mangal" panose="02040503050203030202" pitchFamily="18" charset="0"/>
              </a:rPr>
              <a:t>Hybrid Algorithm (Proposed)</a:t>
            </a:r>
          </a:p>
          <a:p>
            <a:pPr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Times New Roman" panose="02020603050405020304" pitchFamily="18" charset="0"/>
              </a:rPr>
              <a:t>Combined advantages of quick hull and graham scan</a:t>
            </a:r>
          </a:p>
          <a:p>
            <a:pPr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Times New Roman" panose="02020603050405020304" pitchFamily="18" charset="0"/>
              </a:rPr>
              <a:t>Find four points – top, bottom, left and right</a:t>
            </a:r>
          </a:p>
          <a:p>
            <a:pPr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Times New Roman" panose="02020603050405020304" pitchFamily="18" charset="0"/>
              </a:rPr>
              <a:t>Draw a quadrilateral</a:t>
            </a:r>
          </a:p>
          <a:p>
            <a:pPr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Times New Roman" panose="02020603050405020304" pitchFamily="18" charset="0"/>
              </a:rPr>
              <a:t>Remove points inside this quadrilateral</a:t>
            </a:r>
          </a:p>
          <a:p>
            <a:pPr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Times New Roman" panose="02020603050405020304" pitchFamily="18" charset="0"/>
              </a:rPr>
              <a:t>Now sort the remaining points as in graham scan</a:t>
            </a:r>
          </a:p>
          <a:p>
            <a:pPr algn="just">
              <a:lnSpc>
                <a:spcPct val="150000"/>
              </a:lnSpc>
              <a:buFont typeface="Wingdings" panose="05000000000000000000" pitchFamily="2" charset="2"/>
              <a:buChar char="Ø"/>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Font typeface="Wingdings 3" charset="2"/>
              <a:buNone/>
            </a:pPr>
            <a:endParaRPr lang="en-IN" dirty="0">
              <a:latin typeface="Calibri" panose="020F0502020204030204" pitchFamily="34" charset="0"/>
              <a:ea typeface="Calibri" panose="020F0502020204030204" pitchFamily="34" charset="0"/>
              <a:cs typeface="Mangal" panose="02040503050203030202" pitchFamily="18" charset="0"/>
            </a:endParaRPr>
          </a:p>
          <a:p>
            <a:pPr marL="0" indent="0">
              <a:buFont typeface="Wingdings 3" charset="2"/>
              <a:buNone/>
            </a:pPr>
            <a:endParaRPr lang="en-IN" dirty="0"/>
          </a:p>
        </p:txBody>
      </p:sp>
    </p:spTree>
    <p:extLst>
      <p:ext uri="{BB962C8B-B14F-4D97-AF65-F5344CB8AC3E}">
        <p14:creationId xmlns:p14="http://schemas.microsoft.com/office/powerpoint/2010/main" val="4292574366"/>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32D1FE-865C-478F-B3A2-7A1F7482AF06}"/>
              </a:ext>
            </a:extLst>
          </p:cNvPr>
          <p:cNvPicPr>
            <a:picLocks noChangeAspect="1"/>
          </p:cNvPicPr>
          <p:nvPr/>
        </p:nvPicPr>
        <p:blipFill>
          <a:blip r:embed="rId2"/>
          <a:stretch>
            <a:fillRect/>
          </a:stretch>
        </p:blipFill>
        <p:spPr>
          <a:xfrm>
            <a:off x="3333007" y="1598146"/>
            <a:ext cx="4821092" cy="3930448"/>
          </a:xfrm>
          <a:prstGeom prst="rect">
            <a:avLst/>
          </a:prstGeom>
        </p:spPr>
      </p:pic>
      <p:sp>
        <p:nvSpPr>
          <p:cNvPr id="4" name="Oval 3">
            <a:extLst>
              <a:ext uri="{FF2B5EF4-FFF2-40B4-BE49-F238E27FC236}">
                <a16:creationId xmlns:a16="http://schemas.microsoft.com/office/drawing/2014/main" id="{A1AD311B-E77D-475B-BACD-87DDD298006F}"/>
              </a:ext>
            </a:extLst>
          </p:cNvPr>
          <p:cNvSpPr/>
          <p:nvPr/>
        </p:nvSpPr>
        <p:spPr>
          <a:xfrm>
            <a:off x="3892492" y="1610686"/>
            <a:ext cx="302003" cy="31878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EA038AC3-544F-49FA-A891-9D17933F85BA}"/>
              </a:ext>
            </a:extLst>
          </p:cNvPr>
          <p:cNvSpPr/>
          <p:nvPr/>
        </p:nvSpPr>
        <p:spPr>
          <a:xfrm>
            <a:off x="3791824" y="2139193"/>
            <a:ext cx="100668" cy="12583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09DA18AD-968E-4710-992B-E6B0EDDF7C33}"/>
              </a:ext>
            </a:extLst>
          </p:cNvPr>
          <p:cNvCxnSpPr>
            <a:cxnSpLocks/>
          </p:cNvCxnSpPr>
          <p:nvPr/>
        </p:nvCxnSpPr>
        <p:spPr>
          <a:xfrm flipV="1">
            <a:off x="3447875" y="1929468"/>
            <a:ext cx="2885813" cy="3431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3293766-B1FC-4000-8423-F79D9C29EDFA}"/>
              </a:ext>
            </a:extLst>
          </p:cNvPr>
          <p:cNvCxnSpPr/>
          <p:nvPr/>
        </p:nvCxnSpPr>
        <p:spPr>
          <a:xfrm>
            <a:off x="6333688" y="1929468"/>
            <a:ext cx="1711354" cy="2088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99AA3C0-A6D4-4E4E-BB98-051939988DBE}"/>
              </a:ext>
            </a:extLst>
          </p:cNvPr>
          <p:cNvCxnSpPr/>
          <p:nvPr/>
        </p:nvCxnSpPr>
        <p:spPr>
          <a:xfrm flipH="1">
            <a:off x="6333688" y="4018327"/>
            <a:ext cx="1711354" cy="1342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8F153E7-9FBC-4807-9383-8712720BB094}"/>
              </a:ext>
            </a:extLst>
          </p:cNvPr>
          <p:cNvCxnSpPr/>
          <p:nvPr/>
        </p:nvCxnSpPr>
        <p:spPr>
          <a:xfrm>
            <a:off x="3447875" y="5427677"/>
            <a:ext cx="288581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Flowchart: Connector 14">
            <a:extLst>
              <a:ext uri="{FF2B5EF4-FFF2-40B4-BE49-F238E27FC236}">
                <a16:creationId xmlns:a16="http://schemas.microsoft.com/office/drawing/2014/main" id="{8D3241B0-48B4-4E34-B12B-95AB1784D3B3}"/>
              </a:ext>
            </a:extLst>
          </p:cNvPr>
          <p:cNvSpPr/>
          <p:nvPr/>
        </p:nvSpPr>
        <p:spPr>
          <a:xfrm>
            <a:off x="5083728" y="3548543"/>
            <a:ext cx="192947" cy="184558"/>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1DDCF28C-0F41-4A92-A513-BE883538289C}"/>
              </a:ext>
            </a:extLst>
          </p:cNvPr>
          <p:cNvSpPr/>
          <p:nvPr/>
        </p:nvSpPr>
        <p:spPr>
          <a:xfrm>
            <a:off x="5083728" y="3858937"/>
            <a:ext cx="192947" cy="184558"/>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9" name="Flowchart: Connector 18">
            <a:extLst>
              <a:ext uri="{FF2B5EF4-FFF2-40B4-BE49-F238E27FC236}">
                <a16:creationId xmlns:a16="http://schemas.microsoft.com/office/drawing/2014/main" id="{685C1C2A-FB7D-4CC4-898A-3602C5E6C475}"/>
              </a:ext>
            </a:extLst>
          </p:cNvPr>
          <p:cNvSpPr/>
          <p:nvPr/>
        </p:nvSpPr>
        <p:spPr>
          <a:xfrm>
            <a:off x="6389614" y="3858937"/>
            <a:ext cx="192947" cy="184558"/>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1" name="Flowchart: Connector 20">
            <a:extLst>
              <a:ext uri="{FF2B5EF4-FFF2-40B4-BE49-F238E27FC236}">
                <a16:creationId xmlns:a16="http://schemas.microsoft.com/office/drawing/2014/main" id="{C6F9D517-3E86-49E1-82C4-76F506C20BED}"/>
              </a:ext>
            </a:extLst>
          </p:cNvPr>
          <p:cNvSpPr/>
          <p:nvPr/>
        </p:nvSpPr>
        <p:spPr>
          <a:xfrm>
            <a:off x="6989427" y="2976692"/>
            <a:ext cx="192947" cy="184558"/>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2581881"/>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EE9B70-FEBE-4F29-B429-0E6D381A0B0C}"/>
              </a:ext>
            </a:extLst>
          </p:cNvPr>
          <p:cNvSpPr txBox="1">
            <a:spLocks/>
          </p:cNvSpPr>
          <p:nvPr/>
        </p:nvSpPr>
        <p:spPr>
          <a:xfrm>
            <a:off x="1393638" y="2650633"/>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dirty="0"/>
              <a:t>CODING SNIPPETS</a:t>
            </a:r>
          </a:p>
        </p:txBody>
      </p:sp>
    </p:spTree>
    <p:extLst>
      <p:ext uri="{BB962C8B-B14F-4D97-AF65-F5344CB8AC3E}">
        <p14:creationId xmlns:p14="http://schemas.microsoft.com/office/powerpoint/2010/main" val="970928780"/>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008A3B-CEB6-4389-AEE2-8BA61C9F25F8}"/>
              </a:ext>
            </a:extLst>
          </p:cNvPr>
          <p:cNvPicPr>
            <a:picLocks noChangeAspect="1"/>
          </p:cNvPicPr>
          <p:nvPr/>
        </p:nvPicPr>
        <p:blipFill>
          <a:blip r:embed="rId2"/>
          <a:stretch>
            <a:fillRect/>
          </a:stretch>
        </p:blipFill>
        <p:spPr>
          <a:xfrm>
            <a:off x="1060457" y="264253"/>
            <a:ext cx="9294966" cy="6329494"/>
          </a:xfrm>
          <a:prstGeom prst="rect">
            <a:avLst/>
          </a:prstGeom>
        </p:spPr>
      </p:pic>
    </p:spTree>
    <p:extLst>
      <p:ext uri="{BB962C8B-B14F-4D97-AF65-F5344CB8AC3E}">
        <p14:creationId xmlns:p14="http://schemas.microsoft.com/office/powerpoint/2010/main" val="774006148"/>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38BCEB-AF37-4ED8-80CC-900F846E4941}"/>
              </a:ext>
            </a:extLst>
          </p:cNvPr>
          <p:cNvPicPr>
            <a:picLocks noChangeAspect="1"/>
          </p:cNvPicPr>
          <p:nvPr/>
        </p:nvPicPr>
        <p:blipFill>
          <a:blip r:embed="rId2"/>
          <a:stretch>
            <a:fillRect/>
          </a:stretch>
        </p:blipFill>
        <p:spPr>
          <a:xfrm>
            <a:off x="884688" y="1043906"/>
            <a:ext cx="9509271" cy="5175400"/>
          </a:xfrm>
          <a:prstGeom prst="rect">
            <a:avLst/>
          </a:prstGeom>
        </p:spPr>
      </p:pic>
    </p:spTree>
    <p:extLst>
      <p:ext uri="{BB962C8B-B14F-4D97-AF65-F5344CB8AC3E}">
        <p14:creationId xmlns:p14="http://schemas.microsoft.com/office/powerpoint/2010/main" val="3575893799"/>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22D5AF-8D13-46D8-BDD7-A077A1DBDA98}"/>
              </a:ext>
            </a:extLst>
          </p:cNvPr>
          <p:cNvSpPr txBox="1">
            <a:spLocks/>
          </p:cNvSpPr>
          <p:nvPr/>
        </p:nvSpPr>
        <p:spPr>
          <a:xfrm>
            <a:off x="1393638" y="2650633"/>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dirty="0"/>
              <a:t>RESULT</a:t>
            </a:r>
          </a:p>
        </p:txBody>
      </p:sp>
    </p:spTree>
    <p:extLst>
      <p:ext uri="{BB962C8B-B14F-4D97-AF65-F5344CB8AC3E}">
        <p14:creationId xmlns:p14="http://schemas.microsoft.com/office/powerpoint/2010/main" val="1340782575"/>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B82211-C185-4CD3-92A4-002B4E056CF5}"/>
              </a:ext>
            </a:extLst>
          </p:cNvPr>
          <p:cNvPicPr/>
          <p:nvPr/>
        </p:nvPicPr>
        <p:blipFill>
          <a:blip r:embed="rId2"/>
          <a:stretch>
            <a:fillRect/>
          </a:stretch>
        </p:blipFill>
        <p:spPr>
          <a:xfrm>
            <a:off x="2843396" y="1091259"/>
            <a:ext cx="5704986" cy="4227362"/>
          </a:xfrm>
          <a:prstGeom prst="rect">
            <a:avLst/>
          </a:prstGeom>
        </p:spPr>
      </p:pic>
      <p:sp>
        <p:nvSpPr>
          <p:cNvPr id="4" name="Title 1">
            <a:extLst>
              <a:ext uri="{FF2B5EF4-FFF2-40B4-BE49-F238E27FC236}">
                <a16:creationId xmlns:a16="http://schemas.microsoft.com/office/drawing/2014/main" id="{A9385874-482F-4812-9D53-A04DB42D5678}"/>
              </a:ext>
            </a:extLst>
          </p:cNvPr>
          <p:cNvSpPr txBox="1">
            <a:spLocks/>
          </p:cNvSpPr>
          <p:nvPr/>
        </p:nvSpPr>
        <p:spPr>
          <a:xfrm>
            <a:off x="998447" y="5766741"/>
            <a:ext cx="9512958" cy="55016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b="1" dirty="0"/>
              <a:t>This hybrid algorithm has reduced time by almost 37%</a:t>
            </a:r>
          </a:p>
        </p:txBody>
      </p:sp>
    </p:spTree>
    <p:extLst>
      <p:ext uri="{BB962C8B-B14F-4D97-AF65-F5344CB8AC3E}">
        <p14:creationId xmlns:p14="http://schemas.microsoft.com/office/powerpoint/2010/main" val="1806279848"/>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3EF4D24-DCC6-40B9-B9FD-E352E1A3A781}"/>
              </a:ext>
            </a:extLst>
          </p:cNvPr>
          <p:cNvSpPr txBox="1">
            <a:spLocks/>
          </p:cNvSpPr>
          <p:nvPr/>
        </p:nvSpPr>
        <p:spPr>
          <a:xfrm>
            <a:off x="1393638" y="2650633"/>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dirty="0"/>
              <a:t>The End</a:t>
            </a:r>
          </a:p>
        </p:txBody>
      </p:sp>
    </p:spTree>
    <p:extLst>
      <p:ext uri="{BB962C8B-B14F-4D97-AF65-F5344CB8AC3E}">
        <p14:creationId xmlns:p14="http://schemas.microsoft.com/office/powerpoint/2010/main" val="4161999456"/>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2650633"/>
            <a:ext cx="9404723" cy="1400530"/>
          </a:xfrm>
        </p:spPr>
        <p:txBody>
          <a:bodyPr/>
          <a:lstStyle/>
          <a:p>
            <a:pPr algn="ctr"/>
            <a:r>
              <a:rPr lang="en-US" sz="5400" b="1" dirty="0"/>
              <a:t>INTRODUCTION</a:t>
            </a: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F519554-66E9-469D-9B50-E9D79B6FA918}"/>
              </a:ext>
            </a:extLst>
          </p:cNvPr>
          <p:cNvSpPr>
            <a:spLocks noGrp="1"/>
          </p:cNvSpPr>
          <p:nvPr>
            <p:ph idx="1"/>
          </p:nvPr>
        </p:nvSpPr>
        <p:spPr>
          <a:xfrm>
            <a:off x="1069755" y="1583134"/>
            <a:ext cx="8946541" cy="4195481"/>
          </a:xfrm>
        </p:spPr>
        <p:txBody>
          <a:bodyPr/>
          <a:lstStyle/>
          <a:p>
            <a:pPr marL="0" indent="0" algn="just">
              <a:lnSpc>
                <a:spcPct val="150000"/>
              </a:lnSpc>
              <a:buNone/>
            </a:pPr>
            <a:r>
              <a:rPr lang="en-IN" dirty="0">
                <a:effectLst/>
                <a:latin typeface="Times New Roman" panose="02020603050405020304" pitchFamily="18" charset="0"/>
                <a:ea typeface="Calibri" panose="020F0502020204030204" pitchFamily="34" charset="0"/>
                <a:cs typeface="Mangal" panose="02040503050203030202" pitchFamily="18" charset="0"/>
              </a:rPr>
              <a:t>Hand recognition is the process of identifying human hand gestures based on hand positions, finger position, angle and shape. In humans, this ability is considered one of the most important social skills. There is some general universality in hand gestures of humans in performing certain actions.  Therefore, if properly being modelled, this universality can be a convenient feature in human-machine interaction: a well-trained system can understand hand gestures</a:t>
            </a:r>
            <a:r>
              <a:rPr lang="en-IN" dirty="0">
                <a:effectLst/>
                <a:latin typeface="Calibri" panose="020F0502020204030204" pitchFamily="34" charset="0"/>
                <a:ea typeface="Calibri" panose="020F0502020204030204" pitchFamily="34" charset="0"/>
                <a:cs typeface="Mangal" panose="02040503050203030202" pitchFamily="18" charset="0"/>
              </a:rPr>
              <a:t>.</a:t>
            </a:r>
          </a:p>
          <a:p>
            <a:pPr marL="0" indent="0" algn="just">
              <a:lnSpc>
                <a:spcPct val="150000"/>
              </a:lnSpc>
              <a:buNone/>
            </a:pPr>
            <a:r>
              <a:rPr lang="en-IN" dirty="0">
                <a:latin typeface="Times New Roman" panose="02020603050405020304" pitchFamily="18" charset="0"/>
                <a:ea typeface="Calibri" panose="020F0502020204030204" pitchFamily="34" charset="0"/>
                <a:cs typeface="Times New Roman" panose="02020603050405020304" pitchFamily="18" charset="0"/>
              </a:rPr>
              <a:t>Applications: Virtual calculator, Controlling gears, Shuffling playlist etc.</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a:extLst>
              <a:ext uri="{FF2B5EF4-FFF2-40B4-BE49-F238E27FC236}">
                <a16:creationId xmlns:a16="http://schemas.microsoft.com/office/drawing/2014/main" id="{A9917190-0FE5-4474-A0B0-5404977D823B}"/>
              </a:ext>
            </a:extLst>
          </p:cNvPr>
          <p:cNvSpPr>
            <a:spLocks noGrp="1"/>
          </p:cNvSpPr>
          <p:nvPr>
            <p:ph idx="1"/>
          </p:nvPr>
        </p:nvSpPr>
        <p:spPr>
          <a:xfrm>
            <a:off x="1069755" y="1583134"/>
            <a:ext cx="8946541" cy="4195481"/>
          </a:xfrm>
        </p:spPr>
        <p:txBody>
          <a:bodyPr>
            <a:normAutofit fontScale="92500" lnSpcReduction="20000"/>
          </a:bodyPr>
          <a:lstStyle/>
          <a:p>
            <a:pPr marL="0" indent="0" algn="just">
              <a:lnSpc>
                <a:spcPct val="150000"/>
              </a:lnSpc>
              <a:buNone/>
            </a:pPr>
            <a:r>
              <a:rPr lang="en-IN" dirty="0">
                <a:latin typeface="Times New Roman" panose="02020603050405020304" pitchFamily="18" charset="0"/>
                <a:ea typeface="Calibri" panose="020F0502020204030204" pitchFamily="34" charset="0"/>
                <a:cs typeface="Mangal" panose="02040503050203030202" pitchFamily="18" charset="0"/>
              </a:rPr>
              <a:t>The entire application can be broken down into following steps:</a:t>
            </a:r>
          </a:p>
          <a:p>
            <a:pPr marL="457200" indent="-457200" algn="just">
              <a:lnSpc>
                <a:spcPct val="150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Setting region of interest</a:t>
            </a:r>
          </a:p>
          <a:p>
            <a:pPr marL="457200" indent="-457200" algn="just">
              <a:lnSpc>
                <a:spcPct val="150000"/>
              </a:lnSpc>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Apply blurring and Thresholding</a:t>
            </a:r>
          </a:p>
          <a:p>
            <a:pPr marL="457200" indent="-457200" algn="just">
              <a:lnSpc>
                <a:spcPct val="150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Form a convex hull</a:t>
            </a:r>
          </a:p>
          <a:p>
            <a:pPr marL="457200" indent="-457200" algn="just">
              <a:lnSpc>
                <a:spcPct val="150000"/>
              </a:lnSpc>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Find the centre of palm</a:t>
            </a:r>
          </a:p>
          <a:p>
            <a:pPr marL="457200" indent="-457200" algn="just">
              <a:lnSpc>
                <a:spcPct val="150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Draw circle around that centre</a:t>
            </a:r>
          </a:p>
          <a:p>
            <a:pPr marL="457200" indent="-457200" algn="just">
              <a:lnSpc>
                <a:spcPct val="150000"/>
              </a:lnSpc>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Find mask image and grab contours</a:t>
            </a:r>
          </a:p>
          <a:p>
            <a:pPr marL="457200" indent="-457200" algn="just">
              <a:lnSpc>
                <a:spcPct val="150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Count the fingers raised</a:t>
            </a:r>
          </a:p>
          <a:p>
            <a:pPr marL="0" indent="0" algn="just">
              <a:lnSpc>
                <a:spcPct val="150000"/>
              </a:lnSpc>
              <a:buNone/>
            </a:pP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4711-0AE9-4009-95B8-9289DA370BE1}"/>
              </a:ext>
            </a:extLst>
          </p:cNvPr>
          <p:cNvSpPr txBox="1">
            <a:spLocks/>
          </p:cNvSpPr>
          <p:nvPr/>
        </p:nvSpPr>
        <p:spPr>
          <a:xfrm>
            <a:off x="1393638" y="2650633"/>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dirty="0"/>
              <a:t>PROBLEM DEFINITION</a:t>
            </a:r>
          </a:p>
        </p:txBody>
      </p:sp>
    </p:spTree>
    <p:extLst>
      <p:ext uri="{BB962C8B-B14F-4D97-AF65-F5344CB8AC3E}">
        <p14:creationId xmlns:p14="http://schemas.microsoft.com/office/powerpoint/2010/main" val="1957364742"/>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id="{D21D3067-C1BA-43DF-B431-FBAD9197B0B4}"/>
              </a:ext>
            </a:extLst>
          </p:cNvPr>
          <p:cNvSpPr>
            <a:spLocks noGrp="1"/>
          </p:cNvSpPr>
          <p:nvPr>
            <p:ph idx="1"/>
          </p:nvPr>
        </p:nvSpPr>
        <p:spPr>
          <a:xfrm>
            <a:off x="1438871" y="2573035"/>
            <a:ext cx="8946541" cy="4195481"/>
          </a:xfrm>
        </p:spPr>
        <p:txBody>
          <a:bodyPr/>
          <a:lstStyle/>
          <a:p>
            <a:pPr marL="0" indent="0" algn="just">
              <a:lnSpc>
                <a:spcPct val="150000"/>
              </a:lnSpc>
              <a:buNone/>
            </a:pPr>
            <a:r>
              <a:rPr lang="en-IN" dirty="0">
                <a:latin typeface="Times New Roman" panose="02020603050405020304" pitchFamily="18" charset="0"/>
                <a:ea typeface="Calibri" panose="020F0502020204030204" pitchFamily="34" charset="0"/>
                <a:cs typeface="Mangal" panose="02040503050203030202" pitchFamily="18" charset="0"/>
              </a:rPr>
              <a:t>To study different algorithms of finding convex hull and reduce the time taken to find a convex hull for given points.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FC42DF3-BF26-4202-A25A-0B06F585F056}"/>
              </a:ext>
            </a:extLst>
          </p:cNvPr>
          <p:cNvSpPr txBox="1">
            <a:spLocks/>
          </p:cNvSpPr>
          <p:nvPr/>
        </p:nvSpPr>
        <p:spPr>
          <a:xfrm>
            <a:off x="1393638" y="2650633"/>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dirty="0"/>
              <a:t>PROJECT OVERVIEW</a:t>
            </a:r>
          </a:p>
        </p:txBody>
      </p:sp>
    </p:spTree>
    <p:extLst>
      <p:ext uri="{BB962C8B-B14F-4D97-AF65-F5344CB8AC3E}">
        <p14:creationId xmlns:p14="http://schemas.microsoft.com/office/powerpoint/2010/main" val="1932089437"/>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a:extLst>
              <a:ext uri="{FF2B5EF4-FFF2-40B4-BE49-F238E27FC236}">
                <a16:creationId xmlns:a16="http://schemas.microsoft.com/office/drawing/2014/main" id="{6F6D4B88-B5E9-423D-966A-46934B81265E}"/>
              </a:ext>
            </a:extLst>
          </p:cNvPr>
          <p:cNvSpPr>
            <a:spLocks noGrp="1"/>
          </p:cNvSpPr>
          <p:nvPr>
            <p:ph idx="1"/>
          </p:nvPr>
        </p:nvSpPr>
        <p:spPr>
          <a:xfrm>
            <a:off x="1162035" y="1331259"/>
            <a:ext cx="8946541" cy="4195481"/>
          </a:xfrm>
        </p:spPr>
        <p:txBody>
          <a:bodyPr/>
          <a:lstStyle/>
          <a:p>
            <a:pPr marL="0" indent="0" algn="just">
              <a:lnSpc>
                <a:spcPct val="150000"/>
              </a:lnSpc>
              <a:buNone/>
            </a:pP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
        <p:nvSpPr>
          <p:cNvPr id="9" name="Content Placeholder 4">
            <a:extLst>
              <a:ext uri="{FF2B5EF4-FFF2-40B4-BE49-F238E27FC236}">
                <a16:creationId xmlns:a16="http://schemas.microsoft.com/office/drawing/2014/main" id="{65F107B8-E2D3-4AA4-AFCC-80BBC0E8E956}"/>
              </a:ext>
            </a:extLst>
          </p:cNvPr>
          <p:cNvSpPr txBox="1">
            <a:spLocks/>
          </p:cNvSpPr>
          <p:nvPr/>
        </p:nvSpPr>
        <p:spPr>
          <a:xfrm>
            <a:off x="1036199" y="133125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lnSpc>
                <a:spcPct val="150000"/>
              </a:lnSpc>
              <a:buFont typeface="Wingdings 3" charset="2"/>
              <a:buNone/>
            </a:pPr>
            <a:r>
              <a:rPr lang="en-IN" dirty="0">
                <a:latin typeface="Times New Roman" panose="02020603050405020304" pitchFamily="18" charset="0"/>
                <a:ea typeface="Calibri" panose="020F0502020204030204" pitchFamily="34" charset="0"/>
                <a:cs typeface="Mangal" panose="02040503050203030202" pitchFamily="18" charset="0"/>
              </a:rPr>
              <a:t>Setting ROI:</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Font typeface="Wingdings 3" charset="2"/>
              <a:buNone/>
            </a:pPr>
            <a:endParaRPr lang="en-IN" dirty="0">
              <a:latin typeface="Calibri" panose="020F0502020204030204" pitchFamily="34" charset="0"/>
              <a:ea typeface="Calibri" panose="020F0502020204030204" pitchFamily="34" charset="0"/>
              <a:cs typeface="Mangal" panose="02040503050203030202" pitchFamily="18" charset="0"/>
            </a:endParaRPr>
          </a:p>
          <a:p>
            <a:pPr marL="0" indent="0">
              <a:buFont typeface="Wingdings 3" charset="2"/>
              <a:buNone/>
            </a:pPr>
            <a:endParaRPr lang="en-IN" dirty="0"/>
          </a:p>
        </p:txBody>
      </p:sp>
      <p:pic>
        <p:nvPicPr>
          <p:cNvPr id="11" name="Picture 10">
            <a:extLst>
              <a:ext uri="{FF2B5EF4-FFF2-40B4-BE49-F238E27FC236}">
                <a16:creationId xmlns:a16="http://schemas.microsoft.com/office/drawing/2014/main" id="{22DEB38C-A988-47F1-AA30-2F0DB3F73447}"/>
              </a:ext>
            </a:extLst>
          </p:cNvPr>
          <p:cNvPicPr>
            <a:picLocks noChangeAspect="1"/>
          </p:cNvPicPr>
          <p:nvPr/>
        </p:nvPicPr>
        <p:blipFill rotWithShape="1">
          <a:blip r:embed="rId3"/>
          <a:srcRect l="2737"/>
          <a:stretch/>
        </p:blipFill>
        <p:spPr>
          <a:xfrm>
            <a:off x="4519874" y="2110914"/>
            <a:ext cx="2230862" cy="30556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Strategy">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Business plan presentation (Ion green design, widescreen).potx" id="{866C028E-10C7-4672-8238-17D4366C073A}" vid="{2A820B7E-5093-43C8-ABD0-FF5B957D5E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(Ion green design, widescreen)</Template>
  <TotalTime>0</TotalTime>
  <Words>445</Words>
  <Application>Microsoft Office PowerPoint</Application>
  <PresentationFormat>Widescreen</PresentationFormat>
  <Paragraphs>77</Paragraphs>
  <Slides>27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Century Gothic</vt:lpstr>
      <vt:lpstr>Times New Roman</vt:lpstr>
      <vt:lpstr>Wingdings</vt:lpstr>
      <vt:lpstr>Wingdings 3</vt:lpstr>
      <vt:lpstr>Business Strategy</vt:lpstr>
      <vt:lpstr>MAULANA AZAD NATIONAL INSTITUTE OF TECHNOLOGY</vt:lpstr>
      <vt:lpstr>HANDY NUMBERS : FINGER COUNTING</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MAULANA AZAD NATIONAL INSTITUTE OF TECHNOLOGY</dc:title>
  <dc:creator>Shivansh Pandey</dc:creator>
  <cp:lastModifiedBy>Shivansh Pandey</cp:lastModifiedBy>
  <cp:revision>11</cp:revision>
  <cp:lastPrinted>2012-08-15T21:38:02Z</cp:lastPrinted>
  <dcterms:created xsi:type="dcterms:W3CDTF">2021-04-07T09:32:12Z</dcterms:created>
  <dcterms:modified xsi:type="dcterms:W3CDTF">2021-04-07T11:11:17Z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