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DKQ4PgHcrCjQ9v9utfI/zRo6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119" name="Rectangle 11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6" name="Google Shape;86;p1"/>
          <p:cNvSpPr txBox="1"/>
          <p:nvPr/>
        </p:nvSpPr>
        <p:spPr>
          <a:xfrm>
            <a:off x="1196656" y="110670"/>
            <a:ext cx="9795637" cy="2220774"/>
          </a:xfrm>
          <a:prstGeom prst="rect">
            <a:avLst/>
          </a:prstGeom>
        </p:spPr>
        <p:txBody>
          <a:bodyPr spcFirstLastPara="1" vert="horz" lIns="91440" tIns="45720" rIns="91440" bIns="45720" rtlCol="0" anchor="b" anchorCtr="0">
            <a:normAutofit/>
          </a:bodyPr>
          <a:lstStyle/>
          <a:p>
            <a:pPr marL="0" marR="0" lvl="0" indent="0" algn="ctr">
              <a:lnSpc>
                <a:spcPct val="90000"/>
              </a:lnSpc>
              <a:spcBef>
                <a:spcPct val="0"/>
              </a:spcBef>
              <a:spcAft>
                <a:spcPts val="600"/>
              </a:spcAft>
            </a:pPr>
            <a:r>
              <a:rPr lang="en-US" sz="5200" kern="1200" dirty="0">
                <a:latin typeface="+mj-lt"/>
                <a:ea typeface="+mj-ea"/>
                <a:cs typeface="+mj-cs"/>
                <a:sym typeface="Calibri"/>
              </a:rPr>
              <a:t>SIP</a:t>
            </a:r>
            <a:r>
              <a:rPr lang="en-US" sz="5200" b="0" i="0" u="none" strike="noStrike" kern="1200" cap="none" dirty="0">
                <a:latin typeface="+mj-lt"/>
                <a:ea typeface="+mj-ea"/>
                <a:cs typeface="+mj-cs"/>
                <a:sym typeface="Calibri"/>
              </a:rPr>
              <a:t> Course Project Presentation</a:t>
            </a:r>
            <a:endParaRPr lang="en-US" sz="5200" kern="1200" dirty="0">
              <a:latin typeface="+mj-lt"/>
              <a:ea typeface="+mj-ea"/>
              <a:cs typeface="+mj-cs"/>
            </a:endParaRPr>
          </a:p>
        </p:txBody>
      </p:sp>
      <p:sp>
        <p:nvSpPr>
          <p:cNvPr id="84" name="Google Shape;84;p1"/>
          <p:cNvSpPr txBox="1"/>
          <p:nvPr/>
        </p:nvSpPr>
        <p:spPr>
          <a:xfrm>
            <a:off x="1047710" y="2557526"/>
            <a:ext cx="9795637" cy="1742948"/>
          </a:xfrm>
          <a:prstGeom prst="rect">
            <a:avLst/>
          </a:prstGeom>
        </p:spPr>
        <p:txBody>
          <a:bodyPr spcFirstLastPara="1" vert="horz" lIns="91440" tIns="45720" rIns="91440" bIns="45720" rtlCol="0" anchorCtr="0">
            <a:normAutofit/>
          </a:bodyPr>
          <a:lstStyle/>
          <a:p>
            <a:pPr marR="0" lvl="0" algn="ctr">
              <a:lnSpc>
                <a:spcPct val="90000"/>
              </a:lnSpc>
              <a:spcBef>
                <a:spcPts val="1000"/>
              </a:spcBef>
              <a:spcAft>
                <a:spcPts val="600"/>
              </a:spcAft>
            </a:pPr>
            <a:r>
              <a:rPr lang="en-US" sz="4000" b="1" i="0" u="none" strike="noStrike" kern="1200" cap="none" dirty="0">
                <a:latin typeface="+mn-lt"/>
                <a:ea typeface="+mn-ea"/>
                <a:cs typeface="+mn-cs"/>
                <a:sym typeface="Calibri"/>
              </a:rPr>
              <a:t>Speech Emotion Recognition</a:t>
            </a:r>
            <a:endParaRPr lang="en-US" sz="4000" b="1" kern="1200" dirty="0">
              <a:latin typeface="+mn-lt"/>
              <a:ea typeface="+mn-ea"/>
              <a:cs typeface="+mn-cs"/>
            </a:endParaRPr>
          </a:p>
        </p:txBody>
      </p:sp>
      <p:sp>
        <p:nvSpPr>
          <p:cNvPr id="2" name="TextBox 1">
            <a:extLst>
              <a:ext uri="{FF2B5EF4-FFF2-40B4-BE49-F238E27FC236}">
                <a16:creationId xmlns:a16="http://schemas.microsoft.com/office/drawing/2014/main" id="{0336CB12-D7B4-46F1-19C0-BCEBB78F975F}"/>
              </a:ext>
            </a:extLst>
          </p:cNvPr>
          <p:cNvSpPr txBox="1"/>
          <p:nvPr/>
        </p:nvSpPr>
        <p:spPr>
          <a:xfrm>
            <a:off x="763929" y="5423121"/>
            <a:ext cx="4109013" cy="707886"/>
          </a:xfrm>
          <a:prstGeom prst="rect">
            <a:avLst/>
          </a:prstGeom>
          <a:noFill/>
        </p:spPr>
        <p:txBody>
          <a:bodyPr wrap="square" rtlCol="0">
            <a:spAutoFit/>
          </a:bodyPr>
          <a:lstStyle/>
          <a:p>
            <a:r>
              <a:rPr lang="en-US" sz="2000" dirty="0"/>
              <a:t>Presented By : </a:t>
            </a:r>
          </a:p>
          <a:p>
            <a:r>
              <a:rPr lang="en-US" sz="2000" dirty="0"/>
              <a:t>Shubham Wasnik (17894)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81013" y="3752849"/>
            <a:ext cx="3290887" cy="2452687"/>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IN" sz="3600"/>
              <a:t>Problem Statement</a:t>
            </a:r>
          </a:p>
        </p:txBody>
      </p:sp>
      <p:pic>
        <p:nvPicPr>
          <p:cNvPr id="4" name="Picture 3" descr="Diagram&#10;&#10;Description automatically generated">
            <a:extLst>
              <a:ext uri="{FF2B5EF4-FFF2-40B4-BE49-F238E27FC236}">
                <a16:creationId xmlns:a16="http://schemas.microsoft.com/office/drawing/2014/main" id="{2D6516F1-2DFE-4F3D-D3B6-DF7885F1C4EF}"/>
              </a:ext>
            </a:extLst>
          </p:cNvPr>
          <p:cNvPicPr>
            <a:picLocks noChangeAspect="1"/>
          </p:cNvPicPr>
          <p:nvPr/>
        </p:nvPicPr>
        <p:blipFill rotWithShape="1">
          <a:blip r:embed="rId3"/>
          <a:srcRect b="16617"/>
          <a:stretch/>
        </p:blipFill>
        <p:spPr>
          <a:xfrm>
            <a:off x="20" y="335685"/>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2" name="Google Shape;92;p2"/>
          <p:cNvSpPr txBox="1">
            <a:spLocks noGrp="1"/>
          </p:cNvSpPr>
          <p:nvPr>
            <p:ph type="body" idx="1"/>
          </p:nvPr>
        </p:nvSpPr>
        <p:spPr>
          <a:xfrm>
            <a:off x="3020992" y="3752850"/>
            <a:ext cx="8688403" cy="2452687"/>
          </a:xfrm>
          <a:prstGeom prst="rect">
            <a:avLst/>
          </a:prstGeom>
        </p:spPr>
        <p:txBody>
          <a:bodyPr spcFirstLastPara="1" lIns="91425" tIns="45700" rIns="91425" bIns="45700" anchor="ctr" anchorCtr="0">
            <a:normAutofit/>
          </a:bodyPr>
          <a:lstStyle/>
          <a:p>
            <a:pPr marL="228600" lvl="0" indent="-50800" rtl="0">
              <a:spcBef>
                <a:spcPts val="0"/>
              </a:spcBef>
              <a:spcAft>
                <a:spcPts val="600"/>
              </a:spcAft>
              <a:buClr>
                <a:schemeClr val="dk1"/>
              </a:buClr>
              <a:buSzPts val="2800"/>
              <a:buNone/>
            </a:pPr>
            <a:r>
              <a:rPr lang="en-US" sz="1800"/>
              <a:t>The problem is to extract the features from the audio signal and and use these features for Classification of Emotion into 7 categories for both male and female.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21" name="Rectangle 111">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Freeform: Shape 113">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 name="Freeform: Shape 115">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Google Shape;97;p3"/>
          <p:cNvSpPr txBox="1">
            <a:spLocks noGrp="1"/>
          </p:cNvSpPr>
          <p:nvPr>
            <p:ph type="title"/>
          </p:nvPr>
        </p:nvSpPr>
        <p:spPr>
          <a:xfrm>
            <a:off x="489098" y="1106034"/>
            <a:ext cx="5019074" cy="3204134"/>
          </a:xfrm>
          <a:prstGeom prst="rect">
            <a:avLst/>
          </a:prstGeom>
        </p:spPr>
        <p:txBody>
          <a:bodyPr spcFirstLastPara="1" vert="horz" lIns="91440" tIns="45720" rIns="91440" bIns="45720" rtlCol="0" anchor="b" anchorCtr="0">
            <a:normAutofit/>
          </a:bodyPr>
          <a:lstStyle/>
          <a:p>
            <a:pPr marL="0" lvl="0" indent="0">
              <a:spcBef>
                <a:spcPct val="0"/>
              </a:spcBef>
              <a:spcAft>
                <a:spcPts val="0"/>
              </a:spcAft>
              <a:buClr>
                <a:schemeClr val="dk1"/>
              </a:buClr>
              <a:buSzPts val="4400"/>
            </a:pPr>
            <a:r>
              <a:rPr lang="en-US" sz="5400" kern="1200">
                <a:solidFill>
                  <a:schemeClr val="tx1"/>
                </a:solidFill>
                <a:latin typeface="+mj-lt"/>
                <a:ea typeface="+mj-ea"/>
                <a:cs typeface="+mj-cs"/>
              </a:rPr>
              <a:t>Theory behind the approach to the problem</a:t>
            </a:r>
          </a:p>
        </p:txBody>
      </p:sp>
      <p:sp>
        <p:nvSpPr>
          <p:cNvPr id="98" name="Google Shape;98;p3"/>
          <p:cNvSpPr txBox="1">
            <a:spLocks noGrp="1"/>
          </p:cNvSpPr>
          <p:nvPr>
            <p:ph type="body" idx="1"/>
          </p:nvPr>
        </p:nvSpPr>
        <p:spPr>
          <a:xfrm>
            <a:off x="494124" y="4872922"/>
            <a:ext cx="5013698" cy="1208141"/>
          </a:xfrm>
          <a:prstGeom prst="rect">
            <a:avLst/>
          </a:prstGeom>
        </p:spPr>
        <p:txBody>
          <a:bodyPr spcFirstLastPara="1" vert="horz" lIns="91440" tIns="45720" rIns="91440" bIns="45720" rtlCol="0" anchorCtr="0">
            <a:normAutofit/>
          </a:bodyPr>
          <a:lstStyle/>
          <a:p>
            <a:pPr marL="0" lvl="0" indent="0">
              <a:spcAft>
                <a:spcPts val="0"/>
              </a:spcAft>
              <a:buClr>
                <a:schemeClr val="dk1"/>
              </a:buClr>
              <a:buSzPts val="2800"/>
              <a:buNone/>
            </a:pPr>
            <a:r>
              <a:rPr lang="en-US" kern="1200">
                <a:solidFill>
                  <a:schemeClr val="tx1"/>
                </a:solidFill>
                <a:latin typeface="+mn-lt"/>
                <a:ea typeface="+mn-ea"/>
                <a:cs typeface="+mn-cs"/>
              </a:rPr>
              <a:t>Feature Extraction : MFCC</a:t>
            </a:r>
          </a:p>
        </p:txBody>
      </p:sp>
      <p:sp>
        <p:nvSpPr>
          <p:cNvPr id="124" name="Rectangle 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descr="Diagram&#10;&#10;Description automatically generated">
            <a:extLst>
              <a:ext uri="{FF2B5EF4-FFF2-40B4-BE49-F238E27FC236}">
                <a16:creationId xmlns:a16="http://schemas.microsoft.com/office/drawing/2014/main" id="{B1F3955E-BCEB-F0B3-8006-128E67D43588}"/>
              </a:ext>
            </a:extLst>
          </p:cNvPr>
          <p:cNvPicPr>
            <a:picLocks noChangeAspect="1"/>
          </p:cNvPicPr>
          <p:nvPr/>
        </p:nvPicPr>
        <p:blipFill>
          <a:blip r:embed="rId3"/>
          <a:stretch>
            <a:fillRect/>
          </a:stretch>
        </p:blipFill>
        <p:spPr>
          <a:xfrm>
            <a:off x="6994071" y="731785"/>
            <a:ext cx="4708831" cy="2530996"/>
          </a:xfrm>
          <a:prstGeom prst="rect">
            <a:avLst/>
          </a:prstGeom>
        </p:spPr>
      </p:pic>
      <p:sp>
        <p:nvSpPr>
          <p:cNvPr id="120" name="Rectangle 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Diagram&#10;&#10;Description automatically generated">
            <a:extLst>
              <a:ext uri="{FF2B5EF4-FFF2-40B4-BE49-F238E27FC236}">
                <a16:creationId xmlns:a16="http://schemas.microsoft.com/office/drawing/2014/main" id="{8AAA52B9-17CA-DC13-0E64-AF06EF7D9BEE}"/>
              </a:ext>
            </a:extLst>
          </p:cNvPr>
          <p:cNvPicPr>
            <a:picLocks noChangeAspect="1"/>
          </p:cNvPicPr>
          <p:nvPr/>
        </p:nvPicPr>
        <p:blipFill>
          <a:blip r:embed="rId4"/>
          <a:stretch>
            <a:fillRect/>
          </a:stretch>
        </p:blipFill>
        <p:spPr>
          <a:xfrm>
            <a:off x="6994071" y="4326380"/>
            <a:ext cx="4708833" cy="11910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Triangle 1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4"/>
          <p:cNvSpPr txBox="1">
            <a:spLocks noGrp="1"/>
          </p:cNvSpPr>
          <p:nvPr>
            <p:ph type="title"/>
          </p:nvPr>
        </p:nvSpPr>
        <p:spPr>
          <a:xfrm>
            <a:off x="1285240" y="1050595"/>
            <a:ext cx="8074815" cy="1618489"/>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IN" sz="7200"/>
              <a:t>Experimental Setup</a:t>
            </a:r>
          </a:p>
        </p:txBody>
      </p:sp>
      <p:sp>
        <p:nvSpPr>
          <p:cNvPr id="104" name="Google Shape;104;p4"/>
          <p:cNvSpPr txBox="1">
            <a:spLocks noGrp="1"/>
          </p:cNvSpPr>
          <p:nvPr>
            <p:ph type="body" idx="1"/>
          </p:nvPr>
        </p:nvSpPr>
        <p:spPr>
          <a:xfrm>
            <a:off x="1285240" y="2969469"/>
            <a:ext cx="8074815" cy="2800395"/>
          </a:xfrm>
          <a:prstGeom prst="rect">
            <a:avLst/>
          </a:prstGeom>
        </p:spPr>
        <p:txBody>
          <a:bodyPr spcFirstLastPara="1" lIns="91425" tIns="45700" rIns="91425" bIns="45700" anchor="t" anchorCtr="0">
            <a:normAutofit/>
          </a:bodyPr>
          <a:lstStyle/>
          <a:p>
            <a:pPr marL="228600" lvl="0" indent="-228600" rtl="0">
              <a:spcBef>
                <a:spcPts val="0"/>
              </a:spcBef>
              <a:spcAft>
                <a:spcPts val="0"/>
              </a:spcAft>
              <a:buClr>
                <a:schemeClr val="dk1"/>
              </a:buClr>
              <a:buSzPts val="2800"/>
              <a:buChar char="•"/>
            </a:pPr>
            <a:r>
              <a:rPr lang="en-IN" sz="2400"/>
              <a:t>Complete description of the experiments</a:t>
            </a:r>
          </a:p>
          <a:p>
            <a:pPr marL="0" lvl="0" indent="0" rtl="0">
              <a:spcBef>
                <a:spcPts val="0"/>
              </a:spcBef>
              <a:spcAft>
                <a:spcPts val="0"/>
              </a:spcAft>
              <a:buClr>
                <a:schemeClr val="dk1"/>
              </a:buClr>
              <a:buSzPts val="2800"/>
              <a:buNone/>
            </a:pPr>
            <a:endParaRPr lang="en-IN" sz="2400"/>
          </a:p>
          <a:p>
            <a:pPr marL="0" lvl="0" indent="0" rtl="0">
              <a:spcBef>
                <a:spcPts val="0"/>
              </a:spcBef>
              <a:spcAft>
                <a:spcPts val="0"/>
              </a:spcAft>
              <a:buClr>
                <a:schemeClr val="dk1"/>
              </a:buClr>
              <a:buSzPts val="2800"/>
              <a:buNone/>
            </a:pPr>
            <a:r>
              <a:rPr lang="en-IN" sz="2400"/>
              <a:t>Dataset Used:</a:t>
            </a:r>
          </a:p>
          <a:p>
            <a:pPr marL="514350" lvl="0" indent="-514350" rtl="0">
              <a:spcBef>
                <a:spcPts val="0"/>
              </a:spcBef>
              <a:spcAft>
                <a:spcPts val="0"/>
              </a:spcAft>
              <a:buClr>
                <a:schemeClr val="dk1"/>
              </a:buClr>
              <a:buSzPts val="2800"/>
              <a:buAutoNum type="arabicParenR"/>
            </a:pPr>
            <a:r>
              <a:rPr lang="en-IN" sz="2400"/>
              <a:t>Ravdess Dataset</a:t>
            </a:r>
          </a:p>
          <a:p>
            <a:pPr marL="514350" lvl="0" indent="-514350" rtl="0">
              <a:spcBef>
                <a:spcPts val="0"/>
              </a:spcBef>
              <a:spcAft>
                <a:spcPts val="0"/>
              </a:spcAft>
              <a:buClr>
                <a:schemeClr val="dk1"/>
              </a:buClr>
              <a:buSzPts val="2800"/>
              <a:buAutoNum type="arabicParenR"/>
            </a:pPr>
            <a:r>
              <a:rPr lang="en-IN" sz="2400"/>
              <a:t>Tess Dataset</a:t>
            </a:r>
          </a:p>
          <a:p>
            <a:pPr marL="0" lvl="0" indent="0" rtl="0">
              <a:spcBef>
                <a:spcPts val="0"/>
              </a:spcBef>
              <a:spcAft>
                <a:spcPts val="0"/>
              </a:spcAft>
              <a:buClr>
                <a:schemeClr val="dk1"/>
              </a:buClr>
              <a:buSzPts val="2800"/>
              <a:buNone/>
            </a:pPr>
            <a:endParaRPr lang="en-IN" sz="2400"/>
          </a:p>
          <a:p>
            <a:pPr marL="0" lvl="0" indent="0" rtl="0">
              <a:spcBef>
                <a:spcPts val="0"/>
              </a:spcBef>
              <a:spcAft>
                <a:spcPts val="0"/>
              </a:spcAft>
              <a:buClr>
                <a:schemeClr val="dk1"/>
              </a:buClr>
              <a:buSzPts val="2800"/>
              <a:buNone/>
            </a:pPr>
            <a:r>
              <a:rPr lang="en-IN" sz="2400"/>
              <a:t>Libraries Used :</a:t>
            </a:r>
          </a:p>
          <a:p>
            <a:pPr marL="0" lvl="0" indent="0" rtl="0">
              <a:spcBef>
                <a:spcPts val="0"/>
              </a:spcBef>
              <a:spcAft>
                <a:spcPts val="0"/>
              </a:spcAft>
              <a:buClr>
                <a:schemeClr val="dk1"/>
              </a:buClr>
              <a:buSzPts val="2800"/>
              <a:buNone/>
            </a:pPr>
            <a:r>
              <a:rPr lang="en-IN" sz="2400"/>
              <a:t>Librosa, Tensorflow, Scikit-Learn, Pandas</a:t>
            </a:r>
          </a:p>
          <a:p>
            <a:pPr marL="0" lvl="0" indent="0" rtl="0">
              <a:spcBef>
                <a:spcPts val="0"/>
              </a:spcBef>
              <a:spcAft>
                <a:spcPts val="0"/>
              </a:spcAft>
              <a:buClr>
                <a:schemeClr val="dk1"/>
              </a:buClr>
              <a:buSzPts val="2800"/>
              <a:buNone/>
            </a:pPr>
            <a:endParaRPr lang="en-IN" sz="2400"/>
          </a:p>
          <a:p>
            <a:pPr marL="0" lvl="0" indent="0" rtl="0">
              <a:spcBef>
                <a:spcPts val="1000"/>
              </a:spcBef>
              <a:spcAft>
                <a:spcPts val="0"/>
              </a:spcAft>
              <a:buClr>
                <a:schemeClr val="dk1"/>
              </a:buClr>
              <a:buSzPts val="2800"/>
              <a:buNone/>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24" name="Rectangle 1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5"/>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marL="0" lvl="0" indent="0">
              <a:spcBef>
                <a:spcPct val="0"/>
              </a:spcBef>
              <a:spcAft>
                <a:spcPts val="0"/>
              </a:spcAft>
              <a:buClr>
                <a:schemeClr val="dk1"/>
              </a:buClr>
              <a:buSzPts val="4400"/>
            </a:pPr>
            <a:r>
              <a:rPr lang="en-US" sz="4600" kern="1200">
                <a:solidFill>
                  <a:schemeClr val="tx1"/>
                </a:solidFill>
                <a:latin typeface="+mj-lt"/>
                <a:ea typeface="+mj-ea"/>
                <a:cs typeface="+mj-cs"/>
              </a:rPr>
              <a:t>Details of the program</a:t>
            </a:r>
          </a:p>
        </p:txBody>
      </p:sp>
      <p:sp>
        <p:nvSpPr>
          <p:cNvPr id="1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73E773-982C-5605-3BB9-CB7A2149825E}"/>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Data Pre-processing for 2 datasets</a:t>
            </a:r>
          </a:p>
          <a:p>
            <a:pPr marL="342900" indent="-22860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Finding MFCC features for each audio file and concatenating it in single dataframe</a:t>
            </a:r>
          </a:p>
          <a:p>
            <a:pPr marL="342900" indent="-22860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Splitting the dataset for Training and Testing</a:t>
            </a:r>
          </a:p>
          <a:p>
            <a:pPr marL="342900" indent="-22860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Training the Model</a:t>
            </a:r>
          </a:p>
          <a:p>
            <a:pPr marL="342900" indent="-22860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Evaluate the model </a:t>
            </a:r>
          </a:p>
        </p:txBody>
      </p:sp>
      <p:pic>
        <p:nvPicPr>
          <p:cNvPr id="3" name="Picture 2" descr="Graphical user interface, text, application, email&#10;&#10;Description automatically generated">
            <a:extLst>
              <a:ext uri="{FF2B5EF4-FFF2-40B4-BE49-F238E27FC236}">
                <a16:creationId xmlns:a16="http://schemas.microsoft.com/office/drawing/2014/main" id="{63356486-9BAD-52AA-0D96-8FE83616B220}"/>
              </a:ext>
            </a:extLst>
          </p:cNvPr>
          <p:cNvPicPr>
            <a:picLocks noChangeAspect="1"/>
          </p:cNvPicPr>
          <p:nvPr/>
        </p:nvPicPr>
        <p:blipFill>
          <a:blip r:embed="rId3"/>
          <a:stretch>
            <a:fillRect/>
          </a:stretch>
        </p:blipFill>
        <p:spPr>
          <a:xfrm>
            <a:off x="3801739" y="1337954"/>
            <a:ext cx="8390262" cy="48799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Freeform: Shape 12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8" name="Rectangle 12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Google Shape;115;p6"/>
          <p:cNvSpPr txBox="1">
            <a:spLocks noGrp="1"/>
          </p:cNvSpPr>
          <p:nvPr>
            <p:ph type="title"/>
          </p:nvPr>
        </p:nvSpPr>
        <p:spPr>
          <a:xfrm>
            <a:off x="662180" y="2862471"/>
            <a:ext cx="3041803" cy="2907802"/>
          </a:xfrm>
          <a:prstGeom prst="rect">
            <a:avLst/>
          </a:prstGeom>
        </p:spPr>
        <p:txBody>
          <a:bodyPr spcFirstLastPara="1" vert="horz" lIns="91440" tIns="45720" rIns="91440" bIns="45720" rtlCol="0" anchor="t" anchorCtr="0">
            <a:normAutofit/>
          </a:bodyPr>
          <a:lstStyle/>
          <a:p>
            <a:pPr marL="0" lvl="0" indent="0">
              <a:spcBef>
                <a:spcPct val="0"/>
              </a:spcBef>
              <a:spcAft>
                <a:spcPts val="0"/>
              </a:spcAft>
              <a:buClr>
                <a:schemeClr val="dk1"/>
              </a:buClr>
              <a:buSzPts val="4400"/>
            </a:pPr>
            <a:r>
              <a:rPr lang="en-US" sz="2500" kern="1200" dirty="0">
                <a:solidFill>
                  <a:srgbClr val="FFFFFF"/>
                </a:solidFill>
                <a:latin typeface="+mj-lt"/>
                <a:ea typeface="+mj-ea"/>
                <a:cs typeface="+mj-cs"/>
              </a:rPr>
              <a:t>Results</a:t>
            </a:r>
          </a:p>
        </p:txBody>
      </p:sp>
      <p:pic>
        <p:nvPicPr>
          <p:cNvPr id="9" name="Picture 8" descr="Chart, histogram&#10;&#10;Description automatically generated">
            <a:extLst>
              <a:ext uri="{FF2B5EF4-FFF2-40B4-BE49-F238E27FC236}">
                <a16:creationId xmlns:a16="http://schemas.microsoft.com/office/drawing/2014/main" id="{0AF54378-F8D1-D17A-0ECA-38C646B43446}"/>
              </a:ext>
            </a:extLst>
          </p:cNvPr>
          <p:cNvPicPr>
            <a:picLocks noChangeAspect="1"/>
          </p:cNvPicPr>
          <p:nvPr/>
        </p:nvPicPr>
        <p:blipFill>
          <a:blip r:embed="rId3"/>
          <a:stretch>
            <a:fillRect/>
          </a:stretch>
        </p:blipFill>
        <p:spPr>
          <a:xfrm>
            <a:off x="4535763" y="651167"/>
            <a:ext cx="3431997" cy="2427313"/>
          </a:xfrm>
          <a:prstGeom prst="rect">
            <a:avLst/>
          </a:prstGeom>
        </p:spPr>
      </p:pic>
      <p:pic>
        <p:nvPicPr>
          <p:cNvPr id="13" name="Picture 12" descr="Chart, line chart&#10;&#10;Description automatically generated">
            <a:extLst>
              <a:ext uri="{FF2B5EF4-FFF2-40B4-BE49-F238E27FC236}">
                <a16:creationId xmlns:a16="http://schemas.microsoft.com/office/drawing/2014/main" id="{8103A805-9A72-9DAD-0C24-6E4B4F667104}"/>
              </a:ext>
            </a:extLst>
          </p:cNvPr>
          <p:cNvPicPr>
            <a:picLocks noChangeAspect="1"/>
          </p:cNvPicPr>
          <p:nvPr/>
        </p:nvPicPr>
        <p:blipFill>
          <a:blip r:embed="rId4"/>
          <a:stretch>
            <a:fillRect/>
          </a:stretch>
        </p:blipFill>
        <p:spPr>
          <a:xfrm>
            <a:off x="8315267" y="777937"/>
            <a:ext cx="3419533" cy="2142358"/>
          </a:xfrm>
          <a:prstGeom prst="rect">
            <a:avLst/>
          </a:prstGeom>
        </p:spPr>
      </p:pic>
      <p:pic>
        <p:nvPicPr>
          <p:cNvPr id="11" name="Picture 10" descr="Chart, line chart&#10;&#10;Description automatically generated">
            <a:extLst>
              <a:ext uri="{FF2B5EF4-FFF2-40B4-BE49-F238E27FC236}">
                <a16:creationId xmlns:a16="http://schemas.microsoft.com/office/drawing/2014/main" id="{130CF635-6D51-10D9-2552-A8DB545A8C4C}"/>
              </a:ext>
            </a:extLst>
          </p:cNvPr>
          <p:cNvPicPr>
            <a:picLocks noChangeAspect="1"/>
          </p:cNvPicPr>
          <p:nvPr/>
        </p:nvPicPr>
        <p:blipFill>
          <a:blip r:embed="rId5"/>
          <a:stretch>
            <a:fillRect/>
          </a:stretch>
        </p:blipFill>
        <p:spPr>
          <a:xfrm>
            <a:off x="5780992" y="3429000"/>
            <a:ext cx="4752519" cy="2887465"/>
          </a:xfrm>
          <a:prstGeom prst="rect">
            <a:avLst/>
          </a:prstGeom>
        </p:spPr>
      </p:pic>
      <p:sp>
        <p:nvSpPr>
          <p:cNvPr id="2" name="TextBox 1">
            <a:extLst>
              <a:ext uri="{FF2B5EF4-FFF2-40B4-BE49-F238E27FC236}">
                <a16:creationId xmlns:a16="http://schemas.microsoft.com/office/drawing/2014/main" id="{AFB1D624-6C8B-52ED-AA55-BA177F9A876A}"/>
              </a:ext>
            </a:extLst>
          </p:cNvPr>
          <p:cNvSpPr txBox="1"/>
          <p:nvPr/>
        </p:nvSpPr>
        <p:spPr>
          <a:xfrm>
            <a:off x="5496560" y="2976880"/>
            <a:ext cx="1889760" cy="307777"/>
          </a:xfrm>
          <a:prstGeom prst="rect">
            <a:avLst/>
          </a:prstGeom>
          <a:noFill/>
        </p:spPr>
        <p:txBody>
          <a:bodyPr wrap="square" rtlCol="0">
            <a:spAutoFit/>
          </a:bodyPr>
          <a:lstStyle/>
          <a:p>
            <a:r>
              <a:rPr lang="en-US" dirty="0"/>
              <a:t>Experiment 1</a:t>
            </a:r>
          </a:p>
        </p:txBody>
      </p:sp>
      <p:sp>
        <p:nvSpPr>
          <p:cNvPr id="12" name="TextBox 11">
            <a:extLst>
              <a:ext uri="{FF2B5EF4-FFF2-40B4-BE49-F238E27FC236}">
                <a16:creationId xmlns:a16="http://schemas.microsoft.com/office/drawing/2014/main" id="{5DDADCA7-7D9D-5C47-2B13-9FD26B96AF5F}"/>
              </a:ext>
            </a:extLst>
          </p:cNvPr>
          <p:cNvSpPr txBox="1"/>
          <p:nvPr/>
        </p:nvSpPr>
        <p:spPr>
          <a:xfrm>
            <a:off x="9363924" y="2937868"/>
            <a:ext cx="1889760" cy="307777"/>
          </a:xfrm>
          <a:prstGeom prst="rect">
            <a:avLst/>
          </a:prstGeom>
          <a:noFill/>
        </p:spPr>
        <p:txBody>
          <a:bodyPr wrap="square" rtlCol="0">
            <a:spAutoFit/>
          </a:bodyPr>
          <a:lstStyle/>
          <a:p>
            <a:r>
              <a:rPr lang="en-US" dirty="0"/>
              <a:t>Experiment 2 </a:t>
            </a:r>
          </a:p>
        </p:txBody>
      </p:sp>
      <p:sp>
        <p:nvSpPr>
          <p:cNvPr id="14" name="TextBox 13">
            <a:extLst>
              <a:ext uri="{FF2B5EF4-FFF2-40B4-BE49-F238E27FC236}">
                <a16:creationId xmlns:a16="http://schemas.microsoft.com/office/drawing/2014/main" id="{9540D214-DA09-4AAE-F3B6-E6865C9073AC}"/>
              </a:ext>
            </a:extLst>
          </p:cNvPr>
          <p:cNvSpPr txBox="1"/>
          <p:nvPr/>
        </p:nvSpPr>
        <p:spPr>
          <a:xfrm>
            <a:off x="7629650" y="6243075"/>
            <a:ext cx="1889760" cy="307777"/>
          </a:xfrm>
          <a:prstGeom prst="rect">
            <a:avLst/>
          </a:prstGeom>
          <a:noFill/>
        </p:spPr>
        <p:txBody>
          <a:bodyPr wrap="square" rtlCol="0">
            <a:spAutoFit/>
          </a:bodyPr>
          <a:lstStyle/>
          <a:p>
            <a:r>
              <a:rPr lang="en-US" dirty="0"/>
              <a:t>Experiment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Conclusions</a:t>
            </a:r>
            <a:endParaRPr dirty="0"/>
          </a:p>
        </p:txBody>
      </p:sp>
      <p:sp>
        <p:nvSpPr>
          <p:cNvPr id="128" name="Google Shape;1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indent="-50800">
              <a:spcBef>
                <a:spcPts val="0"/>
              </a:spcBef>
              <a:buSzPts val="2800"/>
              <a:buNone/>
            </a:pPr>
            <a:endParaRPr lang="en-US" sz="1800" dirty="0">
              <a:latin typeface="Times New Roman" panose="02020603050405020304" pitchFamily="18" charset="0"/>
              <a:ea typeface="Times New Roman" panose="02020603050405020304" pitchFamily="18" charset="0"/>
            </a:endParaRPr>
          </a:p>
          <a:p>
            <a:pPr marL="228600" indent="-50800">
              <a:spcBef>
                <a:spcPts val="0"/>
              </a:spcBef>
              <a:buSzPts val="2800"/>
              <a:buNone/>
            </a:pPr>
            <a:endParaRPr lang="en-US" sz="1800" dirty="0">
              <a:effectLst/>
              <a:latin typeface="Times New Roman" panose="02020603050405020304" pitchFamily="18" charset="0"/>
              <a:ea typeface="Times New Roman" panose="02020603050405020304" pitchFamily="18" charset="0"/>
            </a:endParaRPr>
          </a:p>
          <a:p>
            <a:pPr marL="228600" indent="-50800">
              <a:spcBef>
                <a:spcPts val="0"/>
              </a:spcBef>
              <a:buSzPts val="2800"/>
              <a:buNone/>
            </a:pPr>
            <a:r>
              <a:rPr lang="en-US" sz="1800" dirty="0">
                <a:effectLst/>
                <a:latin typeface="Times New Roman" panose="02020603050405020304" pitchFamily="18" charset="0"/>
                <a:ea typeface="Times New Roman" panose="02020603050405020304" pitchFamily="18" charset="0"/>
              </a:rPr>
              <a:t>1) A lot of uncertainties are still present for the best algorithm to classify emotions. Different combinations of</a:t>
            </a:r>
          </a:p>
          <a:p>
            <a:pPr marL="228600" indent="-50800">
              <a:spcBef>
                <a:spcPts val="0"/>
              </a:spcBef>
              <a:buSzPts val="2800"/>
              <a:buNone/>
            </a:pPr>
            <a:r>
              <a:rPr lang="en-US" sz="1800" dirty="0">
                <a:effectLst/>
                <a:latin typeface="Times New Roman" panose="02020603050405020304" pitchFamily="18" charset="0"/>
                <a:ea typeface="Times New Roman" panose="02020603050405020304" pitchFamily="18" charset="0"/>
              </a:rPr>
              <a:t>emotional features give different emotion detection rate. The researchers are still debating for what features</a:t>
            </a:r>
          </a:p>
          <a:p>
            <a:pPr marL="228600" indent="-50800">
              <a:spcBef>
                <a:spcPts val="0"/>
              </a:spcBef>
              <a:buSzPts val="2800"/>
              <a:buNone/>
            </a:pPr>
            <a:r>
              <a:rPr lang="en-US" sz="1800" dirty="0">
                <a:effectLst/>
                <a:latin typeface="Times New Roman" panose="02020603050405020304" pitchFamily="18" charset="0"/>
                <a:ea typeface="Times New Roman" panose="02020603050405020304" pitchFamily="18" charset="0"/>
              </a:rPr>
              <a:t>influences the recognition of emotion in speech.</a:t>
            </a:r>
          </a:p>
          <a:p>
            <a:pPr marL="228600" indent="-50800">
              <a:spcBef>
                <a:spcPts val="0"/>
              </a:spcBef>
              <a:buSzPts val="2800"/>
              <a:buNone/>
            </a:pPr>
            <a:r>
              <a:rPr lang="en-US" sz="1800" dirty="0">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I calculated the MFCC features for each audio file in RAVDESS dataset and TESS dataset, concatenated the two datasets after calculating features for classification. </a:t>
            </a:r>
          </a:p>
          <a:p>
            <a:pPr marL="228600" indent="-50800">
              <a:spcBef>
                <a:spcPts val="0"/>
              </a:spcBef>
              <a:buSzPts val="2800"/>
              <a:buNone/>
            </a:pPr>
            <a:r>
              <a:rPr lang="en-US" sz="1800" dirty="0">
                <a:latin typeface="Times New Roman" panose="02020603050405020304" pitchFamily="18" charset="0"/>
                <a:ea typeface="Times New Roman" panose="02020603050405020304" pitchFamily="18" charset="0"/>
              </a:rPr>
              <a:t>3) Building the model was challenging task as it involves lots of trial and error methods. The model is well trained to distinguish between male and female voices and it distinguishes with 99 % accuracy. The model was tuned to detect emotions with more than 70 % accuracy. Accuracy can be improved by including more audio files for training.</a:t>
            </a:r>
            <a:endParaRPr lang="en-US" sz="1800" dirty="0">
              <a:effectLst/>
              <a:latin typeface="Times New Roman" panose="02020603050405020304" pitchFamily="18" charset="0"/>
              <a:ea typeface="Times New Roman" panose="02020603050405020304" pitchFamily="18" charset="0"/>
            </a:endParaRPr>
          </a:p>
          <a:p>
            <a:pPr marL="228600" indent="-50800">
              <a:spcBef>
                <a:spcPts val="0"/>
              </a:spcBef>
              <a:buSzPts val="2800"/>
              <a:buNone/>
            </a:pPr>
            <a:r>
              <a:rPr lang="en-US" sz="1800" dirty="0">
                <a:latin typeface="Times New Roman" panose="02020603050405020304" pitchFamily="18" charset="0"/>
                <a:ea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rPr>
              <a:t>For model1.The model was overfitting and after experimenting with drop out and batch normalization and Epoch and optimizers, I got better accuracy on both training and test dataset. Some more Feature extraction techniques like MS feature and combination of these can also be used for better classification. Data augmentation techniques like adding noise, stretching can be used. </a:t>
            </a:r>
          </a:p>
          <a:p>
            <a:pPr marL="228600" lvl="0" indent="-50800" rtl="0">
              <a:lnSpc>
                <a:spcPct val="90000"/>
              </a:lnSpc>
              <a:spcBef>
                <a:spcPts val="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326</Words>
  <Application>Microsoft Office PowerPoint</Application>
  <PresentationFormat>Widescreen</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Problem Statement</vt:lpstr>
      <vt:lpstr>Theory behind the approach to the problem</vt:lpstr>
      <vt:lpstr>Experimental Setup</vt:lpstr>
      <vt:lpstr>Details of the program</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Prasanta Kumar Ghosh</dc:creator>
  <cp:lastModifiedBy>Shubham Gourishankar Wasnik</cp:lastModifiedBy>
  <cp:revision>2</cp:revision>
  <dcterms:created xsi:type="dcterms:W3CDTF">2021-01-07T14:07:40Z</dcterms:created>
  <dcterms:modified xsi:type="dcterms:W3CDTF">2022-05-02T08:40:31Z</dcterms:modified>
</cp:coreProperties>
</file>