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7772400" cy="10058400"/>
  <p:embeddedFontLst>
    <p:embeddedFont>
      <p:font typeface="Play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Y9B+siOahTVUMpIHhqnMtSGgg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972" y="2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71248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28875" y="754063"/>
            <a:ext cx="29146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0408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28875" y="754063"/>
            <a:ext cx="29146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360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534353" y="9322647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2574608" y="9322647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5489258" y="9322647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534353" y="535517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695219" y="2516718"/>
            <a:ext cx="6381962" cy="670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534353" y="9322647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2574608" y="9322647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5489258" y="9322647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2138071" y="3959569"/>
            <a:ext cx="8524029" cy="1675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-1262353" y="2332223"/>
            <a:ext cx="8524029" cy="493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534353" y="9322647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2574608" y="9322647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5489258" y="9322647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971550" y="1646133"/>
            <a:ext cx="5829300" cy="350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25"/>
              <a:buFont typeface="Play"/>
              <a:buNone/>
              <a:defRPr sz="382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530"/>
            </a:lvl1pPr>
            <a:lvl2pPr lvl="1" algn="ctr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275"/>
              <a:buNone/>
              <a:defRPr sz="1275"/>
            </a:lvl2pPr>
            <a:lvl3pPr lvl="2" algn="ctr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148"/>
              <a:buNone/>
              <a:defRPr sz="1148"/>
            </a:lvl3pPr>
            <a:lvl4pPr lvl="3" algn="ctr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020"/>
            </a:lvl4pPr>
            <a:lvl5pPr lvl="4" algn="ctr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020"/>
            </a:lvl5pPr>
            <a:lvl6pPr lvl="5" algn="ctr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020"/>
            </a:lvl6pPr>
            <a:lvl7pPr lvl="6" algn="ctr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020"/>
            </a:lvl7pPr>
            <a:lvl8pPr lvl="7" algn="ctr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020"/>
            </a:lvl8pPr>
            <a:lvl9pPr lvl="8" algn="ctr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02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534353" y="9322647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2574608" y="9322647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5489258" y="9322647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534353" y="535517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534353" y="9322647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2574608" y="9322647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5489258" y="9322647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530304" y="2507617"/>
            <a:ext cx="6703695" cy="418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25"/>
              <a:buFont typeface="Play"/>
              <a:buNone/>
              <a:defRPr sz="382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530304" y="6731213"/>
            <a:ext cx="6703695" cy="220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Clr>
                <a:srgbClr val="757575"/>
              </a:buClr>
              <a:buSzPts val="1530"/>
              <a:buNone/>
              <a:defRPr sz="153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rgbClr val="757575"/>
              </a:buClr>
              <a:buSzPts val="1275"/>
              <a:buNone/>
              <a:defRPr sz="1275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rgbClr val="757575"/>
              </a:buClr>
              <a:buSzPts val="1148"/>
              <a:buNone/>
              <a:defRPr sz="1148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rgbClr val="757575"/>
              </a:buClr>
              <a:buSzPts val="1020"/>
              <a:buNone/>
              <a:defRPr sz="102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rgbClr val="757575"/>
              </a:buClr>
              <a:buSzPts val="1020"/>
              <a:buNone/>
              <a:defRPr sz="102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rgbClr val="757575"/>
              </a:buClr>
              <a:buSzPts val="1020"/>
              <a:buNone/>
              <a:defRPr sz="102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rgbClr val="757575"/>
              </a:buClr>
              <a:buSzPts val="1020"/>
              <a:buNone/>
              <a:defRPr sz="102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rgbClr val="757575"/>
              </a:buClr>
              <a:buSzPts val="1020"/>
              <a:buNone/>
              <a:defRPr sz="102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rgbClr val="757575"/>
              </a:buClr>
              <a:buSzPts val="1020"/>
              <a:buNone/>
              <a:defRPr sz="102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534353" y="9322647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2574608" y="9322647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5489258" y="9322647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34353" y="535517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3303270" cy="638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3934778" y="2677584"/>
            <a:ext cx="3303270" cy="638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534353" y="9322647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2574608" y="9322647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5489258" y="9322647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535365" y="535517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535365" y="2465706"/>
            <a:ext cx="3288089" cy="120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530" b="1"/>
            </a:lvl1pPr>
            <a:lvl2pPr marL="914400" lvl="1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275"/>
              <a:buNone/>
              <a:defRPr sz="1275" b="1"/>
            </a:lvl2pPr>
            <a:lvl3pPr marL="1371600" lvl="2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148"/>
              <a:buNone/>
              <a:defRPr sz="1148" b="1"/>
            </a:lvl3pPr>
            <a:lvl4pPr marL="1828800" lvl="3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020" b="1"/>
            </a:lvl4pPr>
            <a:lvl5pPr marL="2286000" lvl="4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020" b="1"/>
            </a:lvl5pPr>
            <a:lvl6pPr marL="2743200" lvl="5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020" b="1"/>
            </a:lvl6pPr>
            <a:lvl7pPr marL="3200400" lvl="6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020" b="1"/>
            </a:lvl7pPr>
            <a:lvl8pPr marL="3657600" lvl="7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020" b="1"/>
            </a:lvl8pPr>
            <a:lvl9pPr marL="4114800" lvl="8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02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535365" y="3674110"/>
            <a:ext cx="3288089" cy="540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3934778" y="2465706"/>
            <a:ext cx="3304282" cy="120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530" b="1"/>
            </a:lvl1pPr>
            <a:lvl2pPr marL="914400" lvl="1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275"/>
              <a:buNone/>
              <a:defRPr sz="1275" b="1"/>
            </a:lvl2pPr>
            <a:lvl3pPr marL="1371600" lvl="2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148"/>
              <a:buNone/>
              <a:defRPr sz="1148" b="1"/>
            </a:lvl3pPr>
            <a:lvl4pPr marL="1828800" lvl="3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020" b="1"/>
            </a:lvl4pPr>
            <a:lvl5pPr marL="2286000" lvl="4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020" b="1"/>
            </a:lvl5pPr>
            <a:lvl6pPr marL="2743200" lvl="5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020" b="1"/>
            </a:lvl6pPr>
            <a:lvl7pPr marL="3200400" lvl="6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020" b="1"/>
            </a:lvl7pPr>
            <a:lvl8pPr marL="3657600" lvl="7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020" b="1"/>
            </a:lvl8pPr>
            <a:lvl9pPr marL="4114800" lvl="8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02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3934778" y="3674110"/>
            <a:ext cx="3304282" cy="540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534353" y="9322647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2574608" y="9322647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5489258" y="9322647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534353" y="535517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534353" y="9322647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2574608" y="9322647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5489258" y="9322647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Play"/>
              <a:buNone/>
              <a:defRPr sz="20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304282" y="1448224"/>
            <a:ext cx="3934778" cy="714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8140" algn="l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  <a:defRPr sz="2040"/>
            </a:lvl1pPr>
            <a:lvl2pPr marL="914400" lvl="1" indent="-341947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785"/>
              <a:buChar char="•"/>
              <a:defRPr sz="1785"/>
            </a:lvl2pPr>
            <a:lvl3pPr marL="1371600" lvl="2" indent="-325755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530"/>
              <a:buChar char="•"/>
              <a:defRPr sz="1530"/>
            </a:lvl3pPr>
            <a:lvl4pPr marL="1828800" lvl="3" indent="-309562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275"/>
              <a:buChar char="•"/>
              <a:defRPr sz="1275"/>
            </a:lvl4pPr>
            <a:lvl5pPr marL="2286000" lvl="4" indent="-309562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275"/>
              <a:buChar char="•"/>
              <a:defRPr sz="1275"/>
            </a:lvl5pPr>
            <a:lvl6pPr marL="2743200" lvl="5" indent="-309562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275"/>
              <a:buChar char="•"/>
              <a:defRPr sz="1275"/>
            </a:lvl6pPr>
            <a:lvl7pPr marL="3200400" lvl="6" indent="-309562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275"/>
              <a:buChar char="•"/>
              <a:defRPr sz="1275"/>
            </a:lvl7pPr>
            <a:lvl8pPr marL="3657600" lvl="7" indent="-309562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275"/>
              <a:buChar char="•"/>
              <a:defRPr sz="1275"/>
            </a:lvl8pPr>
            <a:lvl9pPr marL="4114800" lvl="8" indent="-309562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275"/>
              <a:buChar char="•"/>
              <a:defRPr sz="1275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535365" y="3017520"/>
            <a:ext cx="2506801" cy="559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020"/>
            </a:lvl1pPr>
            <a:lvl2pPr marL="914400" lvl="1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893"/>
              <a:buNone/>
              <a:defRPr sz="893"/>
            </a:lvl2pPr>
            <a:lvl3pPr marL="1371600" lvl="2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765"/>
              <a:buNone/>
              <a:defRPr sz="765"/>
            </a:lvl3pPr>
            <a:lvl4pPr marL="1828800" lvl="3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638"/>
            </a:lvl4pPr>
            <a:lvl5pPr marL="2286000" lvl="4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638"/>
            </a:lvl5pPr>
            <a:lvl6pPr marL="2743200" lvl="5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638"/>
            </a:lvl6pPr>
            <a:lvl7pPr marL="3200400" lvl="6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638"/>
            </a:lvl7pPr>
            <a:lvl8pPr marL="3657600" lvl="7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638"/>
            </a:lvl8pPr>
            <a:lvl9pPr marL="4114800" lvl="8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638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534353" y="9322647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2574608" y="9322647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5489258" y="9322647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Play"/>
              <a:buNone/>
              <a:defRPr sz="20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3304282" y="1448224"/>
            <a:ext cx="3934778" cy="714798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535365" y="3017520"/>
            <a:ext cx="2506801" cy="559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020"/>
            </a:lvl1pPr>
            <a:lvl2pPr marL="914400" lvl="1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893"/>
              <a:buNone/>
              <a:defRPr sz="893"/>
            </a:lvl2pPr>
            <a:lvl3pPr marL="1371600" lvl="2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765"/>
              <a:buNone/>
              <a:defRPr sz="765"/>
            </a:lvl3pPr>
            <a:lvl4pPr marL="1828800" lvl="3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638"/>
            </a:lvl4pPr>
            <a:lvl5pPr marL="2286000" lvl="4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638"/>
            </a:lvl5pPr>
            <a:lvl6pPr marL="2743200" lvl="5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638"/>
            </a:lvl6pPr>
            <a:lvl7pPr marL="3200400" lvl="6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638"/>
            </a:lvl7pPr>
            <a:lvl8pPr marL="3657600" lvl="7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638"/>
            </a:lvl8pPr>
            <a:lvl9pPr marL="4114800" lvl="8" indent="-228600" algn="l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638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534353" y="9322647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2574608" y="9322647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5489258" y="9322647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534353" y="535517"/>
            <a:ext cx="6703695" cy="1944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5"/>
              <a:buFont typeface="Play"/>
              <a:buNone/>
              <a:defRPr sz="2805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1947" algn="l" rtl="0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Clr>
                <a:schemeClr val="dk1"/>
              </a:buClr>
              <a:buSzPts val="1785"/>
              <a:buFont typeface="Arial"/>
              <a:buChar char="•"/>
              <a:defRPr sz="17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562" algn="l" rtl="0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275"/>
              <a:buFont typeface="Arial"/>
              <a:buChar char="•"/>
              <a:defRPr sz="12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1497" algn="l" rtl="0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148"/>
              <a:buFont typeface="Arial"/>
              <a:buChar char="•"/>
              <a:defRPr sz="11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1498" algn="l" rtl="0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148"/>
              <a:buFont typeface="Arial"/>
              <a:buChar char="•"/>
              <a:defRPr sz="11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1498" algn="l" rtl="0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148"/>
              <a:buFont typeface="Arial"/>
              <a:buChar char="•"/>
              <a:defRPr sz="11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1498" algn="l" rtl="0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148"/>
              <a:buFont typeface="Arial"/>
              <a:buChar char="•"/>
              <a:defRPr sz="11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1497" algn="l" rtl="0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148"/>
              <a:buFont typeface="Arial"/>
              <a:buChar char="•"/>
              <a:defRPr sz="11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1497" algn="l" rtl="0">
              <a:lnSpc>
                <a:spcPct val="90000"/>
              </a:lnSpc>
              <a:spcBef>
                <a:spcPts val="319"/>
              </a:spcBef>
              <a:spcAft>
                <a:spcPts val="0"/>
              </a:spcAft>
              <a:buClr>
                <a:schemeClr val="dk1"/>
              </a:buClr>
              <a:buSzPts val="1148"/>
              <a:buFont typeface="Arial"/>
              <a:buChar char="•"/>
              <a:defRPr sz="11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534353" y="9322647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65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2574608" y="9322647"/>
            <a:ext cx="2623185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65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5489258" y="9322647"/>
            <a:ext cx="1748790" cy="53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65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65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65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65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65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65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65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65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65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0" y="2875900"/>
            <a:ext cx="7558200" cy="1285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ctr" rtl="0">
              <a:lnSpc>
                <a:spcPct val="105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rgbClr val="1B4586"/>
                </a:solidFill>
                <a:latin typeface="Arial"/>
                <a:ea typeface="Arial"/>
                <a:cs typeface="Arial"/>
                <a:sym typeface="Arial"/>
              </a:rPr>
              <a:t>Module </a:t>
            </a:r>
            <a:r>
              <a:rPr lang="en-US" sz="2600" b="1" dirty="0">
                <a:solidFill>
                  <a:srgbClr val="1B4586"/>
                </a:solidFill>
              </a:rPr>
              <a:t>1</a:t>
            </a:r>
            <a:r>
              <a:rPr lang="en-US" sz="2600" b="1" i="0" u="none" strike="noStrike" cap="none" dirty="0">
                <a:solidFill>
                  <a:srgbClr val="1B4586"/>
                </a:solidFill>
                <a:latin typeface="Arial"/>
                <a:ea typeface="Arial"/>
                <a:cs typeface="Arial"/>
                <a:sym typeface="Arial"/>
              </a:rPr>
              <a:t>: Case Study:  Using Files as a               Data Source</a:t>
            </a:r>
            <a:endParaRPr sz="2600" b="1" i="0" u="none" strike="noStrike" cap="none" dirty="0">
              <a:solidFill>
                <a:srgbClr val="1B45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486409" algn="ctr" rtl="0">
              <a:lnSpc>
                <a:spcPct val="1054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2600" b="1" i="0" u="none" strike="noStrike" cap="none" dirty="0">
              <a:solidFill>
                <a:srgbClr val="1B458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606800" y="97726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12700" cap="flat" cmpd="sng">
            <a:solidFill>
              <a:srgbClr val="0462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330200" y="266726"/>
            <a:ext cx="1685925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Power BI Course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266700" y="768350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 h="120000" extrusionOk="0">
                <a:moveTo>
                  <a:pt x="0" y="0"/>
                </a:moveTo>
                <a:lnTo>
                  <a:pt x="7239000" y="0"/>
                </a:lnTo>
              </a:path>
            </a:pathLst>
          </a:custGeom>
          <a:noFill/>
          <a:ln w="12700" cap="flat" cmpd="sng">
            <a:solidFill>
              <a:srgbClr val="8787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330200" y="1006625"/>
            <a:ext cx="7069200" cy="86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  <a:endParaRPr sz="2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715" lvl="0" indent="0" algn="just" rtl="0">
              <a:lnSpc>
                <a:spcPct val="110200"/>
              </a:lnSpc>
              <a:spcBef>
                <a:spcPts val="1055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Data Analyst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AdventureWorks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you will be using power BI to create  reports that the business analysts can use to create a dashboard in the power BI  service. One of the business analysts has asked you to use excel files as the  data source for the report.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Tasks To Be Performed:</a:t>
            </a:r>
            <a:endParaRPr sz="2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73050" algn="l" rtl="0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the size of the Excel file by formatting it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73050" algn="l" rtl="0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the cell style to normal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7305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the cells into table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7305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Adventure Sales Excel file into Power BI Desktop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11430" lvl="0" indent="-273050" algn="l" rtl="0">
              <a:lnSpc>
                <a:spcPct val="110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the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OrderDate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DueDate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ShipDate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 Date type in Power BI  Desktop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5080" lvl="0" indent="-273050" algn="l" rtl="0">
              <a:lnSpc>
                <a:spcPct val="110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the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StandardCost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SalesAmount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TaxAmt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US dollar currency  type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7305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Sales table into Power BI Desktop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7305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column chart of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SalesAmount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SalesTerritoryGroup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7305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map visual with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SalesTerritoryCountry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SalesAmount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501650" algn="l" rtl="0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the Top 10 products based on the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SalesAmount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7305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the product distribution based on category using a pie chart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8500" marR="0" lvl="0" indent="-50165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the report as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AdventureWorks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Excel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3606800" y="97853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099" y="0"/>
                </a:lnTo>
              </a:path>
            </a:pathLst>
          </a:custGeom>
          <a:noFill/>
          <a:ln w="12700" cap="flat" cmpd="sng">
            <a:solidFill>
              <a:srgbClr val="0462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Play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1</cp:revision>
  <dcterms:created xsi:type="dcterms:W3CDTF">2024-11-15T14:39:06Z</dcterms:created>
  <dcterms:modified xsi:type="dcterms:W3CDTF">2025-08-04T14:00:50Z</dcterms:modified>
</cp:coreProperties>
</file>