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75" r:id="rId10"/>
    <p:sldId id="276" r:id="rId11"/>
    <p:sldId id="277" r:id="rId12"/>
    <p:sldId id="278" r:id="rId13"/>
    <p:sldId id="279" r:id="rId14"/>
    <p:sldId id="281" r:id="rId15"/>
    <p:sldId id="282" r:id="rId16"/>
    <p:sldId id="283" r:id="rId17"/>
    <p:sldId id="284" r:id="rId18"/>
    <p:sldId id="286" r:id="rId19"/>
    <p:sldId id="287" r:id="rId20"/>
    <p:sldId id="273" r:id="rId21"/>
    <p:sldId id="274" r:id="rId22"/>
    <p:sldId id="290"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88" autoAdjust="0"/>
  </p:normalViewPr>
  <p:slideViewPr>
    <p:cSldViewPr>
      <p:cViewPr varScale="1">
        <p:scale>
          <a:sx n="72" d="100"/>
          <a:sy n="72" d="100"/>
        </p:scale>
        <p:origin x="432"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6939" y="412191"/>
            <a:ext cx="10358120" cy="69723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05-Jan-24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heavy">
                <a:solidFill>
                  <a:srgbClr val="FF0000"/>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05-Jan-24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heavy">
                <a:solidFill>
                  <a:srgbClr val="FF0000"/>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05-Jan-24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heavy">
                <a:solidFill>
                  <a:srgbClr val="FF0000"/>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05-Jan-24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05-Jan-24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09676"/>
            <a:ext cx="10358120" cy="697230"/>
          </a:xfrm>
          <a:prstGeom prst="rect">
            <a:avLst/>
          </a:prstGeom>
        </p:spPr>
        <p:txBody>
          <a:bodyPr wrap="square" lIns="0" tIns="0" rIns="0" bIns="0">
            <a:spAutoFit/>
          </a:bodyPr>
          <a:lstStyle>
            <a:lvl1pPr>
              <a:defRPr sz="4400" b="0" i="0" u="heavy">
                <a:solidFill>
                  <a:srgbClr val="FF0000"/>
                </a:solidFill>
                <a:latin typeface="Calibri Light"/>
                <a:cs typeface="Calibri Light"/>
              </a:defRPr>
            </a:lvl1pPr>
          </a:lstStyle>
          <a:p>
            <a:endParaRPr/>
          </a:p>
        </p:txBody>
      </p:sp>
      <p:sp>
        <p:nvSpPr>
          <p:cNvPr id="3" name="Holder 3"/>
          <p:cNvSpPr>
            <a:spLocks noGrp="1"/>
          </p:cNvSpPr>
          <p:nvPr>
            <p:ph type="body" idx="1"/>
          </p:nvPr>
        </p:nvSpPr>
        <p:spPr>
          <a:xfrm>
            <a:off x="3471058" y="1962399"/>
            <a:ext cx="6192520" cy="1632585"/>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05-Jan-24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4" Type="http://schemas.openxmlformats.org/officeDocument/2006/relationships/image" Target="../media/image59.png"/></Relationships>
</file>

<file path=ppt/slides/_rels/slide1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eepai.org/machine-learning-glossary-and-terms/machine-learning"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image" Target="../media/image39.png"/><Relationship Id="rId21" Type="http://schemas.openxmlformats.org/officeDocument/2006/relationships/image" Target="../media/image21.png"/><Relationship Id="rId34" Type="http://schemas.openxmlformats.org/officeDocument/2006/relationships/image" Target="../media/image34.png"/><Relationship Id="rId42" Type="http://schemas.openxmlformats.org/officeDocument/2006/relationships/image" Target="../media/image42.png"/><Relationship Id="rId47" Type="http://schemas.openxmlformats.org/officeDocument/2006/relationships/image" Target="../media/image47.png"/><Relationship Id="rId50" Type="http://schemas.openxmlformats.org/officeDocument/2006/relationships/image" Target="../media/image50.png"/><Relationship Id="rId7" Type="http://schemas.openxmlformats.org/officeDocument/2006/relationships/image" Target="../media/image7.png"/><Relationship Id="rId2" Type="http://schemas.openxmlformats.org/officeDocument/2006/relationships/image" Target="../media/image2.png"/><Relationship Id="rId16" Type="http://schemas.openxmlformats.org/officeDocument/2006/relationships/image" Target="../media/image16.png"/><Relationship Id="rId29" Type="http://schemas.openxmlformats.org/officeDocument/2006/relationships/image" Target="../media/image29.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png"/><Relationship Id="rId40" Type="http://schemas.openxmlformats.org/officeDocument/2006/relationships/image" Target="../media/image40.png"/><Relationship Id="rId45" Type="http://schemas.openxmlformats.org/officeDocument/2006/relationships/image" Target="../media/image45.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4" Type="http://schemas.openxmlformats.org/officeDocument/2006/relationships/image" Target="../media/image44.png"/><Relationship Id="rId52" Type="http://schemas.openxmlformats.org/officeDocument/2006/relationships/image" Target="../media/image52.jp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8.png"/><Relationship Id="rId8" Type="http://schemas.openxmlformats.org/officeDocument/2006/relationships/image" Target="../media/image8.png"/><Relationship Id="rId51" Type="http://schemas.openxmlformats.org/officeDocument/2006/relationships/image" Target="../media/image51.png"/><Relationship Id="rId3" Type="http://schemas.openxmlformats.org/officeDocument/2006/relationships/image" Target="../media/image3.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46" Type="http://schemas.openxmlformats.org/officeDocument/2006/relationships/image" Target="../media/image46.png"/><Relationship Id="rId20" Type="http://schemas.openxmlformats.org/officeDocument/2006/relationships/image" Target="../media/image20.png"/><Relationship Id="rId41"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819400" y="609600"/>
            <a:ext cx="6068060" cy="940435"/>
          </a:xfrm>
          <a:prstGeom prst="rect">
            <a:avLst/>
          </a:prstGeom>
        </p:spPr>
        <p:txBody>
          <a:bodyPr vert="horz" wrap="square" lIns="0" tIns="12700" rIns="0" bIns="0" rtlCol="0">
            <a:spAutoFit/>
          </a:bodyPr>
          <a:lstStyle/>
          <a:p>
            <a:pPr marL="12700">
              <a:lnSpc>
                <a:spcPct val="100000"/>
              </a:lnSpc>
              <a:spcBef>
                <a:spcPts val="100"/>
              </a:spcBef>
            </a:pPr>
            <a:r>
              <a:rPr sz="6000" b="1" u="none" spc="-65" dirty="0"/>
              <a:t>Capstone</a:t>
            </a:r>
            <a:r>
              <a:rPr sz="6000" b="1" u="none" spc="-135" dirty="0"/>
              <a:t> </a:t>
            </a:r>
            <a:r>
              <a:rPr sz="6000" b="1" u="none" spc="-60" dirty="0"/>
              <a:t>Project</a:t>
            </a:r>
            <a:r>
              <a:rPr sz="6000" b="1" u="none" spc="-125" dirty="0"/>
              <a:t> </a:t>
            </a:r>
            <a:r>
              <a:rPr sz="6000" b="1" u="none" dirty="0"/>
              <a:t>-</a:t>
            </a:r>
            <a:r>
              <a:rPr sz="6000" b="1" u="none" spc="-75" dirty="0"/>
              <a:t> </a:t>
            </a:r>
            <a:r>
              <a:rPr lang="en-IN" sz="6000" b="1" u="none" spc="-75" dirty="0"/>
              <a:t>2</a:t>
            </a:r>
            <a:endParaRPr sz="6000" b="1" u="none" dirty="0"/>
          </a:p>
        </p:txBody>
      </p:sp>
      <p:sp>
        <p:nvSpPr>
          <p:cNvPr id="7" name="object 7"/>
          <p:cNvSpPr txBox="1"/>
          <p:nvPr/>
        </p:nvSpPr>
        <p:spPr>
          <a:xfrm>
            <a:off x="1143000" y="1981200"/>
            <a:ext cx="9982200" cy="2474395"/>
          </a:xfrm>
          <a:prstGeom prst="rect">
            <a:avLst/>
          </a:prstGeom>
        </p:spPr>
        <p:txBody>
          <a:bodyPr vert="horz" wrap="square" lIns="0" tIns="12065" rIns="0" bIns="0" rtlCol="0">
            <a:spAutoFit/>
          </a:bodyPr>
          <a:lstStyle/>
          <a:p>
            <a:pPr algn="ctr">
              <a:lnSpc>
                <a:spcPct val="100000"/>
              </a:lnSpc>
              <a:spcBef>
                <a:spcPts val="45"/>
              </a:spcBef>
            </a:pPr>
            <a:r>
              <a:rPr lang="en-IN" sz="4000" dirty="0">
                <a:solidFill>
                  <a:schemeClr val="tx2"/>
                </a:solidFill>
                <a:latin typeface="Times New Roman" panose="02020603050405020304" pitchFamily="18" charset="0"/>
                <a:cs typeface="Times New Roman" panose="02020603050405020304" pitchFamily="18" charset="0"/>
              </a:rPr>
              <a:t> HEALTH INSURANCE CROSS SELL     PREDICTION</a:t>
            </a:r>
            <a:endParaRPr sz="4000" b="1" dirty="0">
              <a:solidFill>
                <a:schemeClr val="tx2"/>
              </a:solidFill>
              <a:latin typeface="Times New Roman" panose="02020603050405020304" pitchFamily="18" charset="0"/>
              <a:cs typeface="Times New Roman" panose="02020603050405020304" pitchFamily="18" charset="0"/>
            </a:endParaRPr>
          </a:p>
          <a:p>
            <a:pPr algn="ctr">
              <a:lnSpc>
                <a:spcPct val="100000"/>
              </a:lnSpc>
            </a:pPr>
            <a:r>
              <a:rPr sz="4000" b="1" spc="-95" dirty="0">
                <a:solidFill>
                  <a:srgbClr val="FF0000"/>
                </a:solidFill>
                <a:latin typeface="Calibri"/>
                <a:cs typeface="Calibri"/>
              </a:rPr>
              <a:t>Team</a:t>
            </a:r>
            <a:r>
              <a:rPr sz="4000" b="1" spc="-30" dirty="0">
                <a:solidFill>
                  <a:srgbClr val="FF0000"/>
                </a:solidFill>
                <a:latin typeface="Calibri"/>
                <a:cs typeface="Calibri"/>
              </a:rPr>
              <a:t> </a:t>
            </a:r>
            <a:r>
              <a:rPr sz="4000" b="1" spc="-10" dirty="0">
                <a:solidFill>
                  <a:srgbClr val="FF0000"/>
                </a:solidFill>
                <a:latin typeface="Calibri"/>
                <a:cs typeface="Calibri"/>
              </a:rPr>
              <a:t>members</a:t>
            </a:r>
            <a:r>
              <a:rPr sz="4000" b="1" spc="-30" dirty="0">
                <a:solidFill>
                  <a:srgbClr val="FF0000"/>
                </a:solidFill>
                <a:latin typeface="Calibri"/>
                <a:cs typeface="Calibri"/>
              </a:rPr>
              <a:t> </a:t>
            </a:r>
            <a:r>
              <a:rPr sz="4000" b="1" spc="-5" dirty="0">
                <a:solidFill>
                  <a:srgbClr val="FF0000"/>
                </a:solidFill>
                <a:latin typeface="Calibri"/>
                <a:cs typeface="Calibri"/>
              </a:rPr>
              <a:t>:</a:t>
            </a:r>
            <a:endParaRPr lang="en-US" sz="4000" b="1" spc="-5" dirty="0">
              <a:solidFill>
                <a:srgbClr val="FF0000"/>
              </a:solidFill>
              <a:latin typeface="Calibri"/>
              <a:cs typeface="Calibri"/>
            </a:endParaRPr>
          </a:p>
          <a:p>
            <a:pPr algn="ctr">
              <a:lnSpc>
                <a:spcPct val="100000"/>
              </a:lnSpc>
            </a:pPr>
            <a:r>
              <a:rPr lang="en-US" sz="4000" b="1" spc="-5" dirty="0">
                <a:solidFill>
                  <a:srgbClr val="FF0000"/>
                </a:solidFill>
                <a:latin typeface="Calibri"/>
                <a:cs typeface="Calibri"/>
              </a:rPr>
              <a:t>Shubham Tayde</a:t>
            </a:r>
            <a:endParaRPr sz="40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7073" y="381000"/>
            <a:ext cx="9067800" cy="625652"/>
          </a:xfrm>
          <a:prstGeom prst="rect">
            <a:avLst/>
          </a:prstGeom>
        </p:spPr>
        <p:txBody>
          <a:bodyPr vert="horz" wrap="square" lIns="0" tIns="10001" rIns="0" bIns="0" rtlCol="0">
            <a:spAutoFit/>
          </a:bodyPr>
          <a:lstStyle/>
          <a:p>
            <a:pPr marL="9525">
              <a:spcBef>
                <a:spcPts val="79"/>
              </a:spcBef>
            </a:pPr>
            <a:r>
              <a:rPr lang="en-IN" sz="4000" dirty="0"/>
              <a:t>Univariate Analysis</a:t>
            </a:r>
            <a:endParaRPr sz="4000" spc="-8" dirty="0"/>
          </a:p>
        </p:txBody>
      </p:sp>
      <p:pic>
        <p:nvPicPr>
          <p:cNvPr id="3" name="Picture 2"/>
          <p:cNvPicPr>
            <a:picLocks noChangeAspect="1"/>
          </p:cNvPicPr>
          <p:nvPr/>
        </p:nvPicPr>
        <p:blipFill>
          <a:blip r:embed="rId2"/>
          <a:stretch>
            <a:fillRect/>
          </a:stretch>
        </p:blipFill>
        <p:spPr>
          <a:xfrm>
            <a:off x="609600" y="1219200"/>
            <a:ext cx="2590799" cy="2886891"/>
          </a:xfrm>
          <a:prstGeom prst="rect">
            <a:avLst/>
          </a:prstGeom>
        </p:spPr>
      </p:pic>
      <p:pic>
        <p:nvPicPr>
          <p:cNvPr id="4" name="Picture 3"/>
          <p:cNvPicPr>
            <a:picLocks noChangeAspect="1"/>
          </p:cNvPicPr>
          <p:nvPr/>
        </p:nvPicPr>
        <p:blipFill>
          <a:blip r:embed="rId3"/>
          <a:stretch>
            <a:fillRect/>
          </a:stretch>
        </p:blipFill>
        <p:spPr>
          <a:xfrm>
            <a:off x="3657600" y="1219200"/>
            <a:ext cx="4124901" cy="2581635"/>
          </a:xfrm>
          <a:prstGeom prst="rect">
            <a:avLst/>
          </a:prstGeom>
        </p:spPr>
      </p:pic>
      <p:pic>
        <p:nvPicPr>
          <p:cNvPr id="5" name="Picture 4"/>
          <p:cNvPicPr>
            <a:picLocks noChangeAspect="1"/>
          </p:cNvPicPr>
          <p:nvPr/>
        </p:nvPicPr>
        <p:blipFill>
          <a:blip r:embed="rId4"/>
          <a:stretch>
            <a:fillRect/>
          </a:stretch>
        </p:blipFill>
        <p:spPr>
          <a:xfrm>
            <a:off x="7782501" y="1041288"/>
            <a:ext cx="3953427" cy="3600953"/>
          </a:xfrm>
          <a:prstGeom prst="rect">
            <a:avLst/>
          </a:prstGeom>
        </p:spPr>
      </p:pic>
      <p:sp>
        <p:nvSpPr>
          <p:cNvPr id="6" name="TextBox 5"/>
          <p:cNvSpPr txBox="1"/>
          <p:nvPr/>
        </p:nvSpPr>
        <p:spPr>
          <a:xfrm>
            <a:off x="304801" y="4910742"/>
            <a:ext cx="10972800" cy="2031325"/>
          </a:xfrm>
          <a:prstGeom prst="rect">
            <a:avLst/>
          </a:prstGeom>
          <a:noFill/>
        </p:spPr>
        <p:txBody>
          <a:bodyPr wrap="square" rtlCol="0">
            <a:spAutoFit/>
          </a:bodyPr>
          <a:lstStyle/>
          <a:p>
            <a:pPr marL="285750" indent="-285750">
              <a:buFont typeface="Arial" panose="020B0604020202020204" pitchFamily="34" charset="0"/>
              <a:buChar char="•"/>
            </a:pPr>
            <a:r>
              <a:rPr lang="en-IN" dirty="0"/>
              <a:t>54% customer are previously insured </a:t>
            </a:r>
            <a:r>
              <a:rPr lang="en-IN" dirty="0" err="1"/>
              <a:t>ahe</a:t>
            </a:r>
            <a:r>
              <a:rPr lang="en-IN" dirty="0"/>
              <a:t> 46% customer are </a:t>
            </a:r>
            <a:r>
              <a:rPr lang="en-IN" dirty="0" err="1"/>
              <a:t>are</a:t>
            </a:r>
            <a:r>
              <a:rPr lang="en-IN" dirty="0"/>
              <a:t> not insured yet.</a:t>
            </a:r>
          </a:p>
          <a:p>
            <a:pPr marL="285750" indent="-285750">
              <a:buFont typeface="Arial" panose="020B0604020202020204" pitchFamily="34" charset="0"/>
              <a:buChar char="•"/>
            </a:pPr>
            <a:r>
              <a:rPr lang="en-IN" dirty="0"/>
              <a:t>Customer who are not </a:t>
            </a:r>
            <a:r>
              <a:rPr lang="en-IN" dirty="0" err="1"/>
              <a:t>perviosly</a:t>
            </a:r>
            <a:r>
              <a:rPr lang="en-IN" dirty="0"/>
              <a:t> insured are likely to be </a:t>
            </a:r>
            <a:r>
              <a:rPr lang="en-IN" dirty="0" err="1"/>
              <a:t>inetrested</a:t>
            </a:r>
            <a:r>
              <a:rPr lang="en-IN" dirty="0"/>
              <a:t>.</a:t>
            </a:r>
          </a:p>
          <a:p>
            <a:pPr marL="285750" indent="-285750">
              <a:buFont typeface="Arial" panose="020B0604020202020204" pitchFamily="34" charset="0"/>
              <a:buChar char="•"/>
            </a:pPr>
            <a:r>
              <a:rPr lang="en-IN" dirty="0"/>
              <a:t>Customers with </a:t>
            </a:r>
            <a:r>
              <a:rPr lang="en-IN" dirty="0" err="1"/>
              <a:t>Vehicle_Damage</a:t>
            </a:r>
            <a:r>
              <a:rPr lang="en-IN" dirty="0"/>
              <a:t> are likely to buy insurance</a:t>
            </a:r>
          </a:p>
          <a:p>
            <a:pPr marL="285750" indent="-285750">
              <a:buFont typeface="Arial" panose="020B0604020202020204" pitchFamily="34" charset="0"/>
              <a:buChar char="•"/>
            </a:pPr>
            <a:r>
              <a:rPr lang="en-IN" dirty="0"/>
              <a:t>From the above plot we can see that most of the people are having vehicle age between 1 or 2 years and very few people are having vehicle age more than 2 years.</a:t>
            </a:r>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2267493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6597" y="381000"/>
            <a:ext cx="9525000" cy="1241205"/>
          </a:xfrm>
          <a:prstGeom prst="rect">
            <a:avLst/>
          </a:prstGeom>
        </p:spPr>
        <p:txBody>
          <a:bodyPr vert="horz" wrap="square" lIns="0" tIns="10001" rIns="0" bIns="0" rtlCol="0">
            <a:spAutoFit/>
          </a:bodyPr>
          <a:lstStyle/>
          <a:p>
            <a:pPr marL="9525">
              <a:spcBef>
                <a:spcPts val="79"/>
              </a:spcBef>
            </a:pPr>
            <a:r>
              <a:rPr lang="en-IN" sz="4000" dirty="0"/>
              <a:t>Bivariate analysis</a:t>
            </a:r>
            <a:br>
              <a:rPr lang="en-IN" dirty="0"/>
            </a:br>
            <a:endParaRPr sz="4000" spc="-8" dirty="0"/>
          </a:p>
        </p:txBody>
      </p:sp>
      <p:pic>
        <p:nvPicPr>
          <p:cNvPr id="3" name="Picture 2"/>
          <p:cNvPicPr>
            <a:picLocks noChangeAspect="1"/>
          </p:cNvPicPr>
          <p:nvPr/>
        </p:nvPicPr>
        <p:blipFill>
          <a:blip r:embed="rId2"/>
          <a:stretch>
            <a:fillRect/>
          </a:stretch>
        </p:blipFill>
        <p:spPr>
          <a:xfrm>
            <a:off x="1337599" y="1066471"/>
            <a:ext cx="7273002" cy="2972130"/>
          </a:xfrm>
          <a:prstGeom prst="rect">
            <a:avLst/>
          </a:prstGeom>
        </p:spPr>
      </p:pic>
      <p:sp>
        <p:nvSpPr>
          <p:cNvPr id="4" name="TextBox 3"/>
          <p:cNvSpPr txBox="1"/>
          <p:nvPr/>
        </p:nvSpPr>
        <p:spPr>
          <a:xfrm>
            <a:off x="1143000" y="4343400"/>
            <a:ext cx="7693166" cy="1754326"/>
          </a:xfrm>
          <a:prstGeom prst="rect">
            <a:avLst/>
          </a:prstGeom>
          <a:noFill/>
        </p:spPr>
        <p:txBody>
          <a:bodyPr wrap="square" rtlCol="0">
            <a:spAutoFit/>
          </a:bodyPr>
          <a:lstStyle/>
          <a:p>
            <a:pPr marL="285750" indent="-285750">
              <a:buFont typeface="Arial" panose="020B0604020202020204" pitchFamily="34" charset="0"/>
              <a:buChar char="•"/>
            </a:pPr>
            <a:r>
              <a:rPr lang="en-IN" dirty="0"/>
              <a:t>People ages between from 31 to 50 are more likely to respond.</a:t>
            </a:r>
          </a:p>
          <a:p>
            <a:pPr marL="285750" indent="-285750">
              <a:buFont typeface="Arial" panose="020B0604020202020204" pitchFamily="34" charset="0"/>
              <a:buChar char="•"/>
            </a:pPr>
            <a:r>
              <a:rPr lang="en-IN" dirty="0"/>
              <a:t>while Young people below 30 are not interested in vehicle insurance.</a:t>
            </a:r>
          </a:p>
          <a:p>
            <a:pPr marL="285750" indent="-285750">
              <a:buFont typeface="Arial" panose="020B0604020202020204" pitchFamily="34" charset="0"/>
              <a:buChar char="•"/>
            </a:pPr>
            <a:r>
              <a:rPr lang="en-IN" dirty="0"/>
              <a:t>Male category is slightly greater than that of female and chances of buying the insurance is also little high</a:t>
            </a:r>
          </a:p>
          <a:p>
            <a:pPr marL="285750" indent="-285750">
              <a:buFont typeface="Arial" panose="020B0604020202020204" pitchFamily="34" charset="0"/>
              <a:buChar char="•"/>
            </a:pPr>
            <a:endParaRPr lang="en-IN" dirty="0"/>
          </a:p>
          <a:p>
            <a:endParaRPr lang="en-IN" dirty="0"/>
          </a:p>
        </p:txBody>
      </p:sp>
      <p:pic>
        <p:nvPicPr>
          <p:cNvPr id="6" name="Picture 5"/>
          <p:cNvPicPr>
            <a:picLocks noChangeAspect="1"/>
          </p:cNvPicPr>
          <p:nvPr/>
        </p:nvPicPr>
        <p:blipFill>
          <a:blip r:embed="rId3"/>
          <a:stretch>
            <a:fillRect/>
          </a:stretch>
        </p:blipFill>
        <p:spPr>
          <a:xfrm>
            <a:off x="8621603" y="1011598"/>
            <a:ext cx="3028404" cy="2851539"/>
          </a:xfrm>
          <a:prstGeom prst="rect">
            <a:avLst/>
          </a:prstGeom>
        </p:spPr>
      </p:pic>
    </p:spTree>
    <p:extLst>
      <p:ext uri="{BB962C8B-B14F-4D97-AF65-F5344CB8AC3E}">
        <p14:creationId xmlns:p14="http://schemas.microsoft.com/office/powerpoint/2010/main" val="460430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381000"/>
            <a:ext cx="6705600" cy="1241205"/>
          </a:xfrm>
          <a:prstGeom prst="rect">
            <a:avLst/>
          </a:prstGeom>
        </p:spPr>
        <p:txBody>
          <a:bodyPr vert="horz" wrap="square" lIns="0" tIns="10001" rIns="0" bIns="0" rtlCol="0">
            <a:spAutoFit/>
          </a:bodyPr>
          <a:lstStyle/>
          <a:p>
            <a:pPr algn="ctr"/>
            <a:r>
              <a:rPr lang="en-IN" sz="4000" dirty="0"/>
              <a:t>Bivariate analysis</a:t>
            </a:r>
            <a:br>
              <a:rPr lang="en-IN" sz="4000" dirty="0"/>
            </a:br>
            <a:endParaRPr lang="en-US" sz="4000" dirty="0">
              <a:latin typeface="+mn-lt"/>
            </a:endParaRPr>
          </a:p>
        </p:txBody>
      </p:sp>
      <p:pic>
        <p:nvPicPr>
          <p:cNvPr id="3" name="Picture 2"/>
          <p:cNvPicPr>
            <a:picLocks noChangeAspect="1"/>
          </p:cNvPicPr>
          <p:nvPr/>
        </p:nvPicPr>
        <p:blipFill>
          <a:blip r:embed="rId2"/>
          <a:stretch>
            <a:fillRect/>
          </a:stretch>
        </p:blipFill>
        <p:spPr>
          <a:xfrm>
            <a:off x="657078" y="1505462"/>
            <a:ext cx="5134122" cy="2670829"/>
          </a:xfrm>
          <a:prstGeom prst="rect">
            <a:avLst/>
          </a:prstGeom>
        </p:spPr>
      </p:pic>
      <p:pic>
        <p:nvPicPr>
          <p:cNvPr id="5" name="Picture 4"/>
          <p:cNvPicPr>
            <a:picLocks noChangeAspect="1"/>
          </p:cNvPicPr>
          <p:nvPr/>
        </p:nvPicPr>
        <p:blipFill>
          <a:blip r:embed="rId3"/>
          <a:stretch>
            <a:fillRect/>
          </a:stretch>
        </p:blipFill>
        <p:spPr>
          <a:xfrm>
            <a:off x="6400800" y="1622205"/>
            <a:ext cx="3491362" cy="2591162"/>
          </a:xfrm>
          <a:prstGeom prst="rect">
            <a:avLst/>
          </a:prstGeom>
        </p:spPr>
      </p:pic>
      <p:sp>
        <p:nvSpPr>
          <p:cNvPr id="8" name="TextBox 7"/>
          <p:cNvSpPr txBox="1"/>
          <p:nvPr/>
        </p:nvSpPr>
        <p:spPr>
          <a:xfrm>
            <a:off x="1600200" y="4953000"/>
            <a:ext cx="9583329" cy="1477328"/>
          </a:xfrm>
          <a:prstGeom prst="rect">
            <a:avLst/>
          </a:prstGeom>
          <a:noFill/>
        </p:spPr>
        <p:txBody>
          <a:bodyPr wrap="none" rtlCol="0">
            <a:spAutoFit/>
          </a:bodyPr>
          <a:lstStyle/>
          <a:p>
            <a:pPr marL="285750" indent="-285750">
              <a:buFont typeface="Arial" panose="020B0604020202020204" pitchFamily="34" charset="0"/>
              <a:buChar char="•"/>
            </a:pPr>
            <a:r>
              <a:rPr lang="en-IN" dirty="0"/>
              <a:t>Customers with </a:t>
            </a:r>
            <a:r>
              <a:rPr lang="en-IN" dirty="0" err="1"/>
              <a:t>vechicle</a:t>
            </a:r>
            <a:r>
              <a:rPr lang="en-IN" dirty="0"/>
              <a:t> age 1-2 years are more likely to interested as compared to the other two</a:t>
            </a:r>
          </a:p>
          <a:p>
            <a:pPr marL="285750" indent="-285750">
              <a:buFont typeface="Arial" panose="020B0604020202020204" pitchFamily="34" charset="0"/>
              <a:buChar char="•"/>
            </a:pPr>
            <a:r>
              <a:rPr lang="en-IN" dirty="0"/>
              <a:t>Customers with </a:t>
            </a:r>
            <a:r>
              <a:rPr lang="en-IN" dirty="0" err="1"/>
              <a:t>with</a:t>
            </a:r>
            <a:r>
              <a:rPr lang="en-IN" dirty="0"/>
              <a:t> </a:t>
            </a:r>
            <a:r>
              <a:rPr lang="en-IN" dirty="0" err="1"/>
              <a:t>Vehicle_Age</a:t>
            </a:r>
            <a:r>
              <a:rPr lang="en-IN" dirty="0"/>
              <a:t> &lt;1 years have very less chance of buying Insurance</a:t>
            </a:r>
          </a:p>
          <a:p>
            <a:pPr marL="285750" indent="-285750">
              <a:buFont typeface="Arial" panose="020B0604020202020204" pitchFamily="34" charset="0"/>
              <a:buChar char="•"/>
            </a:pPr>
            <a:r>
              <a:rPr lang="en-IN" dirty="0"/>
              <a:t>People who response have slightly higher annual premium</a:t>
            </a:r>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3054191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231058"/>
            <a:ext cx="7018686" cy="687207"/>
          </a:xfrm>
          <a:prstGeom prst="rect">
            <a:avLst/>
          </a:prstGeom>
        </p:spPr>
        <p:txBody>
          <a:bodyPr vert="horz" wrap="square" lIns="0" tIns="10001" rIns="0" bIns="0" rtlCol="0">
            <a:spAutoFit/>
          </a:bodyPr>
          <a:lstStyle/>
          <a:p>
            <a:pPr marL="9525" algn="ctr">
              <a:spcBef>
                <a:spcPts val="79"/>
              </a:spcBef>
            </a:pPr>
            <a:r>
              <a:rPr lang="en-IN" spc="-19" dirty="0"/>
              <a:t>Correlation</a:t>
            </a:r>
            <a:endParaRPr spc="-4"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880165"/>
            <a:ext cx="11520914" cy="5825746"/>
          </a:xfrm>
          <a:prstGeom prst="rect">
            <a:avLst/>
          </a:prstGeom>
        </p:spPr>
      </p:pic>
    </p:spTree>
    <p:extLst>
      <p:ext uri="{BB962C8B-B14F-4D97-AF65-F5344CB8AC3E}">
        <p14:creationId xmlns:p14="http://schemas.microsoft.com/office/powerpoint/2010/main" val="2912961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D8A9-3D3B-3007-7AB8-FFB213970B6C}"/>
              </a:ext>
            </a:extLst>
          </p:cNvPr>
          <p:cNvSpPr>
            <a:spLocks noGrp="1"/>
          </p:cNvSpPr>
          <p:nvPr>
            <p:ph type="title"/>
          </p:nvPr>
        </p:nvSpPr>
        <p:spPr>
          <a:xfrm>
            <a:off x="1600200" y="1"/>
            <a:ext cx="9144000" cy="677108"/>
          </a:xfrm>
        </p:spPr>
        <p:txBody>
          <a:bodyPr/>
          <a:lstStyle/>
          <a:p>
            <a:pPr algn="ctr"/>
            <a:r>
              <a:rPr lang="en-US" sz="4000" spc="-19" dirty="0"/>
              <a:t>Evaluation</a:t>
            </a:r>
            <a:r>
              <a:rPr lang="en-US" dirty="0"/>
              <a:t> </a:t>
            </a:r>
            <a:r>
              <a:rPr lang="en-US" sz="4000" spc="-19" dirty="0"/>
              <a:t>Metrics</a:t>
            </a:r>
          </a:p>
        </p:txBody>
      </p:sp>
      <p:sp>
        <p:nvSpPr>
          <p:cNvPr id="4" name="TextBox 3">
            <a:extLst>
              <a:ext uri="{FF2B5EF4-FFF2-40B4-BE49-F238E27FC236}">
                <a16:creationId xmlns:a16="http://schemas.microsoft.com/office/drawing/2014/main" id="{34EC0991-B0D6-2762-DF9B-B5A7576C82DA}"/>
              </a:ext>
            </a:extLst>
          </p:cNvPr>
          <p:cNvSpPr txBox="1"/>
          <p:nvPr/>
        </p:nvSpPr>
        <p:spPr>
          <a:xfrm>
            <a:off x="1524000" y="762000"/>
            <a:ext cx="9144000" cy="7848302"/>
          </a:xfrm>
          <a:prstGeom prst="rect">
            <a:avLst/>
          </a:prstGeom>
          <a:noFill/>
        </p:spPr>
        <p:txBody>
          <a:bodyPr wrap="square" rtlCol="0">
            <a:spAutoFit/>
          </a:bodyPr>
          <a:lstStyle/>
          <a:p>
            <a:r>
              <a:rPr lang="en-US" dirty="0">
                <a:solidFill>
                  <a:srgbClr val="1D2129"/>
                </a:solidFill>
                <a:latin typeface="+mj-lt"/>
              </a:rPr>
              <a:t>Evaluation metrics are used to measure the quality of the statistical or </a:t>
            </a:r>
            <a:r>
              <a:rPr lang="en-US" dirty="0">
                <a:solidFill>
                  <a:srgbClr val="1D2129"/>
                </a:solidFill>
                <a:latin typeface="+mj-lt"/>
                <a:hlinkClick r:id="rId2">
                  <a:extLst>
                    <a:ext uri="{A12FA001-AC4F-418D-AE19-62706E023703}">
                      <ahyp:hlinkClr xmlns:ahyp="http://schemas.microsoft.com/office/drawing/2018/hyperlinkcolor" val="tx"/>
                    </a:ext>
                  </a:extLst>
                </a:hlinkClick>
              </a:rPr>
              <a:t>machine</a:t>
            </a:r>
            <a:r>
              <a:rPr lang="en-US" dirty="0">
                <a:latin typeface="+mj-lt"/>
                <a:hlinkClick r:id="rId2"/>
              </a:rPr>
              <a:t> </a:t>
            </a:r>
            <a:r>
              <a:rPr lang="en-US" dirty="0">
                <a:solidFill>
                  <a:srgbClr val="1D2129"/>
                </a:solidFill>
                <a:latin typeface="+mj-lt"/>
                <a:hlinkClick r:id="rId2">
                  <a:extLst>
                    <a:ext uri="{A12FA001-AC4F-418D-AE19-62706E023703}">
                      <ahyp:hlinkClr xmlns:ahyp="http://schemas.microsoft.com/office/drawing/2018/hyperlinkcolor" val="tx"/>
                    </a:ext>
                  </a:extLst>
                </a:hlinkClick>
              </a:rPr>
              <a:t>learning</a:t>
            </a:r>
            <a:r>
              <a:rPr lang="en-US" dirty="0">
                <a:solidFill>
                  <a:srgbClr val="1D2129"/>
                </a:solidFill>
                <a:latin typeface="+mj-lt"/>
              </a:rPr>
              <a:t> model. Evaluating machine learning models or algorithms is essential for any project. There are many different types of evaluation metrics available to test a model.</a:t>
            </a:r>
          </a:p>
          <a:p>
            <a:endParaRPr lang="en-US" dirty="0">
              <a:solidFill>
                <a:srgbClr val="1D2129"/>
              </a:solidFill>
              <a:latin typeface="Roboto" panose="02000000000000000000" pitchFamily="2" charset="0"/>
            </a:endParaRPr>
          </a:p>
          <a:p>
            <a:pPr algn="l"/>
            <a:r>
              <a:rPr lang="en-US" dirty="0">
                <a:solidFill>
                  <a:srgbClr val="222222"/>
                </a:solidFill>
                <a:latin typeface="Lato" panose="020F0502020204030203" pitchFamily="34" charset="0"/>
              </a:rPr>
              <a:t>Why We require Evaluation Metrics?</a:t>
            </a:r>
          </a:p>
          <a:p>
            <a:pPr algn="l"/>
            <a:endParaRPr lang="en-US" dirty="0">
              <a:solidFill>
                <a:srgbClr val="222222"/>
              </a:solidFill>
              <a:latin typeface="Lato" panose="020F0502020204030203" pitchFamily="34" charset="0"/>
            </a:endParaRPr>
          </a:p>
          <a:p>
            <a:pPr algn="l"/>
            <a:r>
              <a:rPr lang="en-US" dirty="0">
                <a:solidFill>
                  <a:srgbClr val="222222"/>
                </a:solidFill>
                <a:latin typeface="Lato" panose="020F0502020204030203" pitchFamily="34" charset="0"/>
              </a:rPr>
              <a:t>Most beginners and practitioners most of the time do not bother about the model performance. The talk is about building a well-generalized model, Machine learning model cannot have 100 per cent efficiency otherwise the model is known as a biased model. which further includes the concept of overfitting and underfitting.</a:t>
            </a:r>
          </a:p>
          <a:p>
            <a:endParaRPr lang="en-US" dirty="0">
              <a:solidFill>
                <a:srgbClr val="1D2129"/>
              </a:solidFill>
              <a:latin typeface="Roboto" panose="02000000000000000000" pitchFamily="2" charset="0"/>
            </a:endParaRPr>
          </a:p>
          <a:p>
            <a:pPr algn="l"/>
            <a:r>
              <a:rPr lang="en-US" dirty="0">
                <a:solidFill>
                  <a:srgbClr val="222222"/>
                </a:solidFill>
                <a:latin typeface="Lato" panose="020F0502020204030203" pitchFamily="34" charset="0"/>
              </a:rPr>
              <a:t>It is necessary to obtain the accuracy on training data, But it is also important to get a genuine and approximate result on unseen data otherwise Model is of no use.</a:t>
            </a:r>
          </a:p>
          <a:p>
            <a:pPr algn="l"/>
            <a:endParaRPr lang="en-US" dirty="0">
              <a:solidFill>
                <a:srgbClr val="222222"/>
              </a:solidFill>
              <a:latin typeface="Lato" panose="020F0502020204030203" pitchFamily="34" charset="0"/>
            </a:endParaRPr>
          </a:p>
          <a:p>
            <a:pPr algn="l"/>
            <a:r>
              <a:rPr lang="en-US" dirty="0">
                <a:solidFill>
                  <a:srgbClr val="222222"/>
                </a:solidFill>
                <a:latin typeface="Lato" panose="020F0502020204030203" pitchFamily="34" charset="0"/>
              </a:rPr>
              <a:t>So to build and deploy a generalized model we require to Evaluate the model on different metrics which helps us to better optimize the performance, fine-tune it, and obtain a better result.</a:t>
            </a:r>
          </a:p>
          <a:p>
            <a:pPr algn="l"/>
            <a:endParaRPr lang="en-US" dirty="0">
              <a:solidFill>
                <a:srgbClr val="222222"/>
              </a:solidFill>
              <a:latin typeface="Lato" panose="020F0502020204030203" pitchFamily="34" charset="0"/>
            </a:endParaRPr>
          </a:p>
          <a:p>
            <a:pPr algn="l"/>
            <a:r>
              <a:rPr lang="en-US" dirty="0">
                <a:solidFill>
                  <a:srgbClr val="222222"/>
                </a:solidFill>
                <a:latin typeface="Lato" panose="020F0502020204030203" pitchFamily="34" charset="0"/>
              </a:rPr>
              <a:t>If one metric is perfect, there is no need for multiple metrics. To understand the benefits and disadvantages of Evaluation metrics because different evaluation metric fits on a different set of a dataset.</a:t>
            </a:r>
          </a:p>
          <a:p>
            <a:endParaRPr lang="en-US" dirty="0">
              <a:solidFill>
                <a:srgbClr val="1D2129"/>
              </a:solidFill>
              <a:latin typeface="Roboto" panose="02000000000000000000" pitchFamily="2" charset="0"/>
            </a:endParaRPr>
          </a:p>
          <a:p>
            <a:endParaRPr lang="en-US" dirty="0">
              <a:solidFill>
                <a:srgbClr val="1D2129"/>
              </a:solidFill>
              <a:latin typeface="Roboto" panose="02000000000000000000" pitchFamily="2" charset="0"/>
            </a:endParaRPr>
          </a:p>
          <a:p>
            <a:endParaRPr lang="en-US" dirty="0">
              <a:solidFill>
                <a:srgbClr val="1D2129"/>
              </a:solidFill>
              <a:latin typeface="Roboto" panose="02000000000000000000" pitchFamily="2" charset="0"/>
            </a:endParaRPr>
          </a:p>
          <a:p>
            <a:endParaRPr lang="en-US" dirty="0">
              <a:solidFill>
                <a:srgbClr val="1D2129"/>
              </a:solidFill>
              <a:latin typeface="Roboto" panose="02000000000000000000" pitchFamily="2" charset="0"/>
            </a:endParaRPr>
          </a:p>
          <a:p>
            <a:endParaRPr lang="en-US" dirty="0">
              <a:solidFill>
                <a:srgbClr val="1D2129"/>
              </a:solidFill>
              <a:latin typeface="Roboto" panose="02000000000000000000" pitchFamily="2" charset="0"/>
            </a:endParaRPr>
          </a:p>
          <a:p>
            <a:endParaRPr lang="en-US" dirty="0">
              <a:solidFill>
                <a:srgbClr val="1D2129"/>
              </a:solidFill>
              <a:latin typeface="Roboto" panose="02000000000000000000" pitchFamily="2" charset="0"/>
            </a:endParaRPr>
          </a:p>
          <a:p>
            <a:endParaRPr lang="en-US" dirty="0"/>
          </a:p>
        </p:txBody>
      </p:sp>
    </p:spTree>
    <p:extLst>
      <p:ext uri="{BB962C8B-B14F-4D97-AF65-F5344CB8AC3E}">
        <p14:creationId xmlns:p14="http://schemas.microsoft.com/office/powerpoint/2010/main" val="844063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9BE48-8E28-356C-F5FB-BD9FF3D65796}"/>
              </a:ext>
            </a:extLst>
          </p:cNvPr>
          <p:cNvSpPr>
            <a:spLocks noGrp="1"/>
          </p:cNvSpPr>
          <p:nvPr>
            <p:ph type="title"/>
          </p:nvPr>
        </p:nvSpPr>
        <p:spPr>
          <a:xfrm>
            <a:off x="1524000" y="1"/>
            <a:ext cx="9144000" cy="1292662"/>
          </a:xfrm>
        </p:spPr>
        <p:txBody>
          <a:bodyPr/>
          <a:lstStyle/>
          <a:p>
            <a:pPr algn="ctr"/>
            <a:r>
              <a:rPr lang="en-IN" dirty="0"/>
              <a:t>Model Building</a:t>
            </a:r>
            <a:br>
              <a:rPr lang="en-IN" dirty="0"/>
            </a:br>
            <a:endParaRPr lang="en-US" sz="4000" spc="-19" dirty="0"/>
          </a:p>
        </p:txBody>
      </p:sp>
      <p:sp>
        <p:nvSpPr>
          <p:cNvPr id="3" name="TextBox 2">
            <a:extLst>
              <a:ext uri="{FF2B5EF4-FFF2-40B4-BE49-F238E27FC236}">
                <a16:creationId xmlns:a16="http://schemas.microsoft.com/office/drawing/2014/main" id="{79FECFFE-488D-2EDE-04CC-1FF8FF386E9B}"/>
              </a:ext>
            </a:extLst>
          </p:cNvPr>
          <p:cNvSpPr txBox="1"/>
          <p:nvPr/>
        </p:nvSpPr>
        <p:spPr>
          <a:xfrm>
            <a:off x="1066800" y="1447800"/>
            <a:ext cx="9144000" cy="310854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We can clearly see that there is a huge difference between the data set.</a:t>
            </a:r>
          </a:p>
          <a:p>
            <a:r>
              <a:rPr lang="en-IN" sz="2000" dirty="0">
                <a:latin typeface="Times New Roman" panose="02020603050405020304" pitchFamily="18" charset="0"/>
                <a:cs typeface="Times New Roman" panose="02020603050405020304" pitchFamily="18" charset="0"/>
              </a:rPr>
              <a:t>Standard ML techniques such as Decision Tree and Logistic Regression have a bias towards the majority class, and they tend to ignore the minority class. So solving this issue we use resampling technique.</a:t>
            </a:r>
          </a:p>
          <a:p>
            <a:r>
              <a:rPr lang="en-IN" sz="2000" dirty="0">
                <a:latin typeface="Times New Roman" panose="02020603050405020304" pitchFamily="18" charset="0"/>
                <a:cs typeface="Times New Roman" panose="02020603050405020304" pitchFamily="18" charset="0"/>
              </a:rPr>
              <a:t>For </a:t>
            </a:r>
            <a:r>
              <a:rPr lang="en-IN" sz="2000" dirty="0" err="1">
                <a:latin typeface="Times New Roman" panose="02020603050405020304" pitchFamily="18" charset="0"/>
                <a:cs typeface="Times New Roman" panose="02020603050405020304" pitchFamily="18" charset="0"/>
              </a:rPr>
              <a:t>modeling</a:t>
            </a:r>
            <a:r>
              <a:rPr lang="en-IN" sz="2000" dirty="0">
                <a:latin typeface="Times New Roman" panose="02020603050405020304" pitchFamily="18" charset="0"/>
                <a:cs typeface="Times New Roman" panose="02020603050405020304" pitchFamily="18" charset="0"/>
              </a:rPr>
              <a:t>, we tried the various classification algorithms like</a:t>
            </a:r>
            <a:r>
              <a:rPr lang="en-IN" dirty="0"/>
              <a: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Logistic Regression</a:t>
            </a:r>
          </a:p>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RandomForest</a:t>
            </a:r>
            <a:r>
              <a:rPr lang="en-IN" sz="2000" dirty="0">
                <a:latin typeface="Times New Roman" panose="02020603050405020304" pitchFamily="18" charset="0"/>
                <a:cs typeface="Times New Roman" panose="02020603050405020304" pitchFamily="18" charset="0"/>
              </a:rPr>
              <a:t> Classifier</a:t>
            </a:r>
          </a:p>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XGBoost</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222222"/>
              </a:solidFill>
              <a:latin typeface="Lato" panose="020F0502020204030203" pitchFamily="34" charset="0"/>
            </a:endParaRPr>
          </a:p>
          <a:p>
            <a:endParaRPr lang="en-US" dirty="0"/>
          </a:p>
        </p:txBody>
      </p:sp>
    </p:spTree>
    <p:extLst>
      <p:ext uri="{BB962C8B-B14F-4D97-AF65-F5344CB8AC3E}">
        <p14:creationId xmlns:p14="http://schemas.microsoft.com/office/powerpoint/2010/main" val="2025839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1" y="204019"/>
            <a:ext cx="5481482" cy="625652"/>
          </a:xfrm>
          <a:prstGeom prst="rect">
            <a:avLst/>
          </a:prstGeom>
        </p:spPr>
        <p:txBody>
          <a:bodyPr vert="horz" wrap="square" lIns="0" tIns="10001" rIns="0" bIns="0" rtlCol="0">
            <a:spAutoFit/>
          </a:bodyPr>
          <a:lstStyle/>
          <a:p>
            <a:pPr marL="9525">
              <a:spcBef>
                <a:spcPts val="79"/>
              </a:spcBef>
            </a:pPr>
            <a:r>
              <a:rPr sz="4000" spc="-4" dirty="0"/>
              <a:t>L</a:t>
            </a:r>
            <a:r>
              <a:rPr lang="en-IN" sz="4000" spc="-4" dirty="0" err="1"/>
              <a:t>ogistic</a:t>
            </a:r>
            <a:r>
              <a:rPr sz="4000" spc="-53" dirty="0"/>
              <a:t> </a:t>
            </a:r>
            <a:r>
              <a:rPr sz="4000" spc="-11" dirty="0"/>
              <a:t>Regression</a:t>
            </a:r>
          </a:p>
        </p:txBody>
      </p:sp>
      <p:sp>
        <p:nvSpPr>
          <p:cNvPr id="4" name="TextBox 3"/>
          <p:cNvSpPr txBox="1"/>
          <p:nvPr/>
        </p:nvSpPr>
        <p:spPr>
          <a:xfrm>
            <a:off x="1143000" y="1676400"/>
            <a:ext cx="6934200" cy="3139321"/>
          </a:xfrm>
          <a:prstGeom prst="rect">
            <a:avLst/>
          </a:prstGeom>
          <a:noFill/>
        </p:spPr>
        <p:txBody>
          <a:bodyPr wrap="square" rtlCol="0">
            <a:spAutoFit/>
          </a:bodyPr>
          <a:lstStyle/>
          <a:p>
            <a:pPr marL="285750" indent="-285750">
              <a:buFont typeface="Arial" panose="020B0604020202020204" pitchFamily="34" charset="0"/>
              <a:buChar char="•"/>
            </a:pPr>
            <a:r>
              <a:rPr lang="en-IN" dirty="0"/>
              <a:t>Logistic regression is named for the function used at the core of the method, the logistic function.</a:t>
            </a:r>
          </a:p>
          <a:p>
            <a:pPr marL="285750" indent="-285750">
              <a:buFont typeface="Arial" panose="020B0604020202020204" pitchFamily="34" charset="0"/>
              <a:buChar char="•"/>
            </a:pPr>
            <a:r>
              <a:rPr lang="en-IN" dirty="0"/>
              <a:t>The logistic function, also called the sigmoid function, was developed by statisticians to describe properties of population growth in ecology, rising quickly and maxing out at the carrying capacity of the environment. It’s an S-shaped curve that can take any real-valued number and map it into a value between 0 and 1, but never exactly at those limits.</a:t>
            </a:r>
          </a:p>
          <a:p>
            <a:pPr marL="285750" indent="-285750">
              <a:buFont typeface="Arial" panose="020B0604020202020204" pitchFamily="34" charset="0"/>
              <a:buChar char="•"/>
            </a:pPr>
            <a:r>
              <a:rPr lang="en-IN" dirty="0"/>
              <a:t>A way to evaluate the results is by the confusion matrix, which shows the correct and incorrect predictions for each class.</a:t>
            </a:r>
          </a:p>
          <a:p>
            <a:pPr marL="285750" indent="-285750">
              <a:buFont typeface="Arial" panose="020B0604020202020204" pitchFamily="34" charset="0"/>
              <a:buChar char="•"/>
            </a:pPr>
            <a:endParaRPr lang="en-IN" dirty="0"/>
          </a:p>
        </p:txBody>
      </p:sp>
      <p:pic>
        <p:nvPicPr>
          <p:cNvPr id="5" name="Picture 4"/>
          <p:cNvPicPr>
            <a:picLocks noChangeAspect="1"/>
          </p:cNvPicPr>
          <p:nvPr/>
        </p:nvPicPr>
        <p:blipFill>
          <a:blip r:embed="rId2"/>
          <a:stretch>
            <a:fillRect/>
          </a:stretch>
        </p:blipFill>
        <p:spPr>
          <a:xfrm>
            <a:off x="8077200" y="1676400"/>
            <a:ext cx="3943900" cy="2476846"/>
          </a:xfrm>
          <a:prstGeom prst="rect">
            <a:avLst/>
          </a:prstGeom>
        </p:spPr>
      </p:pic>
    </p:spTree>
    <p:extLst>
      <p:ext uri="{BB962C8B-B14F-4D97-AF65-F5344CB8AC3E}">
        <p14:creationId xmlns:p14="http://schemas.microsoft.com/office/powerpoint/2010/main" val="2816761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304800"/>
            <a:ext cx="6829595" cy="1302760"/>
          </a:xfrm>
          <a:prstGeom prst="rect">
            <a:avLst/>
          </a:prstGeom>
        </p:spPr>
        <p:txBody>
          <a:bodyPr vert="horz" wrap="square" lIns="0" tIns="10001" rIns="0" bIns="0" rtlCol="0">
            <a:spAutoFit/>
          </a:bodyPr>
          <a:lstStyle/>
          <a:p>
            <a:pPr marL="9525">
              <a:spcBef>
                <a:spcPts val="79"/>
              </a:spcBef>
            </a:pPr>
            <a:r>
              <a:rPr lang="en-IN" dirty="0" err="1"/>
              <a:t>RandomForest</a:t>
            </a:r>
            <a:r>
              <a:rPr lang="en-IN" dirty="0"/>
              <a:t> Classifier</a:t>
            </a:r>
            <a:br>
              <a:rPr lang="en-IN" dirty="0"/>
            </a:br>
            <a:endParaRPr sz="4000" spc="-8" dirty="0"/>
          </a:p>
        </p:txBody>
      </p:sp>
      <p:sp>
        <p:nvSpPr>
          <p:cNvPr id="7" name="TextBox 6">
            <a:extLst>
              <a:ext uri="{FF2B5EF4-FFF2-40B4-BE49-F238E27FC236}">
                <a16:creationId xmlns:a16="http://schemas.microsoft.com/office/drawing/2014/main" id="{0E81BC94-C4E7-9E0B-8805-7DA5D20F4E71}"/>
              </a:ext>
            </a:extLst>
          </p:cNvPr>
          <p:cNvSpPr txBox="1"/>
          <p:nvPr/>
        </p:nvSpPr>
        <p:spPr>
          <a:xfrm>
            <a:off x="1828801" y="1255809"/>
            <a:ext cx="8663559" cy="461665"/>
          </a:xfrm>
          <a:prstGeom prst="rect">
            <a:avLst/>
          </a:prstGeom>
          <a:noFill/>
        </p:spPr>
        <p:txBody>
          <a:bodyPr wrap="square">
            <a:spAutoFit/>
          </a:bodyPr>
          <a:lstStyle/>
          <a:p>
            <a:pPr algn="just"/>
            <a:endParaRPr lang="en-IN" sz="2400" dirty="0"/>
          </a:p>
        </p:txBody>
      </p:sp>
      <p:sp>
        <p:nvSpPr>
          <p:cNvPr id="5" name="TextBox 4"/>
          <p:cNvSpPr txBox="1"/>
          <p:nvPr/>
        </p:nvSpPr>
        <p:spPr>
          <a:xfrm>
            <a:off x="2133600" y="2438400"/>
            <a:ext cx="184731" cy="369332"/>
          </a:xfrm>
          <a:prstGeom prst="rect">
            <a:avLst/>
          </a:prstGeom>
          <a:noFill/>
        </p:spPr>
        <p:txBody>
          <a:bodyPr wrap="none" rtlCol="0">
            <a:spAutoFit/>
          </a:bodyPr>
          <a:lstStyle/>
          <a:p>
            <a:endParaRPr lang="en-IN" dirty="0"/>
          </a:p>
        </p:txBody>
      </p:sp>
      <p:sp>
        <p:nvSpPr>
          <p:cNvPr id="8" name="TextBox 7"/>
          <p:cNvSpPr txBox="1"/>
          <p:nvPr/>
        </p:nvSpPr>
        <p:spPr>
          <a:xfrm>
            <a:off x="823997" y="1717474"/>
            <a:ext cx="8382000" cy="2215991"/>
          </a:xfrm>
          <a:prstGeom prst="rect">
            <a:avLst/>
          </a:prstGeom>
          <a:noFill/>
        </p:spPr>
        <p:txBody>
          <a:bodyPr wrap="square" rtlCol="0">
            <a:spAutoFit/>
          </a:bodyPr>
          <a:lstStyle/>
          <a:p>
            <a:r>
              <a:rPr lang="en-IN" sz="2000" dirty="0">
                <a:latin typeface="Times New Roman" panose="02020603050405020304" pitchFamily="18" charset="0"/>
                <a:ea typeface="Tahoma" panose="020B0604030504040204" pitchFamily="34" charset="0"/>
                <a:cs typeface="Times New Roman" panose="02020603050405020304" pitchFamily="18" charset="0"/>
              </a:rPr>
              <a:t>A random forest is a meta estimator that fits a number of decision tree classifiers on various sub-samples of the dataset and uses</a:t>
            </a:r>
          </a:p>
          <a:p>
            <a:r>
              <a:rPr lang="en-IN" sz="2000" dirty="0">
                <a:latin typeface="Times New Roman" panose="02020603050405020304" pitchFamily="18" charset="0"/>
                <a:ea typeface="Tahoma" panose="020B0604030504040204" pitchFamily="34" charset="0"/>
                <a:cs typeface="Times New Roman" panose="02020603050405020304" pitchFamily="18" charset="0"/>
              </a:rPr>
              <a:t>averaging to improve the predictive accuracy and control over-fitting. The sub-sample size is controlled with the  </a:t>
            </a:r>
          </a:p>
          <a:p>
            <a:r>
              <a:rPr lang="en-IN" sz="2000" dirty="0">
                <a:latin typeface="Times New Roman" panose="02020603050405020304" pitchFamily="18" charset="0"/>
                <a:cs typeface="Times New Roman" panose="02020603050405020304" pitchFamily="18" charset="0"/>
              </a:rPr>
              <a:t>Parameter if </a:t>
            </a:r>
            <a:r>
              <a:rPr lang="en-IN" sz="2000" dirty="0" err="1">
                <a:latin typeface="Times New Roman" panose="02020603050405020304" pitchFamily="18" charset="0"/>
                <a:cs typeface="Times New Roman" panose="02020603050405020304" pitchFamily="18" charset="0"/>
              </a:rPr>
              <a:t>bootsrap</a:t>
            </a:r>
            <a:r>
              <a:rPr lang="en-IN" sz="2000" dirty="0">
                <a:latin typeface="Times New Roman" panose="02020603050405020304" pitchFamily="18" charset="0"/>
                <a:cs typeface="Times New Roman" panose="02020603050405020304" pitchFamily="18" charset="0"/>
              </a:rPr>
              <a:t>=True otherwise whole data set build in each tree</a:t>
            </a:r>
          </a:p>
          <a:p>
            <a:endParaRPr lang="en-IN" sz="2000" dirty="0">
              <a:latin typeface="Times New Roman" panose="02020603050405020304" pitchFamily="18" charset="0"/>
              <a:cs typeface="Times New Roman" panose="02020603050405020304" pitchFamily="18" charset="0"/>
            </a:endParaRPr>
          </a:p>
          <a:p>
            <a:endParaRPr lang="en-IN" dirty="0"/>
          </a:p>
        </p:txBody>
      </p:sp>
      <p:pic>
        <p:nvPicPr>
          <p:cNvPr id="23" name="Picture 22"/>
          <p:cNvPicPr>
            <a:picLocks noChangeAspect="1"/>
          </p:cNvPicPr>
          <p:nvPr/>
        </p:nvPicPr>
        <p:blipFill>
          <a:blip r:embed="rId2"/>
          <a:stretch>
            <a:fillRect/>
          </a:stretch>
        </p:blipFill>
        <p:spPr>
          <a:xfrm>
            <a:off x="3581400" y="3933465"/>
            <a:ext cx="3639058" cy="2457793"/>
          </a:xfrm>
          <a:prstGeom prst="rect">
            <a:avLst/>
          </a:prstGeom>
        </p:spPr>
      </p:pic>
    </p:spTree>
    <p:extLst>
      <p:ext uri="{BB962C8B-B14F-4D97-AF65-F5344CB8AC3E}">
        <p14:creationId xmlns:p14="http://schemas.microsoft.com/office/powerpoint/2010/main" val="2704675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086F-1972-6F4C-13FA-3F27D682FE3B}"/>
              </a:ext>
            </a:extLst>
          </p:cNvPr>
          <p:cNvSpPr>
            <a:spLocks noGrp="1"/>
          </p:cNvSpPr>
          <p:nvPr>
            <p:ph type="title"/>
          </p:nvPr>
        </p:nvSpPr>
        <p:spPr>
          <a:xfrm>
            <a:off x="609600" y="304800"/>
            <a:ext cx="5638800" cy="990601"/>
          </a:xfrm>
        </p:spPr>
        <p:txBody>
          <a:bodyPr/>
          <a:lstStyle/>
          <a:p>
            <a:pPr algn="ctr"/>
            <a:r>
              <a:rPr lang="en-IN" sz="4000" dirty="0" err="1"/>
              <a:t>XGBoost</a:t>
            </a:r>
            <a:br>
              <a:rPr lang="en-IN" sz="4000" dirty="0"/>
            </a:br>
            <a:endParaRPr lang="en-US" sz="4000" dirty="0"/>
          </a:p>
        </p:txBody>
      </p:sp>
      <p:sp>
        <p:nvSpPr>
          <p:cNvPr id="3" name="TextBox 2">
            <a:extLst>
              <a:ext uri="{FF2B5EF4-FFF2-40B4-BE49-F238E27FC236}">
                <a16:creationId xmlns:a16="http://schemas.microsoft.com/office/drawing/2014/main" id="{93AE05DF-4ABA-14BD-4F21-6D999C12B3A3}"/>
              </a:ext>
            </a:extLst>
          </p:cNvPr>
          <p:cNvSpPr txBox="1"/>
          <p:nvPr/>
        </p:nvSpPr>
        <p:spPr>
          <a:xfrm>
            <a:off x="762000" y="1020505"/>
            <a:ext cx="7162800" cy="5837495"/>
          </a:xfrm>
          <a:prstGeom prst="rect">
            <a:avLst/>
          </a:prstGeom>
          <a:noFill/>
        </p:spPr>
        <p:txBody>
          <a:bodyPr wrap="square" rtlCol="0">
            <a:spAutoFit/>
          </a:bodyPr>
          <a:lstStyle/>
          <a:p>
            <a:pPr marL="266700" marR="309563" indent="-257175" algn="just">
              <a:spcBef>
                <a:spcPts val="233"/>
              </a:spcBef>
              <a:buFont typeface="Arial"/>
              <a:buChar char="•"/>
              <a:tabLst>
                <a:tab pos="266224" algn="l"/>
                <a:tab pos="266700" algn="l"/>
              </a:tabLst>
            </a:pPr>
            <a:r>
              <a:rPr lang="en-IN" sz="2000" spc="-11" dirty="0" err="1">
                <a:latin typeface="Times New Roman" panose="02020603050405020304" pitchFamily="18" charset="0"/>
                <a:cs typeface="Times New Roman" panose="02020603050405020304" pitchFamily="18" charset="0"/>
              </a:rPr>
              <a:t>XGBoost</a:t>
            </a:r>
            <a:r>
              <a:rPr lang="en-IN" sz="2000" spc="-11" dirty="0">
                <a:latin typeface="Times New Roman" panose="02020603050405020304" pitchFamily="18" charset="0"/>
                <a:cs typeface="Times New Roman" panose="02020603050405020304" pitchFamily="18" charset="0"/>
              </a:rPr>
              <a:t> </a:t>
            </a:r>
            <a:r>
              <a:rPr lang="en-IN" sz="2000" spc="-4" dirty="0">
                <a:latin typeface="Times New Roman" panose="02020603050405020304" pitchFamily="18" charset="0"/>
                <a:cs typeface="Times New Roman" panose="02020603050405020304" pitchFamily="18" charset="0"/>
              </a:rPr>
              <a:t>comes under </a:t>
            </a:r>
            <a:r>
              <a:rPr lang="en-IN" sz="2000" spc="-8" dirty="0">
                <a:latin typeface="Times New Roman" panose="02020603050405020304" pitchFamily="18" charset="0"/>
                <a:cs typeface="Times New Roman" panose="02020603050405020304" pitchFamily="18" charset="0"/>
              </a:rPr>
              <a:t>boosting </a:t>
            </a:r>
            <a:r>
              <a:rPr lang="en-IN" sz="2000" spc="-4" dirty="0">
                <a:latin typeface="Times New Roman" panose="02020603050405020304" pitchFamily="18" charset="0"/>
                <a:cs typeface="Times New Roman" panose="02020603050405020304" pitchFamily="18" charset="0"/>
              </a:rPr>
              <a:t>and is  </a:t>
            </a:r>
            <a:r>
              <a:rPr lang="en-IN" sz="2000" spc="-8" dirty="0">
                <a:latin typeface="Times New Roman" panose="02020603050405020304" pitchFamily="18" charset="0"/>
                <a:cs typeface="Times New Roman" panose="02020603050405020304" pitchFamily="18" charset="0"/>
              </a:rPr>
              <a:t>known </a:t>
            </a:r>
            <a:r>
              <a:rPr lang="en-IN" sz="2000" spc="-4" dirty="0">
                <a:latin typeface="Times New Roman" panose="02020603050405020304" pitchFamily="18" charset="0"/>
                <a:cs typeface="Times New Roman" panose="02020603050405020304" pitchFamily="18" charset="0"/>
              </a:rPr>
              <a:t>as </a:t>
            </a:r>
            <a:r>
              <a:rPr lang="en-IN" sz="2000" spc="-11" dirty="0">
                <a:latin typeface="Times New Roman" panose="02020603050405020304" pitchFamily="18" charset="0"/>
                <a:cs typeface="Times New Roman" panose="02020603050405020304" pitchFamily="18" charset="0"/>
              </a:rPr>
              <a:t>extra </a:t>
            </a:r>
            <a:r>
              <a:rPr lang="en-IN" sz="2000" spc="-8" dirty="0">
                <a:latin typeface="Times New Roman" panose="02020603050405020304" pitchFamily="18" charset="0"/>
                <a:cs typeface="Times New Roman" panose="02020603050405020304" pitchFamily="18" charset="0"/>
              </a:rPr>
              <a:t>gradient </a:t>
            </a:r>
            <a:r>
              <a:rPr lang="en-IN" sz="2000" spc="-4" dirty="0">
                <a:latin typeface="Times New Roman" panose="02020603050405020304" pitchFamily="18" charset="0"/>
                <a:cs typeface="Times New Roman" panose="02020603050405020304" pitchFamily="18" charset="0"/>
              </a:rPr>
              <a:t>boosting.</a:t>
            </a:r>
            <a:endParaRPr lang="en-IN" sz="2000" dirty="0">
              <a:latin typeface="Times New Roman" panose="02020603050405020304" pitchFamily="18" charset="0"/>
              <a:cs typeface="Times New Roman" panose="02020603050405020304" pitchFamily="18" charset="0"/>
            </a:endParaRPr>
          </a:p>
          <a:p>
            <a:pPr marL="266700" marR="3810" indent="-257175" algn="just">
              <a:spcBef>
                <a:spcPts val="278"/>
              </a:spcBef>
              <a:buFont typeface="Arial"/>
              <a:buChar char="•"/>
              <a:tabLst>
                <a:tab pos="266224" algn="l"/>
                <a:tab pos="266700" algn="l"/>
              </a:tabLst>
            </a:pPr>
            <a:r>
              <a:rPr lang="en-IN" sz="2000" spc="-4" dirty="0">
                <a:latin typeface="Times New Roman" panose="02020603050405020304" pitchFamily="18" charset="0"/>
                <a:cs typeface="Times New Roman" panose="02020603050405020304" pitchFamily="18" charset="0"/>
              </a:rPr>
              <a:t>GBM </a:t>
            </a:r>
            <a:r>
              <a:rPr lang="en-IN" sz="2000" spc="-11" dirty="0">
                <a:latin typeface="Times New Roman" panose="02020603050405020304" pitchFamily="18" charset="0"/>
                <a:cs typeface="Times New Roman" panose="02020603050405020304" pitchFamily="18" charset="0"/>
              </a:rPr>
              <a:t>first </a:t>
            </a:r>
            <a:r>
              <a:rPr lang="en-IN" sz="2000" spc="-8" dirty="0">
                <a:latin typeface="Times New Roman" panose="02020603050405020304" pitchFamily="18" charset="0"/>
                <a:cs typeface="Times New Roman" panose="02020603050405020304" pitchFamily="18" charset="0"/>
              </a:rPr>
              <a:t>calculates </a:t>
            </a:r>
            <a:r>
              <a:rPr lang="en-IN" sz="2000" spc="-4" dirty="0">
                <a:latin typeface="Times New Roman" panose="02020603050405020304" pitchFamily="18" charset="0"/>
                <a:cs typeface="Times New Roman" panose="02020603050405020304" pitchFamily="18" charset="0"/>
              </a:rPr>
              <a:t>the model using X and  Y then </a:t>
            </a:r>
            <a:r>
              <a:rPr lang="en-IN" sz="2000" spc="-8" dirty="0">
                <a:latin typeface="Times New Roman" panose="02020603050405020304" pitchFamily="18" charset="0"/>
                <a:cs typeface="Times New Roman" panose="02020603050405020304" pitchFamily="18" charset="0"/>
              </a:rPr>
              <a:t>after </a:t>
            </a:r>
            <a:r>
              <a:rPr lang="en-IN" sz="2000" spc="-4" dirty="0">
                <a:latin typeface="Times New Roman" panose="02020603050405020304" pitchFamily="18" charset="0"/>
                <a:cs typeface="Times New Roman" panose="02020603050405020304" pitchFamily="18" charset="0"/>
              </a:rPr>
              <a:t>the </a:t>
            </a:r>
            <a:r>
              <a:rPr lang="en-IN" sz="2000" spc="-8" dirty="0">
                <a:latin typeface="Times New Roman" panose="02020603050405020304" pitchFamily="18" charset="0"/>
                <a:cs typeface="Times New Roman" panose="02020603050405020304" pitchFamily="18" charset="0"/>
              </a:rPr>
              <a:t>prediction </a:t>
            </a:r>
            <a:r>
              <a:rPr lang="en-IN" sz="2000" spc="-4" dirty="0">
                <a:latin typeface="Times New Roman" panose="02020603050405020304" pitchFamily="18" charset="0"/>
                <a:cs typeface="Times New Roman" panose="02020603050405020304" pitchFamily="18" charset="0"/>
              </a:rPr>
              <a:t>is</a:t>
            </a:r>
            <a:r>
              <a:rPr lang="en-IN" sz="2000" spc="15" dirty="0">
                <a:latin typeface="Times New Roman" panose="02020603050405020304" pitchFamily="18" charset="0"/>
                <a:cs typeface="Times New Roman" panose="02020603050405020304" pitchFamily="18" charset="0"/>
              </a:rPr>
              <a:t> </a:t>
            </a:r>
            <a:r>
              <a:rPr lang="en-IN" sz="2000" spc="-8" dirty="0">
                <a:latin typeface="Times New Roman" panose="02020603050405020304" pitchFamily="18" charset="0"/>
                <a:cs typeface="Times New Roman" panose="02020603050405020304" pitchFamily="18" charset="0"/>
              </a:rPr>
              <a:t>obtain.</a:t>
            </a:r>
            <a:endParaRPr lang="en-IN" sz="2000" dirty="0">
              <a:latin typeface="Times New Roman" panose="02020603050405020304" pitchFamily="18" charset="0"/>
              <a:cs typeface="Times New Roman" panose="02020603050405020304" pitchFamily="18" charset="0"/>
            </a:endParaRPr>
          </a:p>
          <a:p>
            <a:pPr marL="266700" marR="31433" indent="-257175" algn="just">
              <a:spcBef>
                <a:spcPts val="278"/>
              </a:spcBef>
              <a:buFont typeface="Arial"/>
              <a:buChar char="•"/>
              <a:tabLst>
                <a:tab pos="266224" algn="l"/>
                <a:tab pos="266700" algn="l"/>
              </a:tabLst>
            </a:pPr>
            <a:r>
              <a:rPr lang="en-IN" sz="2000" spc="-4" dirty="0">
                <a:latin typeface="Times New Roman" panose="02020603050405020304" pitchFamily="18" charset="0"/>
                <a:cs typeface="Times New Roman" panose="02020603050405020304" pitchFamily="18" charset="0"/>
              </a:rPr>
              <a:t>It will </a:t>
            </a:r>
            <a:r>
              <a:rPr lang="en-IN" sz="2000" spc="-8" dirty="0">
                <a:latin typeface="Times New Roman" panose="02020603050405020304" pitchFamily="18" charset="0"/>
                <a:cs typeface="Times New Roman" panose="02020603050405020304" pitchFamily="18" charset="0"/>
              </a:rPr>
              <a:t>again calculates </a:t>
            </a:r>
            <a:r>
              <a:rPr lang="en-IN" sz="2000" spc="-4" dirty="0">
                <a:latin typeface="Times New Roman" panose="02020603050405020304" pitchFamily="18" charset="0"/>
                <a:cs typeface="Times New Roman" panose="02020603050405020304" pitchFamily="18" charset="0"/>
              </a:rPr>
              <a:t>the model based on  </a:t>
            </a:r>
            <a:r>
              <a:rPr lang="en-IN" sz="2000" spc="-8" dirty="0">
                <a:latin typeface="Times New Roman" panose="02020603050405020304" pitchFamily="18" charset="0"/>
                <a:cs typeface="Times New Roman" panose="02020603050405020304" pitchFamily="18" charset="0"/>
              </a:rPr>
              <a:t>residual </a:t>
            </a:r>
            <a:r>
              <a:rPr lang="en-IN" sz="2000" spc="-4" dirty="0">
                <a:latin typeface="Times New Roman" panose="02020603050405020304" pitchFamily="18" charset="0"/>
                <a:cs typeface="Times New Roman" panose="02020603050405020304" pitchFamily="18" charset="0"/>
              </a:rPr>
              <a:t>of </a:t>
            </a:r>
            <a:r>
              <a:rPr lang="en-IN" sz="2000" spc="-8" dirty="0">
                <a:latin typeface="Times New Roman" panose="02020603050405020304" pitchFamily="18" charset="0"/>
                <a:cs typeface="Times New Roman" panose="02020603050405020304" pitchFamily="18" charset="0"/>
              </a:rPr>
              <a:t>previous</a:t>
            </a:r>
            <a:r>
              <a:rPr lang="en-IN" sz="2000" dirty="0">
                <a:latin typeface="Times New Roman" panose="02020603050405020304" pitchFamily="18" charset="0"/>
                <a:cs typeface="Times New Roman" panose="02020603050405020304" pitchFamily="18" charset="0"/>
              </a:rPr>
              <a:t> </a:t>
            </a:r>
            <a:r>
              <a:rPr lang="en-IN" sz="2000" spc="-4" dirty="0">
                <a:latin typeface="Times New Roman" panose="02020603050405020304" pitchFamily="18" charset="0"/>
                <a:cs typeface="Times New Roman" panose="02020603050405020304" pitchFamily="18" charset="0"/>
              </a:rPr>
              <a:t>model</a:t>
            </a:r>
            <a:endParaRPr lang="en-IN" sz="2000" dirty="0">
              <a:latin typeface="Times New Roman" panose="02020603050405020304" pitchFamily="18" charset="0"/>
              <a:cs typeface="Times New Roman" panose="02020603050405020304" pitchFamily="18" charset="0"/>
            </a:endParaRPr>
          </a:p>
          <a:p>
            <a:pPr marL="266700" marR="100965" indent="-257175" algn="just">
              <a:spcBef>
                <a:spcPts val="278"/>
              </a:spcBef>
              <a:buFont typeface="Arial"/>
              <a:buChar char="•"/>
              <a:tabLst>
                <a:tab pos="266700" algn="l"/>
              </a:tabLst>
            </a:pPr>
            <a:r>
              <a:rPr lang="en-IN" sz="2000" spc="-4" dirty="0">
                <a:latin typeface="Times New Roman" panose="02020603050405020304" pitchFamily="18" charset="0"/>
                <a:cs typeface="Times New Roman" panose="02020603050405020304" pitchFamily="18" charset="0"/>
              </a:rPr>
              <a:t>loss function will </a:t>
            </a:r>
            <a:r>
              <a:rPr lang="en-IN" sz="2000" spc="-8" dirty="0">
                <a:latin typeface="Times New Roman" panose="02020603050405020304" pitchFamily="18" charset="0"/>
                <a:cs typeface="Times New Roman" panose="02020603050405020304" pitchFamily="18" charset="0"/>
              </a:rPr>
              <a:t>give more </a:t>
            </a:r>
            <a:r>
              <a:rPr lang="en-IN" sz="2000" spc="-11" dirty="0">
                <a:latin typeface="Times New Roman" panose="02020603050405020304" pitchFamily="18" charset="0"/>
                <a:cs typeface="Times New Roman" panose="02020603050405020304" pitchFamily="18" charset="0"/>
              </a:rPr>
              <a:t>weightage to  </a:t>
            </a:r>
            <a:r>
              <a:rPr lang="en-IN" sz="2000" spc="-8" dirty="0">
                <a:latin typeface="Times New Roman" panose="02020603050405020304" pitchFamily="18" charset="0"/>
                <a:cs typeface="Times New Roman" panose="02020603050405020304" pitchFamily="18" charset="0"/>
              </a:rPr>
              <a:t>error </a:t>
            </a:r>
            <a:r>
              <a:rPr lang="en-IN" sz="2000" spc="-4" dirty="0">
                <a:latin typeface="Times New Roman" panose="02020603050405020304" pitchFamily="18" charset="0"/>
                <a:cs typeface="Times New Roman" panose="02020603050405020304" pitchFamily="18" charset="0"/>
              </a:rPr>
              <a:t>of </a:t>
            </a:r>
            <a:r>
              <a:rPr lang="en-IN" sz="2000" spc="-8" dirty="0">
                <a:latin typeface="Times New Roman" panose="02020603050405020304" pitchFamily="18" charset="0"/>
                <a:cs typeface="Times New Roman" panose="02020603050405020304" pitchFamily="18" charset="0"/>
              </a:rPr>
              <a:t>previous </a:t>
            </a:r>
            <a:r>
              <a:rPr lang="en-IN" sz="2000" spc="-4" dirty="0">
                <a:latin typeface="Times New Roman" panose="02020603050405020304" pitchFamily="18" charset="0"/>
                <a:cs typeface="Times New Roman" panose="02020603050405020304" pitchFamily="18" charset="0"/>
              </a:rPr>
              <a:t>model. and this </a:t>
            </a:r>
            <a:r>
              <a:rPr lang="en-IN" sz="2000" spc="-8" dirty="0">
                <a:latin typeface="Times New Roman" panose="02020603050405020304" pitchFamily="18" charset="0"/>
                <a:cs typeface="Times New Roman" panose="02020603050405020304" pitchFamily="18" charset="0"/>
              </a:rPr>
              <a:t>process  continuous until </a:t>
            </a:r>
            <a:r>
              <a:rPr lang="en-IN" sz="2000" spc="-4" dirty="0">
                <a:latin typeface="Times New Roman" panose="02020603050405020304" pitchFamily="18" charset="0"/>
                <a:cs typeface="Times New Roman" panose="02020603050405020304" pitchFamily="18" charset="0"/>
              </a:rPr>
              <a:t>MSE </a:t>
            </a:r>
            <a:r>
              <a:rPr lang="en-IN" sz="2000" spc="-8" dirty="0">
                <a:latin typeface="Times New Roman" panose="02020603050405020304" pitchFamily="18" charset="0"/>
                <a:cs typeface="Times New Roman" panose="02020603050405020304" pitchFamily="18" charset="0"/>
              </a:rPr>
              <a:t>gets</a:t>
            </a:r>
            <a:r>
              <a:rPr lang="en-IN" sz="2000" spc="4" dirty="0">
                <a:latin typeface="Times New Roman" panose="02020603050405020304" pitchFamily="18" charset="0"/>
                <a:cs typeface="Times New Roman" panose="02020603050405020304" pitchFamily="18" charset="0"/>
              </a:rPr>
              <a:t> </a:t>
            </a:r>
            <a:r>
              <a:rPr lang="en-IN" sz="2000" spc="-8" dirty="0">
                <a:latin typeface="Times New Roman" panose="02020603050405020304" pitchFamily="18" charset="0"/>
                <a:cs typeface="Times New Roman" panose="02020603050405020304" pitchFamily="18" charset="0"/>
              </a:rPr>
              <a:t>minimizes.</a:t>
            </a:r>
            <a:endParaRPr lang="en-IN" sz="2000" dirty="0">
              <a:latin typeface="Times New Roman" panose="02020603050405020304" pitchFamily="18" charset="0"/>
              <a:cs typeface="Times New Roman" panose="02020603050405020304" pitchFamily="18" charset="0"/>
            </a:endParaRPr>
          </a:p>
          <a:p>
            <a:pPr>
              <a:spcBef>
                <a:spcPts val="19"/>
              </a:spcBef>
              <a:buFont typeface="Arial"/>
              <a:buChar char="•"/>
            </a:pPr>
            <a:endParaRPr lang="en-IN" sz="2000" dirty="0">
              <a:latin typeface="Times New Roman" panose="02020603050405020304" pitchFamily="18" charset="0"/>
              <a:cs typeface="Times New Roman" panose="02020603050405020304" pitchFamily="18" charset="0"/>
            </a:endParaRPr>
          </a:p>
          <a:p>
            <a:pPr marL="247174" marR="111443">
              <a:spcBef>
                <a:spcPts val="4"/>
              </a:spcBef>
            </a:pPr>
            <a:r>
              <a:rPr lang="en-IN" sz="2000" spc="-11" dirty="0" err="1">
                <a:latin typeface="Times New Roman" panose="02020603050405020304" pitchFamily="18" charset="0"/>
                <a:cs typeface="Times New Roman" panose="02020603050405020304" pitchFamily="18" charset="0"/>
              </a:rPr>
              <a:t>XGBoost</a:t>
            </a:r>
            <a:r>
              <a:rPr lang="en-IN" sz="2000" spc="-11" dirty="0">
                <a:latin typeface="Times New Roman" panose="02020603050405020304" pitchFamily="18" charset="0"/>
                <a:cs typeface="Times New Roman" panose="02020603050405020304" pitchFamily="18" charset="0"/>
              </a:rPr>
              <a:t> </a:t>
            </a:r>
            <a:r>
              <a:rPr lang="en-IN" sz="2000" spc="-4" dirty="0">
                <a:latin typeface="Times New Roman" panose="02020603050405020304" pitchFamily="18" charset="0"/>
                <a:cs typeface="Times New Roman" panose="02020603050405020304" pitchFamily="18" charset="0"/>
              </a:rPr>
              <a:t>is </a:t>
            </a:r>
            <a:r>
              <a:rPr lang="en-IN" sz="2000" spc="-8" dirty="0">
                <a:latin typeface="Times New Roman" panose="02020603050405020304" pitchFamily="18" charset="0"/>
                <a:cs typeface="Times New Roman" panose="02020603050405020304" pitchFamily="18" charset="0"/>
              </a:rPr>
              <a:t>just </a:t>
            </a:r>
            <a:r>
              <a:rPr lang="en-IN" sz="2000" spc="-4" dirty="0">
                <a:latin typeface="Times New Roman" panose="02020603050405020304" pitchFamily="18" charset="0"/>
                <a:cs typeface="Times New Roman" panose="02020603050405020304" pitchFamily="18" charset="0"/>
              </a:rPr>
              <a:t>an </a:t>
            </a:r>
            <a:r>
              <a:rPr lang="en-IN" sz="2000" spc="-8" dirty="0">
                <a:latin typeface="Times New Roman" panose="02020603050405020304" pitchFamily="18" charset="0"/>
                <a:cs typeface="Times New Roman" panose="02020603050405020304" pitchFamily="18" charset="0"/>
              </a:rPr>
              <a:t>extension </a:t>
            </a:r>
            <a:r>
              <a:rPr lang="en-IN" sz="2000" spc="-4" dirty="0">
                <a:latin typeface="Times New Roman" panose="02020603050405020304" pitchFamily="18" charset="0"/>
                <a:cs typeface="Times New Roman" panose="02020603050405020304" pitchFamily="18" charset="0"/>
              </a:rPr>
              <a:t>of GBM with  </a:t>
            </a:r>
            <a:r>
              <a:rPr lang="en-IN" sz="2000" spc="-8" dirty="0">
                <a:latin typeface="Times New Roman" panose="02020603050405020304" pitchFamily="18" charset="0"/>
                <a:cs typeface="Times New Roman" panose="02020603050405020304" pitchFamily="18" charset="0"/>
              </a:rPr>
              <a:t>following</a:t>
            </a:r>
            <a:r>
              <a:rPr lang="en-IN" sz="2000" spc="-4" dirty="0">
                <a:latin typeface="Times New Roman" panose="02020603050405020304" pitchFamily="18" charset="0"/>
                <a:cs typeface="Times New Roman" panose="02020603050405020304" pitchFamily="18" charset="0"/>
              </a:rPr>
              <a:t> </a:t>
            </a:r>
            <a:r>
              <a:rPr lang="en-IN" sz="2000" spc="-8" dirty="0">
                <a:latin typeface="Times New Roman" panose="02020603050405020304" pitchFamily="18" charset="0"/>
                <a:cs typeface="Times New Roman" panose="02020603050405020304" pitchFamily="18" charset="0"/>
              </a:rPr>
              <a:t>advantages.</a:t>
            </a:r>
            <a:endParaRPr lang="en-IN" sz="2000" dirty="0">
              <a:latin typeface="Times New Roman" panose="02020603050405020304" pitchFamily="18" charset="0"/>
              <a:cs typeface="Times New Roman" panose="02020603050405020304" pitchFamily="18" charset="0"/>
            </a:endParaRPr>
          </a:p>
          <a:p>
            <a:pPr marL="695325" lvl="1" indent="-393859">
              <a:spcBef>
                <a:spcPts val="113"/>
              </a:spcBef>
              <a:buChar char="•"/>
              <a:tabLst>
                <a:tab pos="694849" algn="l"/>
                <a:tab pos="695325" algn="l"/>
              </a:tabLst>
            </a:pPr>
            <a:r>
              <a:rPr lang="en-IN" sz="2000" spc="-8" dirty="0">
                <a:latin typeface="Times New Roman" panose="02020603050405020304" pitchFamily="18" charset="0"/>
                <a:cs typeface="Times New Roman" panose="02020603050405020304" pitchFamily="18" charset="0"/>
              </a:rPr>
              <a:t>Regularization</a:t>
            </a:r>
            <a:endParaRPr lang="en-IN" sz="2000" dirty="0">
              <a:latin typeface="Times New Roman" panose="02020603050405020304" pitchFamily="18" charset="0"/>
              <a:cs typeface="Times New Roman" panose="02020603050405020304" pitchFamily="18" charset="0"/>
            </a:endParaRPr>
          </a:p>
          <a:p>
            <a:pPr marL="695325" lvl="1" indent="-393859">
              <a:spcBef>
                <a:spcPts val="139"/>
              </a:spcBef>
              <a:buChar char="•"/>
              <a:tabLst>
                <a:tab pos="694849" algn="l"/>
                <a:tab pos="695325" algn="l"/>
              </a:tabLst>
            </a:pPr>
            <a:r>
              <a:rPr lang="en-IN" sz="2000" spc="-11" dirty="0">
                <a:latin typeface="Times New Roman" panose="02020603050405020304" pitchFamily="18" charset="0"/>
                <a:cs typeface="Times New Roman" panose="02020603050405020304" pitchFamily="18" charset="0"/>
              </a:rPr>
              <a:t>Parallel</a:t>
            </a:r>
            <a:r>
              <a:rPr lang="en-IN" sz="2000" spc="-8" dirty="0">
                <a:latin typeface="Times New Roman" panose="02020603050405020304" pitchFamily="18" charset="0"/>
                <a:cs typeface="Times New Roman" panose="02020603050405020304" pitchFamily="18" charset="0"/>
              </a:rPr>
              <a:t> Processing</a:t>
            </a:r>
            <a:endParaRPr lang="en-IN" sz="2000" dirty="0">
              <a:latin typeface="Times New Roman" panose="02020603050405020304" pitchFamily="18" charset="0"/>
              <a:cs typeface="Times New Roman" panose="02020603050405020304" pitchFamily="18" charset="0"/>
            </a:endParaRPr>
          </a:p>
          <a:p>
            <a:pPr marL="695325" lvl="1" indent="-393859">
              <a:spcBef>
                <a:spcPts val="139"/>
              </a:spcBef>
              <a:buChar char="•"/>
              <a:tabLst>
                <a:tab pos="694849" algn="l"/>
                <a:tab pos="695325" algn="l"/>
              </a:tabLst>
            </a:pPr>
            <a:r>
              <a:rPr lang="en-IN" sz="2000" spc="-4" dirty="0">
                <a:latin typeface="Times New Roman" panose="02020603050405020304" pitchFamily="18" charset="0"/>
                <a:cs typeface="Times New Roman" panose="02020603050405020304" pitchFamily="18" charset="0"/>
              </a:rPr>
              <a:t>High </a:t>
            </a:r>
            <a:r>
              <a:rPr lang="en-IN" sz="2000" spc="-8" dirty="0">
                <a:latin typeface="Times New Roman" panose="02020603050405020304" pitchFamily="18" charset="0"/>
                <a:cs typeface="Times New Roman" panose="02020603050405020304" pitchFamily="18" charset="0"/>
              </a:rPr>
              <a:t>Flexibility</a:t>
            </a:r>
            <a:endParaRPr lang="en-IN" sz="2000" dirty="0">
              <a:latin typeface="Times New Roman" panose="02020603050405020304" pitchFamily="18" charset="0"/>
              <a:cs typeface="Times New Roman" panose="02020603050405020304" pitchFamily="18" charset="0"/>
            </a:endParaRPr>
          </a:p>
          <a:p>
            <a:pPr marL="695325" lvl="1" indent="-393859">
              <a:spcBef>
                <a:spcPts val="139"/>
              </a:spcBef>
              <a:buChar char="•"/>
              <a:tabLst>
                <a:tab pos="694849" algn="l"/>
                <a:tab pos="695325" algn="l"/>
              </a:tabLst>
            </a:pPr>
            <a:r>
              <a:rPr lang="en-IN" sz="2000" spc="-4" dirty="0">
                <a:latin typeface="Times New Roman" panose="02020603050405020304" pitchFamily="18" charset="0"/>
                <a:cs typeface="Times New Roman" panose="02020603050405020304" pitchFamily="18" charset="0"/>
              </a:rPr>
              <a:t>Handles Missing </a:t>
            </a:r>
            <a:r>
              <a:rPr lang="en-IN" sz="2000" spc="-8" dirty="0">
                <a:latin typeface="Times New Roman" panose="02020603050405020304" pitchFamily="18" charset="0"/>
                <a:cs typeface="Times New Roman" panose="02020603050405020304" pitchFamily="18" charset="0"/>
              </a:rPr>
              <a:t>values</a:t>
            </a:r>
            <a:endParaRPr lang="en-IN" sz="2000" dirty="0">
              <a:latin typeface="Times New Roman" panose="02020603050405020304" pitchFamily="18" charset="0"/>
              <a:cs typeface="Times New Roman" panose="02020603050405020304" pitchFamily="18" charset="0"/>
            </a:endParaRPr>
          </a:p>
          <a:p>
            <a:pPr marL="695325" lvl="1" indent="-393859">
              <a:spcBef>
                <a:spcPts val="139"/>
              </a:spcBef>
              <a:buChar char="•"/>
              <a:tabLst>
                <a:tab pos="694849" algn="l"/>
                <a:tab pos="695325" algn="l"/>
              </a:tabLst>
            </a:pPr>
            <a:r>
              <a:rPr lang="en-IN" sz="2000" spc="-26" dirty="0">
                <a:latin typeface="Times New Roman" panose="02020603050405020304" pitchFamily="18" charset="0"/>
                <a:cs typeface="Times New Roman" panose="02020603050405020304" pitchFamily="18" charset="0"/>
              </a:rPr>
              <a:t>Tree</a:t>
            </a:r>
            <a:r>
              <a:rPr lang="en-IN" sz="2000" spc="-8" dirty="0">
                <a:latin typeface="Times New Roman" panose="02020603050405020304" pitchFamily="18" charset="0"/>
                <a:cs typeface="Times New Roman" panose="02020603050405020304" pitchFamily="18" charset="0"/>
              </a:rPr>
              <a:t> </a:t>
            </a:r>
            <a:r>
              <a:rPr lang="en-IN" sz="2000" spc="-4" dirty="0">
                <a:latin typeface="Times New Roman" panose="02020603050405020304" pitchFamily="18" charset="0"/>
                <a:cs typeface="Times New Roman" panose="02020603050405020304" pitchFamily="18" charset="0"/>
              </a:rPr>
              <a:t>pruning</a:t>
            </a:r>
            <a:endParaRPr lang="en-IN" sz="2000" dirty="0">
              <a:latin typeface="Times New Roman" panose="02020603050405020304" pitchFamily="18" charset="0"/>
              <a:cs typeface="Times New Roman" panose="02020603050405020304" pitchFamily="18" charset="0"/>
            </a:endParaRPr>
          </a:p>
          <a:p>
            <a:pPr marL="695325" lvl="1" indent="-393859">
              <a:spcBef>
                <a:spcPts val="139"/>
              </a:spcBef>
              <a:buChar char="•"/>
              <a:tabLst>
                <a:tab pos="694849" algn="l"/>
                <a:tab pos="695325" algn="l"/>
              </a:tabLst>
            </a:pPr>
            <a:r>
              <a:rPr lang="en-IN" sz="2000" spc="-4" dirty="0" err="1">
                <a:latin typeface="Times New Roman" panose="02020603050405020304" pitchFamily="18" charset="0"/>
                <a:cs typeface="Times New Roman" panose="02020603050405020304" pitchFamily="18" charset="0"/>
              </a:rPr>
              <a:t>Buitin</a:t>
            </a:r>
            <a:r>
              <a:rPr lang="en-IN" sz="2000" spc="-4" dirty="0">
                <a:latin typeface="Times New Roman" panose="02020603050405020304" pitchFamily="18" charset="0"/>
                <a:cs typeface="Times New Roman" panose="02020603050405020304" pitchFamily="18" charset="0"/>
              </a:rPr>
              <a:t> </a:t>
            </a:r>
            <a:r>
              <a:rPr lang="en-IN" sz="2000" spc="-8" dirty="0">
                <a:latin typeface="Times New Roman" panose="02020603050405020304" pitchFamily="18" charset="0"/>
                <a:cs typeface="Times New Roman" panose="02020603050405020304" pitchFamily="18" charset="0"/>
              </a:rPr>
              <a:t>cross</a:t>
            </a:r>
            <a:r>
              <a:rPr lang="en-IN" sz="2000" spc="-4" dirty="0">
                <a:latin typeface="Times New Roman" panose="02020603050405020304" pitchFamily="18" charset="0"/>
                <a:cs typeface="Times New Roman" panose="02020603050405020304" pitchFamily="18" charset="0"/>
              </a:rPr>
              <a:t> </a:t>
            </a:r>
            <a:r>
              <a:rPr lang="en-IN" sz="2000" spc="-8" dirty="0">
                <a:latin typeface="Times New Roman" panose="02020603050405020304" pitchFamily="18" charset="0"/>
                <a:cs typeface="Times New Roman" panose="02020603050405020304" pitchFamily="18" charset="0"/>
              </a:rPr>
              <a:t>validation</a:t>
            </a:r>
            <a:endParaRPr lang="en-IN" sz="2000" dirty="0">
              <a:latin typeface="Times New Roman" panose="02020603050405020304" pitchFamily="18" charset="0"/>
              <a:cs typeface="Times New Roman" panose="02020603050405020304" pitchFamily="18" charset="0"/>
            </a:endParaRPr>
          </a:p>
          <a:p>
            <a:pPr marL="695325" lvl="1" indent="-393859">
              <a:spcBef>
                <a:spcPts val="139"/>
              </a:spcBef>
              <a:buChar char="•"/>
              <a:tabLst>
                <a:tab pos="694849" algn="l"/>
                <a:tab pos="695325" algn="l"/>
              </a:tabLst>
            </a:pPr>
            <a:r>
              <a:rPr lang="en-IN" sz="2000" spc="-4" dirty="0">
                <a:latin typeface="Times New Roman" panose="02020603050405020304" pitchFamily="18" charset="0"/>
                <a:cs typeface="Times New Roman" panose="02020603050405020304" pitchFamily="18" charset="0"/>
              </a:rPr>
              <a:t>Continuous on </a:t>
            </a:r>
            <a:r>
              <a:rPr lang="en-IN" sz="2000" spc="-8" dirty="0">
                <a:latin typeface="Times New Roman" panose="02020603050405020304" pitchFamily="18" charset="0"/>
                <a:cs typeface="Times New Roman" panose="02020603050405020304" pitchFamily="18" charset="0"/>
              </a:rPr>
              <a:t>existing </a:t>
            </a:r>
            <a:r>
              <a:rPr lang="en-IN" sz="2000" spc="-4" dirty="0">
                <a:latin typeface="Times New Roman" panose="02020603050405020304" pitchFamily="18" charset="0"/>
                <a:cs typeface="Times New Roman" panose="02020603050405020304" pitchFamily="18" charset="0"/>
              </a:rPr>
              <a:t>model</a:t>
            </a:r>
            <a:endParaRPr lang="en-IN" sz="2000" dirty="0">
              <a:latin typeface="Times New Roman" panose="02020603050405020304" pitchFamily="18" charset="0"/>
              <a:cs typeface="Times New Roman" panose="02020603050405020304" pitchFamily="18" charset="0"/>
            </a:endParaRPr>
          </a:p>
        </p:txBody>
      </p:sp>
      <p:sp>
        <p:nvSpPr>
          <p:cNvPr id="4" name="object 6"/>
          <p:cNvSpPr/>
          <p:nvPr/>
        </p:nvSpPr>
        <p:spPr>
          <a:xfrm>
            <a:off x="7924800" y="1020505"/>
            <a:ext cx="3404631" cy="2438453"/>
          </a:xfrm>
          <a:prstGeom prst="rect">
            <a:avLst/>
          </a:prstGeom>
          <a:blipFill>
            <a:blip r:embed="rId2" cstate="print"/>
            <a:stretch>
              <a:fillRect/>
            </a:stretch>
          </a:blipFill>
        </p:spPr>
        <p:txBody>
          <a:bodyPr wrap="square" lIns="0" tIns="0" rIns="0" bIns="0" rtlCol="0"/>
          <a:lstStyle/>
          <a:p>
            <a:endParaRPr sz="1350"/>
          </a:p>
        </p:txBody>
      </p:sp>
      <p:pic>
        <p:nvPicPr>
          <p:cNvPr id="5" name="Picture 4"/>
          <p:cNvPicPr>
            <a:picLocks noChangeAspect="1"/>
          </p:cNvPicPr>
          <p:nvPr/>
        </p:nvPicPr>
        <p:blipFill>
          <a:blip r:embed="rId3"/>
          <a:stretch>
            <a:fillRect/>
          </a:stretch>
        </p:blipFill>
        <p:spPr>
          <a:xfrm>
            <a:off x="7557005" y="4076033"/>
            <a:ext cx="3772426" cy="2467319"/>
          </a:xfrm>
          <a:prstGeom prst="rect">
            <a:avLst/>
          </a:prstGeom>
        </p:spPr>
      </p:pic>
    </p:spTree>
    <p:extLst>
      <p:ext uri="{BB962C8B-B14F-4D97-AF65-F5344CB8AC3E}">
        <p14:creationId xmlns:p14="http://schemas.microsoft.com/office/powerpoint/2010/main" val="894690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6601" y="321735"/>
            <a:ext cx="8178799" cy="1135737"/>
          </a:xfrm>
        </p:spPr>
        <p:txBody>
          <a:bodyPr vert="horz" wrap="square" lIns="91440" tIns="45720" rIns="91440" bIns="45720" rtlCol="0" anchor="ctr">
            <a:normAutofit/>
          </a:bodyPr>
          <a:lstStyle/>
          <a:p>
            <a:pPr marL="9525" algn="ctr" rtl="0">
              <a:lnSpc>
                <a:spcPct val="90000"/>
              </a:lnSpc>
              <a:spcBef>
                <a:spcPct val="0"/>
              </a:spcBef>
            </a:pPr>
            <a:r>
              <a:rPr lang="en-IN" dirty="0"/>
              <a:t>Comparing the Model</a:t>
            </a:r>
            <a:br>
              <a:rPr lang="en-IN" dirty="0"/>
            </a:br>
            <a:endParaRPr lang="en-US" sz="3100" kern="1200" spc="-8" dirty="0">
              <a:solidFill>
                <a:schemeClr val="tx1"/>
              </a:solidFill>
              <a:latin typeface="+mj-lt"/>
              <a:cs typeface="+mj-cs"/>
            </a:endParaRPr>
          </a:p>
        </p:txBody>
      </p:sp>
      <p:sp>
        <p:nvSpPr>
          <p:cNvPr id="10" name="TextBox 9">
            <a:extLst>
              <a:ext uri="{FF2B5EF4-FFF2-40B4-BE49-F238E27FC236}">
                <a16:creationId xmlns:a16="http://schemas.microsoft.com/office/drawing/2014/main" id="{C4C61B3B-85BA-B1EB-4A02-4E1009ACF7ED}"/>
              </a:ext>
            </a:extLst>
          </p:cNvPr>
          <p:cNvSpPr txBox="1"/>
          <p:nvPr/>
        </p:nvSpPr>
        <p:spPr>
          <a:xfrm>
            <a:off x="2006601" y="1782981"/>
            <a:ext cx="3006288" cy="4393982"/>
          </a:xfr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700" dirty="0"/>
          </a:p>
        </p:txBody>
      </p:sp>
      <p:sp>
        <p:nvSpPr>
          <p:cNvPr id="8" name="AutoShape 10" descr="data:image/png;base64,iVBORw0KGgoAAAANSUhEUgAAA4AAAAHiCAYAAAC5l6IvAAAABHNCSVQICAgIfAhkiAAAAAlwSFlzAAALEgAACxIB0t1+/AAAADh0RVh0U29mdHdhcmUAbWF0cGxvdGxpYiB2ZXJzaW9uMy4yLjIsIGh0dHA6Ly9tYXRwbG90bGliLm9yZy+WH4yJAAAgAElEQVR4nO3de9QlZX0n+u8vzc0TUC52GKRx6CQksTXYSgeJxkskQuOJgh71wDGBJChhRXJZJhk0OWu8ZFhLZ5KQ0TGQTiSCYwIcEgeSYJCoDMw4CI0S5BJiB/DQHIQONzEoAv7OH7uabNq3L29f2N1dn89ae721f/XUU88uar28366qZ1d3BwAAgJ3f98x6AAAAADw9BEAAAICREAABAABGQgAEAAAYCQEQAABgJARAAACAkRAAAWA7VFWvqqrVU+9vqqpXbUY/L6+qW7fq4ADYYQmAAMxMVX1j6vWdqvrm1Pu3bkZ/V1TV29azbo+qerCqXj3HujOr6qJh+Seq6vNV9VBV3V9V/7Oqfmw9fb63qh4bxvvgsN2Pz3fcm6K7n9/dV2ysXVV1Vf3g1HZXdfcPb4sxAbDjEQABmJnu3nPtK8n/m+R1U7VPbOV9fSvJBUlOnK5X1YIkJyQ5t6qemeSvk3w4yb5JDkzyviSPbqDrC4bxL0zyP5L8ZVXVuo2G/QDATAmAAGx3qup7qupdVfVPVXVfVV1YVfsO6/aoqv861B+sqmurav+qOiPJy5P8l+GK3H+Zo+tzk/wfVfW/TdWOzuT/h59K8kNJ0t1/3t1PdPc3u/vT3X3Dxsbc3Y8N/f+bJPtV1ceq6qyqurSq/iXJT1bVc6rqL6pqTVXdXlW/MvWZnzFs80BV3ZzkKVcdq+qOqvqpYXlBVf3WcHwerqrrquqgqrpyaP73wzH4P+e4lfR5w5XSB4fbSl8/te5jVfWRqvqbod8vVNUPbOyzA7DjEAAB2B79cpLjkrwyyXOSPJDkI8O6k5I8K8lBSfZLcmqSb3b3bye5KslpwxXE09bttLs/n+TuJG+cKv9skj/r7seT/GOSJ6rq3Ko6pqr22dQBV9XuSX4uyZ3d/c9D+f9KckaSvZJ8PslfJfn7TK4sHpnk16rq6KHte5L8wPA6evic6/POTK5avjbJM5P8QpJHuvsVw/oXDsfggnXGuOswhk8n+b5MjvMnqmr6FtHjM7nquU+SVcP4AdhJCIAAbI9OTfLb3b26ux9N8t4kb6qqXZI8lknw+8HhKt113f31efR9XobbQIdbPo/N5Mpdhn5+Ikkn+eMka6rqkqrafwP9vaWqHkxyZ5LDkrxhat3F3f0/u/s7SX40ycLufn93f7u7bxv2cfzafpKc0d33d/edST60gX2+Lcn/3d239sTfd/d9m/DZj0iyZ5IPDGP4bCa3vJ4w1eaT3X3NEIg/kWTpJvQLwA5il1kPAADm8G+TfLKqvjNVeyLJ/kk+nsnVv/Orau8k/zWTsPjYJvb98STvqarnJFme5J+6+0trV3b3LZlcyUtV/cjQ/x/kqSFp2oXd/TPrWXfnOp/pOUNYXGtBJlctk8mVzun2X93AZzgoyT9tYP36PCeTK5TTx/WrmVyRXOtrU8uPZBIYAdhJuAIIwPboziTHdPfeU689uvuu7n6su9/X3UuSvDTJT+dfJ3bpjXXc3V/NJHT9TCa3f567gbb/kORjSV6wmZ9jejx3Jrl9nc+0V3e/dlh/dybBbq3nbqDfOzO5VXS+/r8kB1XV9P//n5vkrs3oC4AdkAAIwPbo7CRnVNW/TZKqWlhVxw7LP1lVPzrMqvn1TG4JXXtF654k378J/Z+b5LQkL8vkNscMff9IVf16VS0a3h+UyZW/q7fCZ7omycNVdfow4cuCqnrB1FdMXJjk3VW1z7D/X95AX3+S5Heq6pCaOLSq9hvWbegYfCGTq3r/rqp2rcn3Cr4uyflb+uEA2DEIgABsj/5zkkuSfLqqHs4kgL1kWPdvklyUSfi7Jcl/z+S2zrXbvWmYSXNDz9D9RSZf8/CZ7r57qv7wsJ8vDDN3Xp3kxiS/vqUfqLufyORq5dIktyf550yC3LOGJu/L5HbM2zOZpOXjc3Sz1u9nEhg/nclx+GiSZwzr3pvJV1o8WFVvWWcM384k8B0z7P8Pk5w4XOkEYASqe6N3ywAAALATcAUQAABgJARAAACAkRAAAQAARkIABAAAGAkBEAAAYCR2mfUAtrZnP/vZffDBB896GAAAADNx3XXX/XN3L5xr3U4XAA8++OCsXLly1sMAAACYiar66vrWuQUUAABgJARAAACAkRAAAQAARmKnewYQAADY/jz22GNZvXp1vvWtb816KDuNPfbYI4sWLcquu+66ydsIgAAAwDa3evXq7LXXXjn44INTVbMezg6vu3Pfffdl9erVWbx48SZv5xZQAABgm/vWt76V/fbbT/jbSqoq++2337yvqAqAAADA00L427o253i6BRQAANjp3XfffTnyyCOTJF/72teyYMGCLFw4+a70a665JrvtttsGt7/iiiuy22675aUvfek2H+u2JAACAABPvxUrtm5/p5yywdX77bdfrr/++iTJe9/73uy55575jd/4jU3u/oorrsiee+65wwdAt4ACAACjdN111+WVr3xlDjvssBx99NG5++67kyQf+tCHsmTJkhx66KE5/vjjc8cdd+Tss8/OmWeemaVLl+aqq66a8cg3nyuAAADA6HR3fvmXfzkXX3xxFi5cmAsuuCC//du/nXPOOScf+MAHcvvtt2f33XfPgw8+mL333junnnrqvK8abo8EQAAAYHQeffTR3HjjjXnNa16TJHniiSdywAEHJEkOPfTQvPWtb81xxx2X4447bpbD3OoEQAAAYHS6O89//vPzv/7X//qudX/zN3+TK6+8Mn/1V3+VM844I1/+8pdnMMJtwzOAAADA6Oy+++5Zs2bNkwHwsccey0033ZTvfOc7ufPOO/OTP/mT+eAHP5iHHnoo3/jGN7LXXnvl4YcfnvGot5wACAAAjM73fM/35KKLLsrpp5+eF77whVm6dGk+//nP54knnsjP/MzP5Ed/9Efzohe9KL/yK7+SvffeO6973evyyU9+coefBKa6e9Zj2KqWLVvWK1eunPUwAACAKbfcckue97znzXoYO525jmtVXdfdy+Zq7wogAADASAiAAAAAIyEAAgAAjISvgYDtxIrrVmz2tqccdspWHAkAADsrVwABAABGQgAEAAAYCQEQAAAYhQULFmTp0qV5wQtekDe/+c155JFHNruvn/u5n8tFF12UJHnb296Wm2++eb1tr7jiinz+859/8v3ZZ5+d8847b7P3vSU8AwgAADzttmT+g7lsypwIz3jGM3L99dcnSd761rfm7LPPzjvf+c4n1z/++OPZZZf5R6Q/+ZM/2eD6K664InvuuWde+tKXJklOPfXUee9ja3EFEAAAGJ2Xv/zlWbVqVa644oq8/OUvz+tf//osWbIkTzzxRH7zN38zP/ZjP5ZDDz00f/RHf5Qk6e6cdtpp+eEf/uH81E/9VO69994n+3rVq16VlStXJkn+9m//Ni9+8Yvzwhe+MEceeWTuuOOOnH322TnzzDOzdOnSXHXVVXnve9+b3/3d302SXH/99TniiCNy6KGH5g1veEMeeOCBJ/s8/fTTc/jhh+eHfuiHctVVV22Vz+0KIAAAMCqPP/54PvWpT2X58uVJki9+8Yu58cYbs3jx4qxYsSLPetazcu211+bRRx/Ny172shx11FH50pe+lFtvvTU333xz7rnnnixZsiS/8Au/8JR+16xZk7e//e258sors3jx4tx///3Zd999c+qpp2bPPffMb/zGbyRJPvOZzzy5zYknnpgPf/jDeeUrX5l//+//fd73vvflD/7gD54c5zXXXJNLL70073vf+/J3f/d3W/zZBUAAAGAUvvnNb2bp0qVJJlcATz755Hz+85/P4YcfnsWLFydJPv3pT+eGG2548vm+hx56KF/5yldy5ZVX5oQTTsiCBQvynOc8J69+9au/q/+rr746r3jFK57sa999993geB566KE8+OCDeeUrX5kkOemkk/LmN7/5yfVvfOMbkySHHXZY7rjjji378AMBEAAAGIXpZwCnfe/3fu+Ty92dD3/4wzn66KOf0ubSSy/d5uNb1+67755kMnnN448/vlX69AwgAADA4Oijj85ZZ52Vxx57LEnyj//4j/mXf/mXvOIVr8gFF1yQJ554InfffXc+97nPfde2RxxxRK688srcfvvtSZL7778/SbLXXnvl4Ycf/q72z3rWs7LPPvs8+Xzfxz/+8SevBm4rrgACAAAM3va2t+WOO+7Ii1/84nR3Fi5cmP/23/5b3vCGN+Szn/1slixZkuc+97n58R//8e/aduHChVmxYkXe+MY35jvf+U6+7/u+L5dffnle97rX5U1velMuvvjifPjDH37KNueee25OPfXUPPLII/n+7//+/Omf/uk2/XzV3dt0B0+3ZcuW9doZeGBHsiVTIW/KtMcAALN0yy235HnPe96sh7HTmeu4VtV13b1srvZuAQUAABgJARAAAGAkNjkAVtWCqvpSVf318H5xVX2hqlZV1QVVtdtQ3314v2pYf/BUH+8e6rdW1dFT9eVDbVVVvWuqPuc+AAAAmL/5XAH81SS3TL3/YJIzu/sHkzyQ5OShfnKSB4b6mUO7VNWSJMcneX6S5Un+cAiVC5J8JMkxSZYkOWFou6F9AAAAO5idbf6RWduc47lJAbCqFiX535P8yfC+krw6yUVDk3OTHDcsHzu8z7D+yKH9sUnO7+5Hu/v2JKuSHD68VnX3bd397STnJzl2I/sAAAB2IHvssUfuu+8+IXAr6e7cd9992WOPPea13aZ+DcQfJPl3SfYa3u+X5MHuXvtthKuTHDgsH5jkzmFQj1fVQ0P7A5NcPdXn9DZ3rlN/yUb2AQAA7EAWLVqU1atXZ82aNbMeyk5jjz32yKJFi+a1zUYDYFX9dJJ7u/u6qnrVZo5tm6qqU5KckiTPfe5zZzwaAABgXbvuumsWL14862GM3qbcAvqyJK+vqjsyuT3z1Un+c5K9q2ptgFyU5K5h+a4kByXJsP5ZSe6brq+zzfrq921gH0/R3Su6e1l3L1u4cOEmfCQAAIDx2WgA7O53d/ei7j44k0lcPtvdb03yuSRvGpqdlOTiYfmS4X2G9Z/tyY2+lyQ5fpgldHGSQ5Jck+TaJIcMM37uNuzjkmGb9e0DAACAedqS7wE8Pck7q2pVJs/rfXSofzTJfkP9nUnelSTdfVOSC5PcnORvk7yju58YnvE7LcllmcwyeuHQdkP7AAAAYJ42dRKYJEl3X5HkimH5tkxm8Fy3zbeSvHk925+R5Iw56pcmuXSO+pz7AAAAYP625AogAAAAOxABEAAAYCQEQAAAgJEQAAEAAEZCAAQAABgJARAAAGAkBEAAAICREAABAABGQgAEAAAYCQEQAABgJARAAACAkRAAAQAARkIABAAAGAkBEAAAYCQEQAAAgJEQAAEAAEZCAAQAABgJARAAAGAkBEAAAICREAABAABGQgAEAAAYCQEQAABgJARAAACAkRAAAQAARkIABAAAGAkBEAAAYCQEQAAAgJEQAAEAAEZCAAQAABgJARAAAGAkBEAAAICREAABAABGQgAEAAAYCQEQAABgJARAAACAkRAAAQAARkIABAAAGAkBEAAAYCQEQAAAgJEQAAEAAEZCAAQAABiJjQbAqtqjqq6pqr+vqpuq6n1D/WNVdXtVXT+8lg71qqoPVdWqqrqhql481ddJVfWV4XXSVP2wqvrysM2HqqqG+r5VdfnQ/vKq2mfrHwIAAIBx2JQrgI8meXV3vzDJ0iTLq+qIYd1vdvfS4XX9UDsmySHD65QkZyWTMJfkPUlekuTwJO+ZCnRnJXn71HbLh/q7knymuw9J8pnhPQAAAJthowGwJ74xvN11ePUGNjk2yXnDdlcn2buqDkhydJLLu/v+7n4gyeWZhMkDkjyzu6/u7k5yXpLjpvo6d1g+d6oOAADAPG3SM4BVtaCqrk9ybyYh7gvDqjOG2zzPrKrdh9qBSe6c2nz1UNtQffUc9STZv7vvHpa/lmT/TftYAAAArGuTAmB3P9HdS5MsSnJ4Vb0gybuT/EiSH0uyb5LTt9koJ2PorOfKY1WdUlUrq2rlmjVrtuUwAAAAdljzmgW0ux9M8rkky7v77uE2z0eT/Gkmz/UlyV1JDprabNFQ21B90Rz1JLlnuEU0w8971zOuFd29rLuXLVy4cD4fCQAAYDQ2ZRbQhVW197D8jCSvSfIPU8GsMnk278Zhk0uSnDjMBnpEkoeG2zgvS3JUVe0zTP5yVJLLhnVfr6ojhr5OTHLxVF9rZws9aaoOAADAPO2yCW0OSHJuVS3IJDBe2N1/XVWfraqFSSrJ9UlOHdpfmuS1SVYleSTJzydJd99fVb+T5Nqh3fu7+/5h+ZeSfCzJM5J8anglyQeSXFhVJyf5apK3bO4HBQAAGLuNBsDuviHJi+aov3o97TvJO9az7pwk58xRX5nkBXPU70ty5MbGCAAAwMbN6xlAAAAAdlwCIAAAwEgIgAAAACMhAAIAAIyEAAgAADASAiAAAMBICIAAAAAjIQACAACMhAAIAAAwEgIgAADASAiAAAAAIyEAAgAAjIQACAAAMBICIAAAwEgIgAAAACMhAAIAAIyEAAgAADASAiAAAMBICIAAAAAjIQACAACMhAAIAAAwEgIgAADASAiAAAAAIyEAAgAAjIQACAAAMBICIAAAwEgIgAAAACMhAAIAAIyEAAgAADASAiAAAMBICIAAAAAjIQACAACMhAAIAAAwEgIgAADASAiAAAAAIyEAAgAAjIQACAAAMBICIAAAwEgIgAAAACMhAAIAAIzERgNgVe1RVddU1d9X1U1V9b6hvriqvlBVq6rqgqrabajvPrxfNaw/eKqvdw/1W6vq6Kn68qG2qqreNVWfcx8AAADM36ZcAXw0yau7+4VJliZZXlVHJPlgkjO7+weTPJDk5KH9yUkeGOpnDu1SVUuSHJ/k+UmWJ/nDqlpQVQuSfCTJMUmWJDlhaJsN7AMAAIB52mgA7IlvDG93HV6d5NVJLhrq5yY5blg+dnifYf2RVVVD/fzufrS7b0+yKsnhw2tVd9/W3d9Ocn6SY4dt1rcPAAAA5mmTngEcrtRdn+TeJJcn+ackD3b340OT1UkOHJYPTHJnkgzrH0qy33R9nW3WV99vA/sAAABgnjYpAHb3E929NMmiTK7Y/cg2HdU8VdUpVbWyqlauWbNm1sMBAADYLs1rFtDufjDJ55L8eJK9q2qXYdWiJHcNy3clOShJhvXPSnLfdH2dbdZXv28D+1h3XCu6e1l3L1u4cOF8PhIAAMBobMosoAurau9h+RlJXpPklkyC4JuGZicluXhYvmR4n2H9Z7u7h/rxwyyhi5MckuSaJNcmOWSY8XO3TCaKuWTYZn37AAAAYJ522XiTHJDk3GG2zu9JcmF3/3VV3Zzk/Kr6D0m+lOSjQ/uPJvl4Va1Kcn8mgS7dfVNVXZjk5iSPJ3lHdz+RJFV1WpLLkixIck533zT0dfp69gEAAMA8bTQAdvcNSV40R/22TJ4HXLf+rSRvXk9fZyQ5Y476pUku3dR9AAAAMH/zegYQAACAHZcACAAAMBICIAAAwEgIgAAAACMhAAIAAIyEAAgAADASAiAAAMBICIAAAAAjIQACAACMhAAIAAAwEgIgAADASAiAAAAAIyEAAgAAjIQACAAAMBICIAAAwEgIgAAAACMhAAIAAIyEAAgAADASAiAAAMBICIAAAAAjIQACAACMhAAIAAAwEgIgAADASAiAAAAAIyEAAgAAjIQACAAAMBICIAAAwEgIgAAAACMhAAIAAIyEAAgAADASAiAAAMBICIAAAAAjIQACAACMhAAIAAAwEgIgAADASAiAAAAAIyEAAgAAjIQACAAAMBICIAAAwEgIgAAAACMhAAIAAIzERgNgVR1UVZ+rqpur6qaq+tWh/t6ququqrh9er53a5t1Vtaqqbq2qo6fqy4faqqp611R9cVV9YahfUFW7DfXdh/erhvUHb80PDwAAMCabcgXw8SS/3t1LkhyR5B1VtWRYd2Z3Lx1elybJsO74JM9PsjzJH1bVgqpakOQjSY5JsiTJCVP9fHDo6weTPJDk5KF+cpIHhvqZQzsAAAA2w0YDYHff3d1fHJYfTnJLkgM3sMmxSc7v7ke7+/Ykq5IcPrxWdfdt3f3tJOcnObaqKsmrk1w0bH9ukuOm+jp3WL4oyZFDewAAAOZpXs8ADrdgvijJF4bSaVV1Q1WdU1X7DLUDk9w5tdnqoba++n5JHuzux9epP6WvYf1DQ/t1x3VKVa2sqpVr1qyZz0cCAAAYjU0OgFW1Z5K/SPJr3f31JGcl+YEkS5PcneT3tskIN0F3r+juZd29bOHChbMaBgAAwHZtkwJgVe2aSfj7RHf/ZZJ09z3d/UR3fyfJH2dyi2eS3JXkoKnNFw219dXvS7J3Ve2yTv0pfQ3rnzW0BwAAYJ42ZRbQSvLRJLd09+9P1Q+YavaGJDcOy5ckOX6YwXNxkkOSXJPk2iSHDDN+7pbJRDGXdHcn+VySNw3bn5Tk4qm+ThqW35Tks0N7AAAA5mmXjTfJy5L8bJIvV9X1Q+23MpnFc2mSTnJHkl9Mku6+qaouTHJzJjOIvqO7n0iSqjotyWVJFiQ5p7tvGvo7Pcn5VfUfknwpk8CZ4efHq2pVkvszCY0AAABsho0GwO7+H0nmmnnz0g1sc0aSM+aoXzrXdt19W/71FtLp+reSvHljYwQAAGDj5jULKAAAADsuARAAAGAkBEAAAICREAABAABGQgAEAAAYCQEQAABgJARAAACAkRAAAQAARkIABAAAGAkBEAAAYCQEQAAAgJEQAAEAAEZCAAQAABgJARAAAGAkBEAAAICREAABAABGQgAEAAAYCQEQAABgJARAAACAkRAAAQAARkIABAAAGAkBEAAAYCQEQAAAgJEQAAEAAEZCAAQAABgJARAAAGAkBEAAAICREAABAABGQgAEAAAYCQEQAABgJARAAACAkRAAAQAARkIABAAAGAkBEAAAYCQEQAAAgJEQAAEAAEZCAAQAABgJARAAAGAkBEAAAICREAABAABGYqMBsKoOqqrPVdXNVXVTVf3qUN+3qi6vqq8MP/cZ6lVVH6qqVVV1Q1W9eKqvk4b2X6mqk6bqh1XVl4dtPlRVtaF9AAAAMH+bcgXw8SS/3t1LkhyR5B1VtSTJu5J8prsPSfKZ4X2SHJPkkOF1SpKzkkmYS/KeJC9JcniS90wFurOSvH1qu+VDfX37AAAAYJ42GgC7++7u/uKw/HCSW5IcmOTYJOcOzc5NctywfGyS83ri6iR7V9UBSY5Ocnl339/dDyS5PMnyYd0zu/vq7u4k563T11z7AAAAYJ7m9QxgVR2c5EVJvpBk/+6+e1j1tST7D8sHJrlzarPVQ21D9dVz1LOBfQAAADBPmxwAq2rPJH+R5Ne6++vT64Yrd72Vx/YUG9pHVZ1SVSurauWaNWu25TAAAAB2WJsUAKtq10zC3ye6+y+H8j3D7ZsZft471O9KctDU5ouG2obqi+aob2gfT9HdK7p7WXcvW7hw4aZ8JAAAgNHZlFlAK8lHk9zS3b8/teqSJGtn8jwpycVT9ROH2UCPSPLQcBvnZUmOqqp9hslfjkpy2bDu61V1xLCvE9fpa659AAAAME+7bEKblyX52SRfrqrrh9pvJflAkgur6uQkX03ylmHdpUlem2RVkkeS/HySdPf9VfU7Sa4d2r2/u+8fln8pyceSPCPJp4ZXNrAPAAAA5mmjAbC7/0eSWs/qI+do30nesZ6+zklyzhz1lUleMEf9vrn2AQAAwPzNaxZQAAAAdlwCIAAAwEgIgAAAACMhAAIAAIyEAAgAADASAiAAAMBICIAAAAAjIQACAACMhAAIAAAwEgIgAADASAiAAAAAIyEAAgAAjIQACAAAMBICIAAAwEgIgAAAACMhAAIAAIyEAAgAADASAiAAAMBICIAAAAAjIQACAACMhAAIAAAwEgIgAADASAiAAAAAIyEAAgAAjIQACAAAMBICIAAAwEgIgAAAACMhAAIAAIyEAAgAADASAiAAAMBICIAAAAAjIQACAACMhAAIAAAwEgIgAADASAiAAAAAIyEAAgAAjIQACAAAMBICIAAAwEgIgAAAACMhAAIAAIyEAAgAADASGw2AVXVOVd1bVTdO1d5bVXdV1fXD67VT695dVauq6taqOnqqvnyoraqqd03VF1fVF4b6BVW121DffXi/alh/8Nb60AAAAGO0KVcAP5Zk+Rz1M7t76fC6NEmqakmS45M8f9jmD6tqQVUtSPKRJMckWZLkhKFtknxw6OsHkzyQ5OShfnKSB4b6mUM7AAAANtNGA2B3X5nk/k3s79gk53f3o919e5JVSQ4fXqu6+7bu/naS85McW1WV5NVJLhq2PzfJcVN9nTssX5TkyKE9AAAAm2FLngE8rapuGG4R3WeoHZjkzqk2q4fa+ur7JXmwux9fp/6Uvob1Dw3tv0tVnVJVK6tq5Zo1a7bgIwEAAOy8NjcAnpXkB5IsTXJ3kt/baiPaDN29oruXdfeyhQsXznIoAAAA263NCoDdfU93P9Hd30nyx5nc4pkkdyU5aKrpoqG2vvp9Sfauql3WqT+lr2H9s4b2AAAAbIbNCoBVdcDU2zckWTtD6CVJjh9m8Fyc5JAk1yS5Nskhw4yfu2UyUcwl3d1JPpfkTcP2JyW5eKqvk4blNyX57NAeAACAzbDLxhpU1Z8neVWSZ1fV6iTvSfKqqlqapJPckeQXk6S7b6qqC5PcnOTxJO/o7ieGfk5LclmSBUnO6e6bhl2cnuT8qvoPSb6U5KND/aNJPl5VqzKZhOb4Lf60AAAAI7bRANjdJ8xR/ugctbXtz0hyxhz1S5NcOkf9tvzrLaTT9W8lefPGxgcAAMCm2ZJZQAEAANiBCIAAAAAjIQACAACMhAAIAAAwEgIgAADASAiAAAAAIyEAAgAAjIQACAAAMBICIAAAwAMtK0UAAA3hSURBVEgIgAAAACMhAAIAAIyEAAgAADASAiAAAMBICIAAAAAjIQACAACMhAAIAAAwEgIgAADASAiAAAAAIyEAAgAAjIQACAAAMBICIAAAwEgIgAAAACMhAAIAAIyEAAgAADASAiAAAMBICIAAAAAjIQACAACMhAAIAAAwEgIgAADASAiAAAAAIyEAAgAAjIQACAAAMBICIAAAwEgIgAAAACMhAAIAAIyEAAgAADASAiAAAMBICIAAAAAjIQACAACMhAAIAAAwEhsNgFV1TlXdW1U3TtX2rarLq+orw899hnpV1YeqalVV3VBVL57a5qSh/Veq6qSp+mFV9eVhmw9VVW1oHwAAAGyeTbkC+LEky9epvSvJZ7r7kCSfGd4nyTFJDhlepyQ5K5mEuSTvSfKSJIcnec9UoDsryduntlu+kX0AAACwGTYaALv7yiT3r1M+Nsm5w/K5SY6bqp/XE1cn2buqDkhydJLLu/v+7n4gyeVJlg/rntndV3d3Jzlvnb7m2gcAAACbYXOfAdy/u+8elr+WZP9h+cAkd061Wz3UNlRfPUd9Q/sAAABgM2zxJDDDlbveCmPZ7H1U1SlVtbKqVq5Zs2ZbDgUAAGCHtbkB8J7h9s0MP+8d6nclOWiq3aKhtqH6ojnqG9rHd+nuFd29rLuXLVy4cDM/EgAAwM5tcwPgJUnWzuR5UpKLp+onDrOBHpHkoeE2zsuSHFVV+wyTvxyV5LJh3der6ohh9s8T1+lrrn0AAACwGXbZWIOq+vMkr0ry7Kpanclsnh9IcmFVnZzkq0neMjS/NMlrk6xK8kiSn0+S7r6/qn4nybVDu/d399qJZX4pk5lGn5HkU8MrG9gHAAAAm2GjAbC7T1jPqiPnaNtJ3rGefs5Jcs4c9ZVJXjBH/b659gEAAMDm2eJJYAAAANgxCIAAAAAjIQACAACMhAAIAAAwEgIgAADASAiAAAAAIyEAAgAAjIQACAAAMBICIAAAwEgIgAAAACMhAAIAAIyEAAgAADASAiAAAMBICIAAAAAjIQACAACMhAAIAAAwEgIgAADASAiAAAAAIyEAAgAAjIQACAAAMBICIAAAwEgIgAAAACMhAAIAAIyEAAgAADASAiBsb666ctYjAABgJyUAAgAAjIQACAAAMBICIGyP3AYKAMA2IAACAACMhAAIAAAwEgIgAADASOwy6wEAA8/9AQCwjbkCCAAAMBICIAAAwEgIgAAAACMhAAIAAIyEAAgAADASAiAAAMBICIAAAAAjIQACAACMhAAI2ytfDA8AwFa2RQGwqu6oqi9X1fVVtXKo7VtVl1fVV4af+wz1qqoPVdWqqrqhql481c9JQ/uvVNVJU/XDhv5XDdvWlowXAABgzLbGFcCf7O6l3b1seP+uJJ/p7kOSfGZ4nyTHJDlkeJ2S5KxkEhiTvCfJS5IcnuQ9a0Pj0ObtU9st3wrjBQAAGKVtcQvosUnOHZbPTXLcVP28nrg6yd5VdUCSo5Nc3t33d/cDSS5PsnxY98zuvrq7O8l5U30BAAAwT1saADvJp6vquqo6Zajt3913D8tfS7L/sHxgkjuntl091DZUXz1H/btU1SlVtbKqVq5Zs2ZLPg8AAMBOa5ct3P4nuvuuqvq+JJdX1T9Mr+zurqrewn1sVHevSLIiSZYtW7bN9wcAALAj2qIrgN191/Dz3iSfzOQZvnuG2zcz/Lx3aH5XkoOmNl801DZUXzRHHXY+K1bMegQAAIzAZgfAqvreqtpr7XKSo5LcmOSSJGtn8jwpycXD8iVJThxmAz0iyUPDraKXJTmqqvYZJn85Ksllw7qvV9URw+yfJ071BQAAwDxtyS2g+yf55PDNDLsk+bPu/tuqujbJhVV1cpKvJnnL0P7SJK9NsirJI0l+Pkm6+/6q+p0k1w7t3t/d9w/Lv5TkY0mekeRTwwsAAIDNsNkBsLtvS/LCOer3JTlyjnonecd6+jonyTlz1FcmecHmjhEAAIB/tS2+BgIAAIDtkAAIAAAwEgIgAADASAiAAAAAIyEAAgAAjIQACAAAMBICIAAAwEgIgAAAACMhAAIAAIyEAAgAADASAiBsz666ctYjAABgJyIAAgAAjIQACLO2YsWsRwAAwEgIgAAAACMhAAIAAIyEAAgAADASAiAAAMBICIAAAAAjIQACAACMhAAIAAAwEgIgAADASAiAAAAAIyEAAgAAjIQACAAAMBICIAAAwEgIgDBLK1bMegQAAIzILrMeAOxMVlw3z0D3yJUbb3PVlcnLX7F5AwIAgCmuAAIAAIyEAAgAADASAiAAAMBICIAAAAAjIQACAACMhAAIAAAwEgIgAADASAiAAAAAIyEAwqxctQlfAg8AAFuRAAg7AmERAICtQAAEAAAYCQEQAABgJARAAACAkdjuA2BVLa+qW6tqVVW9a9bjga3CM30AAMzAdh0Aq2pBko8kOSbJkiQnVNWS2Y4KZkRoBABgC23XATDJ4UlWdfdt3f3tJOcnOXbGY4ItI8gBADAju8x6ABtxYJI7p96vTvKSGY0FNs/WDHxr+3r5K55SXnHdirnbrtNuLqccdsrWGBkAADuA7T0AbpKqOiXJ2r9iv1FVt85yPE+jZyf551kPYoS2g+P+ia3W7hfzi1s2lKfPdnDcR8cxnw3HfTYc99lw3GfDcZ+Np/O4/9v1rdjeA+BdSQ6aer9oqD1Fd69IMsclkJ1bVa3s7mWzHsfYOO6z4bg//Rzz2XDcZ8Nxnw3HfTYc99nYXo779v4M4LVJDqmqxVW1W5Ljk1wy4zEBAADskLbrK4Dd/XhVnZbksiQLkpzT3TfNeFgAAAA7pO06ACZJd1+a5NJZj2M7NbrbXrcTjvtsOO5PP8d8Nhz32XDcZ8Nxnw3HfTa2i+Ne3T3rMQAAAPA02N6fAQQAAGArEQB3QFX1n6rqH6rqhqr6ZFXtPdQPrqpvVtX1w+vsWY91Z1JVy6vq1qpaVVXvmvV4dlZVdVBVfa6qbq6qm6rqV4f6e6vqrqnz+7WzHuvOpqruqKovD8d35VDbt6our6qvDD/3mfU4dyZV9cNT5/T1VfX1qvo15/vWV1XnVNW9VXXjVG3O87smPjT8vr+hql48u5HvuNZzzP0Ns42t57iv93dKVb17ONdvraqjZzPqHd96jvsFU8f8jqq6fqjP9Hx3C+gOqKqOSvLZYZKcDyZJd59eVQcn+evufsEsx7czqqoFSf4xyWuSrM5khtoTuvvmmQ5sJ1RVByQ5oLu/WFV7JbkuyXFJ3pLkG939uzMd4E6squ5Isqy7/3mq9h+T3N/dHxj+4WOf7j59VmPcmQ2/Z+5K8pIkPx/n+1ZVVa9I8o0k5639/+T6zu/hj+NfTvLaTP57/Ofufsmsxr6jWs8x9zfMNrae4/7ezPE7paqWJPnzJIcneU6Sv0vyQ939xNM66J3AXMd9nfW/l+Sh7n7/rM93VwB3QN396e5+fHh7dSbfj8i2dXiSVd19W3d/O8n5SY6d8Zh2St19d3d/cVh+OMktSQ6c7ahG7dgk5w7L52YSxtk2jkzyT9391VkPZGfU3VcmuX+d8vrO72Mz+SOuu/vqJHsP/zjFPMx1zP0Ns+2t51xfn2OTnN/dj3b37UlWZfI3D/O0oeNeVZXJP2T/+dM6qPUQAHd8v5DkU1PvF1fVl6rqv1fVy2c1qJ3QgUnunHq/OkLJNjf8C9mLknxhKJ023DZ0jlsRt4lO8umquq6qThlq+3f33cPy15LsP5uhjcLxeeofB873bW9957ff+U8Pf8M8veb6neJcf3q8PMk93f2VqdrMzncBcDtVVX9XVTfO8Tp2qs1vJ3k8ySeG0t1JntvdL0ryziR/VlXPfPpHD1uuqvZM8hdJfq27v57krCQ/kGRpJuf6781weDurn+juFyc5Jsk7httZntSTZwY8N7ANVNVuSV6f5P8ZSs73p5nz++nlb5innd8ps3VCnvoPfDM937f77wEcq+7+qQ2tr6qfS/LTSY4c/qeV7n40yaPD8nVV9U9JfijJym072lG4K8lBU+8XDTW2garaNZPw94nu/ssk6e57ptb/cZK/ntHwdlrdfdfw896q+mQmtwHdU1UHdPfdwy1w9850kDuvY5J8ce157nx/2qzv/PY7fxvyN8zTbwO/U5zr21hV7ZLkjUkOW1ub9fnuCuAOqKqWJ/l3SV7f3Y9M1RcOkwikqr4/ySFJbpvNKHc61yY5pKoWD/9Sf3ySS2Y8pp3ScJ/8R5Pc0t2/P1Wffv7mDUluXHdbNl9Vfe8w6U6q6nuTHJXJMb4kyUlDs5OSXDybEe70nvKvw873p836zu9LkpxYE0dkMnHD3XN1wPz4G2Y2NvA75ZIkx1fV7lW1OJPjfs3TPb6d3E8l+YfuXr22MOvz3RXAHdN/SbJ7kssnfyvn6u4+Nckrkry/qh5L8p0kp3b3pj4EzAYMs5WdluSyJAuSnNPdN814WDurlyX52SRfXjtdcpLfSnJCVS3N5BatO5L84myGt9PaP8knh98puyT5s+7+26q6NsmFVXVykq9m8hA7W9EQuF+Tp57T/9H5vnVV1Z8neVWSZ1fV6iTvSfKBzH1+X5rJDKCrkjySyayszNN6jvm742+YbWo9x/1Vc/1O6e6bqurCJDdnckvuO8wAunnmOu7d/dF89/PdyYzPd18DAQAAMBJuAQUAABgJARAAAGAkBEAAAICREAABAABGQgAEAAAYCQEQAABgJARAAACAkRAAAQAARuL/B3nDFqABRzr+AAAAAElFTkSuQmCC"/>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Rectangle 10"/>
          <p:cNvSpPr/>
          <p:nvPr/>
        </p:nvSpPr>
        <p:spPr>
          <a:xfrm>
            <a:off x="990600" y="3733800"/>
            <a:ext cx="10287000" cy="1938992"/>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Further, we applied Machine Learning Algorithms to determine whether a customer would be interested in Vehicle </a:t>
            </a:r>
            <a:r>
              <a:rPr lang="en-IN" sz="2000" dirty="0" err="1">
                <a:latin typeface="Times New Roman" panose="02020603050405020304" pitchFamily="18" charset="0"/>
                <a:cs typeface="Times New Roman" panose="02020603050405020304" pitchFamily="18" charset="0"/>
              </a:rPr>
              <a:t>Insurance.For</a:t>
            </a:r>
            <a:r>
              <a:rPr lang="en-IN" sz="2000" dirty="0">
                <a:latin typeface="Times New Roman" panose="02020603050405020304" pitchFamily="18" charset="0"/>
                <a:cs typeface="Times New Roman" panose="02020603050405020304" pitchFamily="18" charset="0"/>
              </a:rPr>
              <a:t> the logistic regression we got an accuracy of 78% and for the </a:t>
            </a:r>
            <a:r>
              <a:rPr lang="en-IN" sz="2000" dirty="0" err="1">
                <a:latin typeface="Times New Roman" panose="02020603050405020304" pitchFamily="18" charset="0"/>
                <a:cs typeface="Times New Roman" panose="02020603050405020304" pitchFamily="18" charset="0"/>
              </a:rPr>
              <a:t>XGBClassifier</a:t>
            </a:r>
            <a:r>
              <a:rPr lang="en-IN" sz="2000" dirty="0">
                <a:latin typeface="Times New Roman" panose="02020603050405020304" pitchFamily="18" charset="0"/>
                <a:cs typeface="Times New Roman" panose="02020603050405020304" pitchFamily="18" charset="0"/>
              </a:rPr>
              <a:t> we got the </a:t>
            </a:r>
            <a:r>
              <a:rPr lang="en-IN" sz="2000" dirty="0" err="1">
                <a:latin typeface="Times New Roman" panose="02020603050405020304" pitchFamily="18" charset="0"/>
                <a:cs typeface="Times New Roman" panose="02020603050405020304" pitchFamily="18" charset="0"/>
              </a:rPr>
              <a:t>aacuracy</a:t>
            </a:r>
            <a:r>
              <a:rPr lang="en-IN" sz="2000" dirty="0">
                <a:latin typeface="Times New Roman" panose="02020603050405020304" pitchFamily="18" charset="0"/>
                <a:cs typeface="Times New Roman" panose="02020603050405020304" pitchFamily="18" charset="0"/>
              </a:rPr>
              <a:t> of 79% </a:t>
            </a:r>
            <a:r>
              <a:rPr lang="en-IN" sz="2000" dirty="0" err="1">
                <a:latin typeface="Times New Roman" panose="02020603050405020304" pitchFamily="18" charset="0"/>
                <a:cs typeface="Times New Roman" panose="02020603050405020304" pitchFamily="18" charset="0"/>
              </a:rPr>
              <a:t>whereas,.We</a:t>
            </a:r>
            <a:r>
              <a:rPr lang="en-IN" sz="2000" dirty="0">
                <a:latin typeface="Times New Roman" panose="02020603050405020304" pitchFamily="18" charset="0"/>
                <a:cs typeface="Times New Roman" panose="02020603050405020304" pitchFamily="18" charset="0"/>
              </a:rPr>
              <a:t> are getting the highest accuracy of about 91% and ROC_AUC score of 92% with random forest So, From this we can conclude that random forest is the best models as compare to the other models.</a:t>
            </a:r>
          </a:p>
          <a:p>
            <a:endParaRPr lang="en-IN" sz="2000" dirty="0">
              <a:solidFill>
                <a:srgbClr val="21212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831974" y="1497684"/>
            <a:ext cx="8150225" cy="2086085"/>
          </a:xfrm>
          <a:prstGeom prst="rect">
            <a:avLst/>
          </a:prstGeom>
        </p:spPr>
      </p:pic>
    </p:spTree>
    <p:extLst>
      <p:ext uri="{BB962C8B-B14F-4D97-AF65-F5344CB8AC3E}">
        <p14:creationId xmlns:p14="http://schemas.microsoft.com/office/powerpoint/2010/main" val="223032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66800" y="533400"/>
            <a:ext cx="2061845" cy="697230"/>
          </a:xfrm>
          <a:prstGeom prst="rect">
            <a:avLst/>
          </a:prstGeom>
        </p:spPr>
        <p:txBody>
          <a:bodyPr vert="horz" wrap="square" lIns="0" tIns="13335" rIns="0" bIns="0" rtlCol="0">
            <a:spAutoFit/>
          </a:bodyPr>
          <a:lstStyle/>
          <a:p>
            <a:pPr marL="12700">
              <a:lnSpc>
                <a:spcPct val="100000"/>
              </a:lnSpc>
              <a:spcBef>
                <a:spcPts val="105"/>
              </a:spcBef>
            </a:pPr>
            <a:r>
              <a:rPr b="1" u="sng" spc="-50" dirty="0"/>
              <a:t>Content</a:t>
            </a:r>
            <a:r>
              <a:rPr u="none" spc="-170" dirty="0"/>
              <a:t> </a:t>
            </a:r>
            <a:endParaRPr u="none" dirty="0"/>
          </a:p>
        </p:txBody>
      </p:sp>
      <p:sp>
        <p:nvSpPr>
          <p:cNvPr id="4" name="object 4"/>
          <p:cNvSpPr txBox="1"/>
          <p:nvPr/>
        </p:nvSpPr>
        <p:spPr>
          <a:xfrm>
            <a:off x="1219200" y="1364971"/>
            <a:ext cx="4666742" cy="4485202"/>
          </a:xfrm>
          <a:prstGeom prst="rect">
            <a:avLst/>
          </a:prstGeom>
        </p:spPr>
        <p:txBody>
          <a:bodyPr vert="horz" wrap="square" lIns="0" tIns="47625" rIns="0" bIns="0" rtlCol="0">
            <a:spAutoFit/>
          </a:bodyPr>
          <a:lstStyle/>
          <a:p>
            <a:pPr marL="266700" indent="-257175">
              <a:lnSpc>
                <a:spcPct val="150000"/>
              </a:lnSpc>
              <a:spcBef>
                <a:spcPts val="344"/>
              </a:spcBef>
              <a:buFont typeface="Arial"/>
              <a:buChar char="•"/>
              <a:tabLst>
                <a:tab pos="266224" algn="l"/>
                <a:tab pos="266700" algn="l"/>
              </a:tabLst>
            </a:pPr>
            <a:r>
              <a:rPr lang="en-IN" sz="2400" b="1" spc="-8" dirty="0">
                <a:solidFill>
                  <a:schemeClr val="accent1"/>
                </a:solidFill>
                <a:latin typeface="Times New Roman" panose="02020603050405020304" pitchFamily="18" charset="0"/>
                <a:cs typeface="Times New Roman" panose="02020603050405020304" pitchFamily="18" charset="0"/>
              </a:rPr>
              <a:t>Introduction</a:t>
            </a:r>
            <a:endParaRPr lang="en-IN" sz="2400" b="1" dirty="0">
              <a:solidFill>
                <a:schemeClr val="accent1"/>
              </a:solidFill>
              <a:latin typeface="Times New Roman" panose="02020603050405020304" pitchFamily="18" charset="0"/>
              <a:cs typeface="Times New Roman" panose="02020603050405020304" pitchFamily="18" charset="0"/>
            </a:endParaRPr>
          </a:p>
          <a:p>
            <a:pPr marL="266700" indent="-257175">
              <a:lnSpc>
                <a:spcPct val="150000"/>
              </a:lnSpc>
              <a:spcBef>
                <a:spcPts val="270"/>
              </a:spcBef>
              <a:buFont typeface="Arial"/>
              <a:buChar char="•"/>
              <a:tabLst>
                <a:tab pos="266224" algn="l"/>
                <a:tab pos="266700" algn="l"/>
              </a:tabLst>
            </a:pPr>
            <a:r>
              <a:rPr lang="en-IN" sz="2400" b="1" spc="-8" dirty="0">
                <a:solidFill>
                  <a:schemeClr val="accent1"/>
                </a:solidFill>
                <a:latin typeface="Times New Roman" panose="02020603050405020304" pitchFamily="18" charset="0"/>
                <a:cs typeface="Times New Roman" panose="02020603050405020304" pitchFamily="18" charset="0"/>
              </a:rPr>
              <a:t>Problem</a:t>
            </a:r>
            <a:r>
              <a:rPr lang="en-IN" sz="2400" b="1" spc="-4" dirty="0">
                <a:solidFill>
                  <a:schemeClr val="accent1"/>
                </a:solidFill>
                <a:latin typeface="Times New Roman" panose="02020603050405020304" pitchFamily="18" charset="0"/>
                <a:cs typeface="Times New Roman" panose="02020603050405020304" pitchFamily="18" charset="0"/>
              </a:rPr>
              <a:t> </a:t>
            </a:r>
            <a:r>
              <a:rPr lang="en-IN" sz="2400" b="1" spc="-19" dirty="0">
                <a:solidFill>
                  <a:schemeClr val="accent1"/>
                </a:solidFill>
                <a:latin typeface="Times New Roman" panose="02020603050405020304" pitchFamily="18" charset="0"/>
                <a:cs typeface="Times New Roman" panose="02020603050405020304" pitchFamily="18" charset="0"/>
              </a:rPr>
              <a:t>statement</a:t>
            </a:r>
            <a:endParaRPr lang="en-IN" sz="2400" b="1" dirty="0">
              <a:solidFill>
                <a:schemeClr val="accent1"/>
              </a:solidFill>
              <a:latin typeface="Times New Roman" panose="02020603050405020304" pitchFamily="18" charset="0"/>
              <a:cs typeface="Times New Roman" panose="02020603050405020304" pitchFamily="18" charset="0"/>
            </a:endParaRPr>
          </a:p>
          <a:p>
            <a:pPr marL="266700" indent="-257175">
              <a:lnSpc>
                <a:spcPct val="150000"/>
              </a:lnSpc>
              <a:spcBef>
                <a:spcPts val="270"/>
              </a:spcBef>
              <a:buFont typeface="Arial"/>
              <a:buChar char="•"/>
              <a:tabLst>
                <a:tab pos="266224" algn="l"/>
                <a:tab pos="266700" algn="l"/>
              </a:tabLst>
            </a:pPr>
            <a:r>
              <a:rPr lang="en-IN" sz="2400" b="1" spc="-15" dirty="0">
                <a:solidFill>
                  <a:schemeClr val="accent1"/>
                </a:solidFill>
                <a:latin typeface="Times New Roman" panose="02020603050405020304" pitchFamily="18" charset="0"/>
                <a:cs typeface="Times New Roman" panose="02020603050405020304" pitchFamily="18" charset="0"/>
              </a:rPr>
              <a:t>Data</a:t>
            </a:r>
            <a:r>
              <a:rPr lang="en-IN" sz="2400" b="1" spc="-8" dirty="0">
                <a:solidFill>
                  <a:schemeClr val="accent1"/>
                </a:solidFill>
                <a:latin typeface="Times New Roman" panose="02020603050405020304" pitchFamily="18" charset="0"/>
                <a:cs typeface="Times New Roman" panose="02020603050405020304" pitchFamily="18" charset="0"/>
              </a:rPr>
              <a:t> </a:t>
            </a:r>
            <a:r>
              <a:rPr lang="en-IN" sz="2400" b="1" spc="-4" dirty="0">
                <a:solidFill>
                  <a:schemeClr val="accent1"/>
                </a:solidFill>
                <a:latin typeface="Times New Roman" panose="02020603050405020304" pitchFamily="18" charset="0"/>
                <a:cs typeface="Times New Roman" panose="02020603050405020304" pitchFamily="18" charset="0"/>
              </a:rPr>
              <a:t>summary</a:t>
            </a:r>
            <a:endParaRPr lang="en-IN" sz="2400" b="1" dirty="0">
              <a:solidFill>
                <a:schemeClr val="accent1"/>
              </a:solidFill>
              <a:latin typeface="Times New Roman" panose="02020603050405020304" pitchFamily="18" charset="0"/>
              <a:cs typeface="Times New Roman" panose="02020603050405020304" pitchFamily="18" charset="0"/>
            </a:endParaRPr>
          </a:p>
          <a:p>
            <a:pPr marL="266700" indent="-257175">
              <a:lnSpc>
                <a:spcPct val="150000"/>
              </a:lnSpc>
              <a:spcBef>
                <a:spcPts val="270"/>
              </a:spcBef>
              <a:buFont typeface="Arial"/>
              <a:buChar char="•"/>
              <a:tabLst>
                <a:tab pos="266224" algn="l"/>
                <a:tab pos="266700" algn="l"/>
              </a:tabLst>
            </a:pPr>
            <a:r>
              <a:rPr lang="en-IN" sz="2400" b="1" spc="-11" dirty="0">
                <a:solidFill>
                  <a:schemeClr val="accent1"/>
                </a:solidFill>
                <a:latin typeface="Times New Roman" panose="02020603050405020304" pitchFamily="18" charset="0"/>
                <a:cs typeface="Times New Roman" panose="02020603050405020304" pitchFamily="18" charset="0"/>
              </a:rPr>
              <a:t>Exploratory </a:t>
            </a:r>
            <a:r>
              <a:rPr lang="en-IN" sz="2400" b="1" spc="-15" dirty="0">
                <a:solidFill>
                  <a:schemeClr val="accent1"/>
                </a:solidFill>
                <a:latin typeface="Times New Roman" panose="02020603050405020304" pitchFamily="18" charset="0"/>
                <a:cs typeface="Times New Roman" panose="02020603050405020304" pitchFamily="18" charset="0"/>
              </a:rPr>
              <a:t>Data </a:t>
            </a:r>
            <a:r>
              <a:rPr lang="en-IN" sz="2400" b="1" spc="-8" dirty="0">
                <a:solidFill>
                  <a:schemeClr val="accent1"/>
                </a:solidFill>
                <a:latin typeface="Times New Roman" panose="02020603050405020304" pitchFamily="18" charset="0"/>
                <a:cs typeface="Times New Roman" panose="02020603050405020304" pitchFamily="18" charset="0"/>
              </a:rPr>
              <a:t>Analysis</a:t>
            </a:r>
            <a:r>
              <a:rPr lang="en-IN" sz="2400" b="1" spc="8" dirty="0">
                <a:solidFill>
                  <a:schemeClr val="accent1"/>
                </a:solidFill>
                <a:latin typeface="Times New Roman" panose="02020603050405020304" pitchFamily="18" charset="0"/>
                <a:cs typeface="Times New Roman" panose="02020603050405020304" pitchFamily="18" charset="0"/>
              </a:rPr>
              <a:t> </a:t>
            </a:r>
            <a:r>
              <a:rPr lang="en-IN" sz="2400" b="1" spc="-11" dirty="0">
                <a:solidFill>
                  <a:schemeClr val="accent1"/>
                </a:solidFill>
                <a:latin typeface="Times New Roman" panose="02020603050405020304" pitchFamily="18" charset="0"/>
                <a:cs typeface="Times New Roman" panose="02020603050405020304" pitchFamily="18" charset="0"/>
              </a:rPr>
              <a:t>(EDA)</a:t>
            </a:r>
            <a:endParaRPr lang="en-IN" sz="2400" b="1" dirty="0">
              <a:solidFill>
                <a:schemeClr val="accent1"/>
              </a:solidFill>
              <a:latin typeface="Times New Roman" panose="02020603050405020304" pitchFamily="18" charset="0"/>
              <a:cs typeface="Times New Roman" panose="02020603050405020304" pitchFamily="18" charset="0"/>
            </a:endParaRPr>
          </a:p>
          <a:p>
            <a:pPr marL="266700" indent="-257175">
              <a:lnSpc>
                <a:spcPct val="150000"/>
              </a:lnSpc>
              <a:spcBef>
                <a:spcPts val="270"/>
              </a:spcBef>
              <a:buFont typeface="Arial"/>
              <a:buChar char="•"/>
              <a:tabLst>
                <a:tab pos="266224" algn="l"/>
                <a:tab pos="266700" algn="l"/>
              </a:tabLst>
            </a:pPr>
            <a:r>
              <a:rPr lang="en-IN" sz="2400" b="1" spc="-15" dirty="0">
                <a:solidFill>
                  <a:schemeClr val="accent1"/>
                </a:solidFill>
                <a:latin typeface="Times New Roman" panose="02020603050405020304" pitchFamily="18" charset="0"/>
                <a:cs typeface="Times New Roman" panose="02020603050405020304" pitchFamily="18" charset="0"/>
              </a:rPr>
              <a:t>Feature </a:t>
            </a:r>
            <a:r>
              <a:rPr lang="en-IN" sz="2400" b="1" spc="-4" dirty="0">
                <a:solidFill>
                  <a:schemeClr val="accent1"/>
                </a:solidFill>
                <a:latin typeface="Times New Roman" panose="02020603050405020304" pitchFamily="18" charset="0"/>
                <a:cs typeface="Times New Roman" panose="02020603050405020304" pitchFamily="18" charset="0"/>
              </a:rPr>
              <a:t>Engineering </a:t>
            </a:r>
            <a:r>
              <a:rPr lang="en-IN" sz="2400" b="1" dirty="0">
                <a:solidFill>
                  <a:schemeClr val="accent1"/>
                </a:solidFill>
                <a:latin typeface="Times New Roman" panose="02020603050405020304" pitchFamily="18" charset="0"/>
                <a:cs typeface="Times New Roman" panose="02020603050405020304" pitchFamily="18" charset="0"/>
              </a:rPr>
              <a:t>&amp; </a:t>
            </a:r>
            <a:r>
              <a:rPr lang="en-IN" sz="2400" b="1" spc="-4" dirty="0">
                <a:solidFill>
                  <a:schemeClr val="accent1"/>
                </a:solidFill>
                <a:latin typeface="Times New Roman" panose="02020603050405020304" pitchFamily="18" charset="0"/>
                <a:cs typeface="Times New Roman" panose="02020603050405020304" pitchFamily="18" charset="0"/>
              </a:rPr>
              <a:t>Selection</a:t>
            </a:r>
            <a:endParaRPr lang="en-IN" sz="2400" b="1" dirty="0">
              <a:solidFill>
                <a:schemeClr val="accent1"/>
              </a:solidFill>
              <a:latin typeface="Times New Roman" panose="02020603050405020304" pitchFamily="18" charset="0"/>
              <a:cs typeface="Times New Roman" panose="02020603050405020304" pitchFamily="18" charset="0"/>
            </a:endParaRPr>
          </a:p>
          <a:p>
            <a:pPr marL="266700" indent="-257175">
              <a:lnSpc>
                <a:spcPct val="150000"/>
              </a:lnSpc>
              <a:spcBef>
                <a:spcPts val="270"/>
              </a:spcBef>
              <a:buFont typeface="Arial"/>
              <a:buChar char="•"/>
              <a:tabLst>
                <a:tab pos="266224" algn="l"/>
                <a:tab pos="266700" algn="l"/>
              </a:tabLst>
            </a:pPr>
            <a:r>
              <a:rPr lang="en-IN" sz="2400" b="1" spc="-4" dirty="0">
                <a:solidFill>
                  <a:schemeClr val="accent1"/>
                </a:solidFill>
                <a:latin typeface="Times New Roman" panose="02020603050405020304" pitchFamily="18" charset="0"/>
                <a:cs typeface="Times New Roman" panose="02020603050405020304" pitchFamily="18" charset="0"/>
              </a:rPr>
              <a:t>Building and </a:t>
            </a:r>
            <a:r>
              <a:rPr lang="en-IN" sz="2400" b="1" spc="-15" dirty="0">
                <a:solidFill>
                  <a:schemeClr val="accent1"/>
                </a:solidFill>
                <a:latin typeface="Times New Roman" panose="02020603050405020304" pitchFamily="18" charset="0"/>
                <a:cs typeface="Times New Roman" panose="02020603050405020304" pitchFamily="18" charset="0"/>
              </a:rPr>
              <a:t>Evaluating</a:t>
            </a:r>
            <a:r>
              <a:rPr lang="en-IN" sz="2400" b="1" spc="-11" dirty="0">
                <a:solidFill>
                  <a:schemeClr val="accent1"/>
                </a:solidFill>
                <a:latin typeface="Times New Roman" panose="02020603050405020304" pitchFamily="18" charset="0"/>
                <a:cs typeface="Times New Roman" panose="02020603050405020304" pitchFamily="18" charset="0"/>
              </a:rPr>
              <a:t> </a:t>
            </a:r>
            <a:r>
              <a:rPr lang="en-IN" sz="2400" b="1" spc="-4" dirty="0">
                <a:solidFill>
                  <a:schemeClr val="accent1"/>
                </a:solidFill>
                <a:latin typeface="Times New Roman" panose="02020603050405020304" pitchFamily="18" charset="0"/>
                <a:cs typeface="Times New Roman" panose="02020603050405020304" pitchFamily="18" charset="0"/>
              </a:rPr>
              <a:t>Model</a:t>
            </a:r>
            <a:endParaRPr lang="en-IN" sz="2400" b="1" dirty="0">
              <a:solidFill>
                <a:schemeClr val="accent1"/>
              </a:solidFill>
              <a:latin typeface="Times New Roman" panose="02020603050405020304" pitchFamily="18" charset="0"/>
              <a:cs typeface="Times New Roman" panose="02020603050405020304" pitchFamily="18" charset="0"/>
            </a:endParaRPr>
          </a:p>
          <a:p>
            <a:pPr marL="266700" indent="-257175">
              <a:lnSpc>
                <a:spcPct val="150000"/>
              </a:lnSpc>
              <a:spcBef>
                <a:spcPts val="270"/>
              </a:spcBef>
              <a:buFont typeface="Arial"/>
              <a:buChar char="•"/>
              <a:tabLst>
                <a:tab pos="266224" algn="l"/>
                <a:tab pos="266700" algn="l"/>
              </a:tabLst>
            </a:pPr>
            <a:r>
              <a:rPr lang="en-IN" sz="2400" b="1" spc="-4" dirty="0">
                <a:solidFill>
                  <a:schemeClr val="accent1"/>
                </a:solidFill>
                <a:latin typeface="Times New Roman" panose="02020603050405020304" pitchFamily="18" charset="0"/>
                <a:cs typeface="Times New Roman" panose="02020603050405020304" pitchFamily="18" charset="0"/>
              </a:rPr>
              <a:t>Conclusion</a:t>
            </a:r>
            <a:endParaRPr lang="en-IN" sz="2400" b="1" dirty="0">
              <a:solidFill>
                <a:schemeClr val="accent1"/>
              </a:solidFill>
              <a:latin typeface="Times New Roman" panose="02020603050405020304" pitchFamily="18" charset="0"/>
              <a:cs typeface="Times New Roman" panose="02020603050405020304" pitchFamily="18" charset="0"/>
            </a:endParaRPr>
          </a:p>
          <a:p>
            <a:pPr marL="241300" indent="-228600">
              <a:lnSpc>
                <a:spcPct val="100000"/>
              </a:lnSpc>
              <a:spcBef>
                <a:spcPts val="375"/>
              </a:spcBef>
              <a:buFont typeface="Arial MT"/>
              <a:buChar char="•"/>
              <a:tabLst>
                <a:tab pos="240665" algn="l"/>
                <a:tab pos="241300" algn="l"/>
              </a:tabLst>
            </a:pPr>
            <a:endParaRPr sz="1800" dirty="0">
              <a:latin typeface="Calibri"/>
              <a:cs typeface="Calibri"/>
            </a:endParaRPr>
          </a:p>
        </p:txBody>
      </p:sp>
      <p:pic>
        <p:nvPicPr>
          <p:cNvPr id="5" name="object 5"/>
          <p:cNvPicPr/>
          <p:nvPr/>
        </p:nvPicPr>
        <p:blipFill>
          <a:blip r:embed="rId2" cstate="print"/>
          <a:stretch>
            <a:fillRect/>
          </a:stretch>
        </p:blipFill>
        <p:spPr>
          <a:xfrm>
            <a:off x="9907523" y="3921252"/>
            <a:ext cx="2100072" cy="26060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43000" y="457200"/>
            <a:ext cx="3470910" cy="635000"/>
          </a:xfrm>
          <a:prstGeom prst="rect">
            <a:avLst/>
          </a:prstGeom>
        </p:spPr>
        <p:txBody>
          <a:bodyPr vert="horz" wrap="square" lIns="0" tIns="12065" rIns="0" bIns="0" rtlCol="0">
            <a:spAutoFit/>
          </a:bodyPr>
          <a:lstStyle/>
          <a:p>
            <a:pPr marL="12700">
              <a:lnSpc>
                <a:spcPct val="100000"/>
              </a:lnSpc>
              <a:spcBef>
                <a:spcPts val="95"/>
              </a:spcBef>
            </a:pPr>
            <a:r>
              <a:rPr sz="4000" spc="-35" dirty="0"/>
              <a:t>Challenges</a:t>
            </a:r>
            <a:r>
              <a:rPr sz="4000" u="none" spc="-130" dirty="0"/>
              <a:t> </a:t>
            </a:r>
            <a:r>
              <a:rPr sz="4000" spc="-45" dirty="0"/>
              <a:t>Faced</a:t>
            </a:r>
            <a:endParaRPr sz="4000" dirty="0"/>
          </a:p>
        </p:txBody>
      </p:sp>
      <p:sp>
        <p:nvSpPr>
          <p:cNvPr id="8" name="object 8"/>
          <p:cNvSpPr txBox="1"/>
          <p:nvPr/>
        </p:nvSpPr>
        <p:spPr>
          <a:xfrm>
            <a:off x="970175" y="1600200"/>
            <a:ext cx="9384030" cy="2284600"/>
          </a:xfrm>
          <a:prstGeom prst="rect">
            <a:avLst/>
          </a:prstGeom>
        </p:spPr>
        <p:txBody>
          <a:bodyPr vert="horz" wrap="square" lIns="0" tIns="103505" rIns="0" bIns="0" rtlCol="0">
            <a:spAutoFit/>
          </a:bodyPr>
          <a:lstStyle/>
          <a:p>
            <a:pPr marL="266700" indent="-257175">
              <a:spcBef>
                <a:spcPts val="645"/>
              </a:spcBef>
              <a:buFont typeface="Arial"/>
              <a:buChar char="•"/>
              <a:tabLst>
                <a:tab pos="266224" algn="l"/>
                <a:tab pos="266700" algn="l"/>
              </a:tabLst>
            </a:pPr>
            <a:r>
              <a:rPr lang="en-IN" sz="2400" spc="-4" dirty="0">
                <a:latin typeface="Carlito"/>
                <a:cs typeface="Carlito"/>
              </a:rPr>
              <a:t>Handling </a:t>
            </a:r>
            <a:r>
              <a:rPr lang="en-IN" sz="2400" spc="-15" dirty="0">
                <a:latin typeface="Carlito"/>
                <a:cs typeface="Carlito"/>
              </a:rPr>
              <a:t>Large</a:t>
            </a:r>
            <a:r>
              <a:rPr lang="en-IN" sz="2400" spc="-45" dirty="0">
                <a:latin typeface="Carlito"/>
                <a:cs typeface="Carlito"/>
              </a:rPr>
              <a:t> </a:t>
            </a:r>
            <a:r>
              <a:rPr lang="en-IN" sz="2400" spc="-11" dirty="0">
                <a:latin typeface="Carlito"/>
                <a:cs typeface="Carlito"/>
              </a:rPr>
              <a:t>Dataset</a:t>
            </a:r>
            <a:endParaRPr lang="en-IN" sz="2400" dirty="0">
              <a:latin typeface="Carlito"/>
              <a:cs typeface="Carlito"/>
            </a:endParaRPr>
          </a:p>
          <a:p>
            <a:pPr marL="266700" indent="-257175">
              <a:spcBef>
                <a:spcPts val="574"/>
              </a:spcBef>
              <a:buFont typeface="Arial"/>
              <a:buChar char="•"/>
              <a:tabLst>
                <a:tab pos="266224" algn="l"/>
                <a:tab pos="266700" algn="l"/>
              </a:tabLst>
            </a:pPr>
            <a:r>
              <a:rPr lang="en-IN" sz="2400" spc="-15" dirty="0">
                <a:latin typeface="Carlito"/>
                <a:cs typeface="Carlito"/>
              </a:rPr>
              <a:t>Feature</a:t>
            </a:r>
            <a:r>
              <a:rPr lang="en-IN" sz="2400" spc="-11" dirty="0">
                <a:latin typeface="Carlito"/>
                <a:cs typeface="Carlito"/>
              </a:rPr>
              <a:t> </a:t>
            </a:r>
            <a:r>
              <a:rPr lang="en-IN" sz="2400" spc="-4" dirty="0">
                <a:latin typeface="Carlito"/>
                <a:cs typeface="Carlito"/>
              </a:rPr>
              <a:t>Engineering</a:t>
            </a:r>
            <a:endParaRPr lang="en-IN" sz="2400" dirty="0">
              <a:latin typeface="Carlito"/>
              <a:cs typeface="Carlito"/>
            </a:endParaRPr>
          </a:p>
          <a:p>
            <a:pPr marL="266700" indent="-257175">
              <a:spcBef>
                <a:spcPts val="574"/>
              </a:spcBef>
              <a:buFont typeface="Arial"/>
              <a:buChar char="•"/>
              <a:tabLst>
                <a:tab pos="266224" algn="l"/>
                <a:tab pos="266700" algn="l"/>
              </a:tabLst>
            </a:pPr>
            <a:r>
              <a:rPr lang="en-IN" sz="2400" spc="-8" dirty="0">
                <a:latin typeface="Carlito"/>
                <a:cs typeface="Carlito"/>
              </a:rPr>
              <a:t>Computation</a:t>
            </a:r>
            <a:r>
              <a:rPr lang="en-IN" sz="2400" spc="-11" dirty="0">
                <a:latin typeface="Carlito"/>
                <a:cs typeface="Carlito"/>
              </a:rPr>
              <a:t> </a:t>
            </a:r>
            <a:r>
              <a:rPr lang="en-IN" sz="2400" spc="-4" dirty="0">
                <a:latin typeface="Carlito"/>
                <a:cs typeface="Carlito"/>
              </a:rPr>
              <a:t>Time</a:t>
            </a:r>
            <a:endParaRPr lang="en-IN" sz="2400" dirty="0">
              <a:latin typeface="Carlito"/>
              <a:cs typeface="Carlito"/>
            </a:endParaRPr>
          </a:p>
          <a:p>
            <a:pPr marL="266700" indent="-257175">
              <a:spcBef>
                <a:spcPts val="574"/>
              </a:spcBef>
              <a:buFont typeface="Arial"/>
              <a:buChar char="•"/>
              <a:tabLst>
                <a:tab pos="266224" algn="l"/>
                <a:tab pos="266700" algn="l"/>
              </a:tabLst>
            </a:pPr>
            <a:r>
              <a:rPr lang="en-IN" sz="2400" spc="-4" dirty="0">
                <a:latin typeface="Carlito"/>
                <a:cs typeface="Carlito"/>
              </a:rPr>
              <a:t>Optimising The</a:t>
            </a:r>
            <a:r>
              <a:rPr lang="en-IN" sz="2400" spc="-30" dirty="0">
                <a:latin typeface="Carlito"/>
                <a:cs typeface="Carlito"/>
              </a:rPr>
              <a:t> </a:t>
            </a:r>
            <a:r>
              <a:rPr lang="en-IN" sz="2400" spc="-4" dirty="0">
                <a:latin typeface="Carlito"/>
                <a:cs typeface="Carlito"/>
              </a:rPr>
              <a:t>Model</a:t>
            </a:r>
            <a:endParaRPr lang="en-IN" sz="2400" dirty="0">
              <a:latin typeface="Carlito"/>
              <a:cs typeface="Carlito"/>
            </a:endParaRPr>
          </a:p>
          <a:p>
            <a:pPr marL="241300" indent="-229235">
              <a:lnSpc>
                <a:spcPct val="100000"/>
              </a:lnSpc>
              <a:spcBef>
                <a:spcPts val="815"/>
              </a:spcBef>
              <a:buFont typeface="Arial MT"/>
              <a:buChar char="•"/>
              <a:tabLst>
                <a:tab pos="241935" algn="l"/>
              </a:tabLst>
            </a:pPr>
            <a:endParaRPr sz="2400" dirty="0">
              <a:latin typeface="Calibri"/>
              <a:cs typeface="Calibri"/>
            </a:endParaRPr>
          </a:p>
        </p:txBody>
      </p:sp>
      <p:pic>
        <p:nvPicPr>
          <p:cNvPr id="9" name="object 9"/>
          <p:cNvPicPr/>
          <p:nvPr/>
        </p:nvPicPr>
        <p:blipFill>
          <a:blip r:embed="rId2" cstate="print"/>
          <a:stretch>
            <a:fillRect/>
          </a:stretch>
        </p:blipFill>
        <p:spPr>
          <a:xfrm>
            <a:off x="9156491" y="4747629"/>
            <a:ext cx="2395428" cy="202654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2583815" cy="697230"/>
          </a:xfrm>
          <a:prstGeom prst="rect">
            <a:avLst/>
          </a:prstGeom>
        </p:spPr>
        <p:txBody>
          <a:bodyPr vert="horz" wrap="square" lIns="0" tIns="13335" rIns="0" bIns="0" rtlCol="0">
            <a:spAutoFit/>
          </a:bodyPr>
          <a:lstStyle/>
          <a:p>
            <a:pPr marL="12700">
              <a:lnSpc>
                <a:spcPct val="100000"/>
              </a:lnSpc>
              <a:spcBef>
                <a:spcPts val="105"/>
              </a:spcBef>
            </a:pPr>
            <a:r>
              <a:rPr spc="-35" dirty="0"/>
              <a:t>Conclusion:</a:t>
            </a:r>
          </a:p>
        </p:txBody>
      </p:sp>
      <p:sp>
        <p:nvSpPr>
          <p:cNvPr id="4" name="TextBox 3"/>
          <p:cNvSpPr txBox="1"/>
          <p:nvPr/>
        </p:nvSpPr>
        <p:spPr>
          <a:xfrm>
            <a:off x="609600" y="1828800"/>
            <a:ext cx="10744200" cy="4062651"/>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Through Exploratory Data Analysis, we observed that customers belonging to the young are more interested in vehicle response. While Young people below 30 are not interested in vehicle insurance. We observed that customers having vehicles older than 2 years are more likely to be interested in vehicle insurance. Similarly, customers having damaged vehicles are more likely to be interested in vehicle insurance.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variable such as Age, </a:t>
            </a:r>
            <a:r>
              <a:rPr lang="en-IN" sz="2000" dirty="0" err="1">
                <a:latin typeface="Times New Roman" panose="02020603050405020304" pitchFamily="18" charset="0"/>
                <a:cs typeface="Times New Roman" panose="02020603050405020304" pitchFamily="18" charset="0"/>
              </a:rPr>
              <a:t>Previously_insured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Annual_premium</a:t>
            </a:r>
            <a:r>
              <a:rPr lang="en-IN" sz="2000" dirty="0">
                <a:latin typeface="Times New Roman" panose="02020603050405020304" pitchFamily="18" charset="0"/>
                <a:cs typeface="Times New Roman" panose="02020603050405020304" pitchFamily="18" charset="0"/>
              </a:rPr>
              <a:t> are more affecting the target variable.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 observed that the target variable was highly imbalanced. So this issue was solved by using the Random Over Sample resampling technique.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 applied feature scaling techniques to normalize our data to bring all features on the same scale and make it easier to process by ML algorithms.</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71058" y="1962399"/>
            <a:ext cx="6192520" cy="1354217"/>
          </a:xfrm>
        </p:spPr>
        <p:txBody>
          <a:bodyPr/>
          <a:lstStyle/>
          <a:p>
            <a:r>
              <a:rPr lang="en-IN" sz="8800" b="1" dirty="0"/>
              <a:t>Thank you</a:t>
            </a:r>
          </a:p>
        </p:txBody>
      </p:sp>
    </p:spTree>
    <p:extLst>
      <p:ext uri="{BB962C8B-B14F-4D97-AF65-F5344CB8AC3E}">
        <p14:creationId xmlns:p14="http://schemas.microsoft.com/office/powerpoint/2010/main" val="1928250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8560" y="324053"/>
            <a:ext cx="3019425" cy="757555"/>
          </a:xfrm>
          <a:prstGeom prst="rect">
            <a:avLst/>
          </a:prstGeom>
        </p:spPr>
        <p:txBody>
          <a:bodyPr vert="horz" wrap="square" lIns="0" tIns="12700" rIns="0" bIns="0" rtlCol="0">
            <a:spAutoFit/>
          </a:bodyPr>
          <a:lstStyle/>
          <a:p>
            <a:pPr marL="12700">
              <a:lnSpc>
                <a:spcPct val="100000"/>
              </a:lnSpc>
              <a:spcBef>
                <a:spcPts val="100"/>
              </a:spcBef>
            </a:pPr>
            <a:r>
              <a:rPr sz="4800" spc="-45" dirty="0"/>
              <a:t>Introduction</a:t>
            </a:r>
            <a:endParaRPr sz="4800" dirty="0"/>
          </a:p>
        </p:txBody>
      </p:sp>
      <p:sp>
        <p:nvSpPr>
          <p:cNvPr id="5" name="Rectangle 4"/>
          <p:cNvSpPr/>
          <p:nvPr/>
        </p:nvSpPr>
        <p:spPr>
          <a:xfrm>
            <a:off x="1143000" y="1366897"/>
            <a:ext cx="9067800" cy="3490699"/>
          </a:xfrm>
          <a:prstGeom prst="rect">
            <a:avLst/>
          </a:prstGeom>
        </p:spPr>
        <p:txBody>
          <a:bodyPr wrap="square">
            <a:spAutoFit/>
          </a:bodyPr>
          <a:lstStyle/>
          <a:p>
            <a:pPr marL="266224" marR="3810" indent="-257175" algn="just">
              <a:spcBef>
                <a:spcPts val="75"/>
              </a:spcBef>
              <a:buFont typeface="Arial"/>
              <a:buChar char="•"/>
              <a:tabLst>
                <a:tab pos="266700" algn="l"/>
              </a:tabLst>
            </a:pPr>
            <a:r>
              <a:rPr lang="en-IN" sz="2200" dirty="0">
                <a:latin typeface="Times New Roman" panose="02020603050405020304" pitchFamily="18" charset="0"/>
                <a:cs typeface="Times New Roman" panose="02020603050405020304" pitchFamily="18" charset="0"/>
              </a:rPr>
              <a:t>An insurance policy is an arrangement by which a company undertakes to provide a guarantee of compensation for specified loss, damage, illness, or death in return for the payment of a specified premium. A premium is a sum of money that the customer needs to pay regularly to an insurance company for this guarantee.</a:t>
            </a:r>
          </a:p>
          <a:p>
            <a:pPr marL="266224" marR="3810" indent="-257175" algn="just">
              <a:spcBef>
                <a:spcPts val="75"/>
              </a:spcBef>
              <a:buFont typeface="Arial"/>
              <a:buChar char="•"/>
              <a:tabLst>
                <a:tab pos="266700" algn="l"/>
              </a:tabLst>
            </a:pPr>
            <a:r>
              <a:rPr lang="en-IN" sz="2200" dirty="0">
                <a:latin typeface="Times New Roman" panose="02020603050405020304" pitchFamily="18" charset="0"/>
                <a:cs typeface="Times New Roman" panose="02020603050405020304" pitchFamily="18" charset="0"/>
              </a:rPr>
              <a:t>Just like medical insurance, there is vehicle insurance where every year customer needs to pay a premium of certain amount to insurance provider company so that in case of unfortunate accident by the vehicle, the insurance provider company will provide a compensation (called ‘sum assured’) to the customer.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47776"/>
            <a:ext cx="3898265" cy="635000"/>
          </a:xfrm>
          <a:prstGeom prst="rect">
            <a:avLst/>
          </a:prstGeom>
        </p:spPr>
        <p:txBody>
          <a:bodyPr vert="horz" wrap="square" lIns="0" tIns="12065" rIns="0" bIns="0" rtlCol="0">
            <a:spAutoFit/>
          </a:bodyPr>
          <a:lstStyle/>
          <a:p>
            <a:pPr marL="12700">
              <a:lnSpc>
                <a:spcPct val="100000"/>
              </a:lnSpc>
              <a:spcBef>
                <a:spcPts val="95"/>
              </a:spcBef>
            </a:pPr>
            <a:r>
              <a:rPr sz="4000" spc="-45" dirty="0"/>
              <a:t>Problem</a:t>
            </a:r>
            <a:r>
              <a:rPr sz="4000" u="none" spc="-155" dirty="0"/>
              <a:t> </a:t>
            </a:r>
            <a:r>
              <a:rPr sz="4000" spc="-55" dirty="0"/>
              <a:t>Statement</a:t>
            </a:r>
            <a:endParaRPr sz="4000"/>
          </a:p>
        </p:txBody>
      </p:sp>
      <p:sp>
        <p:nvSpPr>
          <p:cNvPr id="3" name="object 3"/>
          <p:cNvSpPr txBox="1"/>
          <p:nvPr/>
        </p:nvSpPr>
        <p:spPr>
          <a:xfrm>
            <a:off x="916939" y="1866391"/>
            <a:ext cx="9670415" cy="3824765"/>
          </a:xfrm>
          <a:prstGeom prst="rect">
            <a:avLst/>
          </a:prstGeom>
        </p:spPr>
        <p:txBody>
          <a:bodyPr vert="horz" wrap="square" lIns="0" tIns="53975" rIns="0" bIns="0" rtlCol="0">
            <a:spAutoFit/>
          </a:bodyPr>
          <a:lstStyle/>
          <a:p>
            <a:pPr marL="241300" marR="324485" indent="-229235">
              <a:lnSpc>
                <a:spcPts val="2590"/>
              </a:lnSpc>
              <a:spcBef>
                <a:spcPts val="425"/>
              </a:spcBef>
              <a:buFont typeface="Arial MT"/>
              <a:buChar char="•"/>
              <a:tabLst>
                <a:tab pos="241935" algn="l"/>
              </a:tabLst>
            </a:pPr>
            <a:r>
              <a:rPr lang="en-IN" sz="2200" dirty="0">
                <a:latin typeface="Times New Roman" panose="02020603050405020304" pitchFamily="18" charset="0"/>
                <a:cs typeface="Times New Roman" panose="02020603050405020304" pitchFamily="18" charset="0"/>
              </a:rPr>
              <a:t>Our client is an Insurance company that has provided Health Insurance to its customers now they need your help in building a model to predict whether the policyholders (customers) from past year will also be interested in Vehicle Insurance provided by the company</a:t>
            </a:r>
            <a:r>
              <a:rPr lang="en-IN" dirty="0"/>
              <a:t>.</a:t>
            </a:r>
          </a:p>
          <a:p>
            <a:pPr marL="241300" marR="324485" indent="-229235">
              <a:lnSpc>
                <a:spcPts val="2590"/>
              </a:lnSpc>
              <a:spcBef>
                <a:spcPts val="425"/>
              </a:spcBef>
              <a:buFont typeface="Arial MT"/>
              <a:buChar char="•"/>
              <a:tabLst>
                <a:tab pos="241935" algn="l"/>
              </a:tabLst>
            </a:pPr>
            <a:r>
              <a:rPr lang="en-IN" sz="2200" dirty="0">
                <a:latin typeface="Times New Roman" panose="02020603050405020304" pitchFamily="18" charset="0"/>
                <a:cs typeface="Times New Roman" panose="02020603050405020304" pitchFamily="18" charset="0"/>
              </a:rPr>
              <a:t>Building a model to predict whether a customer would be interested in Vehicle Insurance is extremely helpful for the company because it can then accordingly plan its communication strategy to reach out to those customers and optimise its business model and revenue.</a:t>
            </a:r>
          </a:p>
          <a:p>
            <a:pPr marL="241300" marR="324485" indent="-229235">
              <a:lnSpc>
                <a:spcPts val="2590"/>
              </a:lnSpc>
              <a:spcBef>
                <a:spcPts val="425"/>
              </a:spcBef>
              <a:buFont typeface="Arial MT"/>
              <a:buChar char="•"/>
              <a:tabLst>
                <a:tab pos="241935" algn="l"/>
              </a:tabLst>
            </a:pPr>
            <a:r>
              <a:rPr lang="en-IN" sz="2200" dirty="0">
                <a:latin typeface="Times New Roman" panose="02020603050405020304" pitchFamily="18" charset="0"/>
                <a:cs typeface="Times New Roman" panose="02020603050405020304" pitchFamily="18" charset="0"/>
              </a:rPr>
              <a:t>Now, in order to predict, whether the customer would be interested in Vehicle insurance, you have information about demographics (gender, age, region code type), Vehicles (Vehicle Age, Damage), Policy (Premium, sourcing channel) etc.</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200045"/>
            <a:ext cx="3957320" cy="635000"/>
          </a:xfrm>
          <a:prstGeom prst="rect">
            <a:avLst/>
          </a:prstGeom>
        </p:spPr>
        <p:txBody>
          <a:bodyPr vert="horz" wrap="square" lIns="0" tIns="12065" rIns="0" bIns="0" rtlCol="0">
            <a:spAutoFit/>
          </a:bodyPr>
          <a:lstStyle/>
          <a:p>
            <a:pPr marL="12700">
              <a:lnSpc>
                <a:spcPct val="100000"/>
              </a:lnSpc>
              <a:spcBef>
                <a:spcPts val="95"/>
              </a:spcBef>
            </a:pPr>
            <a:r>
              <a:rPr sz="4000" spc="-40" dirty="0"/>
              <a:t>Dataset</a:t>
            </a:r>
            <a:r>
              <a:rPr sz="4000" u="none" spc="-160" dirty="0"/>
              <a:t> </a:t>
            </a:r>
            <a:r>
              <a:rPr sz="4000" spc="-30" dirty="0"/>
              <a:t>Description</a:t>
            </a:r>
            <a:endParaRPr sz="4000" dirty="0"/>
          </a:p>
        </p:txBody>
      </p:sp>
      <p:sp>
        <p:nvSpPr>
          <p:cNvPr id="4" name="object 4"/>
          <p:cNvSpPr txBox="1"/>
          <p:nvPr/>
        </p:nvSpPr>
        <p:spPr>
          <a:xfrm>
            <a:off x="152400" y="1328353"/>
            <a:ext cx="12649199" cy="4540602"/>
          </a:xfrm>
          <a:prstGeom prst="rect">
            <a:avLst/>
          </a:prstGeom>
        </p:spPr>
        <p:txBody>
          <a:bodyPr vert="horz" wrap="square" lIns="0" tIns="12065" rIns="0" bIns="0" rtlCol="0">
            <a:spAutoFit/>
          </a:bodyPr>
          <a:lstStyle/>
          <a:p>
            <a:pPr marL="12700" marR="621665">
              <a:lnSpc>
                <a:spcPct val="131700"/>
              </a:lnSpc>
              <a:spcBef>
                <a:spcPts val="95"/>
              </a:spcBef>
            </a:pPr>
            <a:r>
              <a:rPr lang="en-IN" dirty="0"/>
              <a:t>id                               :  Unique identifier for the Customer.</a:t>
            </a:r>
          </a:p>
          <a:p>
            <a:pPr marL="12700" marR="621665">
              <a:lnSpc>
                <a:spcPct val="131700"/>
              </a:lnSpc>
              <a:spcBef>
                <a:spcPts val="95"/>
              </a:spcBef>
            </a:pPr>
            <a:r>
              <a:rPr lang="en-IN" dirty="0"/>
              <a:t>Gender                     : Age of the Customer.</a:t>
            </a:r>
          </a:p>
          <a:p>
            <a:pPr marL="12700" marR="621665">
              <a:lnSpc>
                <a:spcPct val="131700"/>
              </a:lnSpc>
              <a:spcBef>
                <a:spcPts val="95"/>
              </a:spcBef>
            </a:pPr>
            <a:r>
              <a:rPr lang="en-IN" dirty="0"/>
              <a:t>Age                           : Gender of the </a:t>
            </a:r>
            <a:r>
              <a:rPr lang="en-IN" dirty="0" err="1"/>
              <a:t>Custome</a:t>
            </a:r>
            <a:endParaRPr lang="en-IN" dirty="0"/>
          </a:p>
          <a:p>
            <a:pPr marL="12700" marR="621665">
              <a:lnSpc>
                <a:spcPct val="131700"/>
              </a:lnSpc>
              <a:spcBef>
                <a:spcPts val="95"/>
              </a:spcBef>
            </a:pPr>
            <a:r>
              <a:rPr lang="en-IN" dirty="0"/>
              <a:t>Driving License       :0 for customer not having DL, 1 for customer having DL.</a:t>
            </a:r>
          </a:p>
          <a:p>
            <a:pPr marL="12700" marR="621665">
              <a:lnSpc>
                <a:spcPct val="131700"/>
              </a:lnSpc>
              <a:spcBef>
                <a:spcPts val="95"/>
              </a:spcBef>
            </a:pPr>
            <a:r>
              <a:rPr lang="en-IN" dirty="0"/>
              <a:t>Region Code           :Unique code for the region of the customer.</a:t>
            </a:r>
          </a:p>
          <a:p>
            <a:pPr marL="12700" marR="621665">
              <a:lnSpc>
                <a:spcPct val="131700"/>
              </a:lnSpc>
              <a:spcBef>
                <a:spcPts val="95"/>
              </a:spcBef>
            </a:pPr>
            <a:r>
              <a:rPr lang="en-IN" dirty="0"/>
              <a:t>Previously Insured:0 for customer not having vehicle insurance, 1 for customer having vehicle insurance.</a:t>
            </a:r>
          </a:p>
          <a:p>
            <a:pPr marL="12700" marR="621665">
              <a:lnSpc>
                <a:spcPct val="131700"/>
              </a:lnSpc>
              <a:spcBef>
                <a:spcPts val="95"/>
              </a:spcBef>
            </a:pPr>
            <a:r>
              <a:rPr lang="en-IN" dirty="0"/>
              <a:t>Vehicle Age            :Age of the vehicle.</a:t>
            </a:r>
          </a:p>
          <a:p>
            <a:pPr marL="12700" marR="621665">
              <a:lnSpc>
                <a:spcPct val="131700"/>
              </a:lnSpc>
              <a:spcBef>
                <a:spcPts val="95"/>
              </a:spcBef>
            </a:pPr>
            <a:r>
              <a:rPr lang="en-IN" dirty="0"/>
              <a:t>Vehicle Damage    :Customer got his/her vehicle damaged in the past. 0 : Customer didn't get his/her vehicle damaged in past</a:t>
            </a:r>
          </a:p>
          <a:p>
            <a:pPr marL="12700" marR="621665">
              <a:lnSpc>
                <a:spcPct val="131700"/>
              </a:lnSpc>
              <a:spcBef>
                <a:spcPts val="95"/>
              </a:spcBef>
            </a:pPr>
            <a:r>
              <a:rPr lang="en-IN" dirty="0"/>
              <a:t>Annual Premium   :The amount customer needs to pay as premium in the year.</a:t>
            </a:r>
          </a:p>
          <a:p>
            <a:pPr marL="12700" marR="621665">
              <a:lnSpc>
                <a:spcPct val="131700"/>
              </a:lnSpc>
              <a:spcBef>
                <a:spcPts val="95"/>
              </a:spcBef>
            </a:pPr>
            <a:r>
              <a:rPr lang="en-IN" dirty="0"/>
              <a:t>Policy Sales Channel : Anonymized Code for the channel of outreaching to the customer </a:t>
            </a:r>
            <a:r>
              <a:rPr lang="en-IN" dirty="0" err="1"/>
              <a:t>ie</a:t>
            </a:r>
            <a:r>
              <a:rPr lang="en-IN" dirty="0"/>
              <a:t>. Different Agents, Over Mail</a:t>
            </a:r>
          </a:p>
          <a:p>
            <a:pPr marL="12700" marR="621665">
              <a:lnSpc>
                <a:spcPct val="131700"/>
              </a:lnSpc>
              <a:spcBef>
                <a:spcPts val="95"/>
              </a:spcBef>
            </a:pPr>
            <a:r>
              <a:rPr lang="en-IN" dirty="0"/>
              <a:t>Vintage                   :Number of Days, Customer has been associated with the company.</a:t>
            </a:r>
          </a:p>
          <a:p>
            <a:pPr marL="12700" marR="621665">
              <a:lnSpc>
                <a:spcPct val="131700"/>
              </a:lnSpc>
              <a:spcBef>
                <a:spcPts val="95"/>
              </a:spcBef>
            </a:pPr>
            <a:r>
              <a:rPr lang="en-IN" dirty="0"/>
              <a:t>Response                :1 for Customer is interested, 0 for Customer is not interested.</a:t>
            </a:r>
            <a:endParaRPr sz="20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47776"/>
            <a:ext cx="4264661" cy="627736"/>
          </a:xfrm>
          <a:prstGeom prst="rect">
            <a:avLst/>
          </a:prstGeom>
        </p:spPr>
        <p:txBody>
          <a:bodyPr vert="horz" wrap="square" lIns="0" tIns="12065" rIns="0" bIns="0" rtlCol="0">
            <a:spAutoFit/>
          </a:bodyPr>
          <a:lstStyle/>
          <a:p>
            <a:pPr marL="12700">
              <a:lnSpc>
                <a:spcPct val="100000"/>
              </a:lnSpc>
              <a:spcBef>
                <a:spcPts val="95"/>
              </a:spcBef>
            </a:pPr>
            <a:r>
              <a:rPr lang="en-IN" sz="4000" spc="-8" dirty="0"/>
              <a:t>BASIC</a:t>
            </a:r>
            <a:r>
              <a:rPr lang="en-IN" sz="4000" spc="-71" dirty="0"/>
              <a:t> </a:t>
            </a:r>
            <a:r>
              <a:rPr lang="en-IN" sz="4000" spc="-30" dirty="0"/>
              <a:t>EXPLORATION</a:t>
            </a:r>
            <a:endParaRPr sz="4000" dirty="0"/>
          </a:p>
        </p:txBody>
      </p:sp>
      <p:sp>
        <p:nvSpPr>
          <p:cNvPr id="3" name="object 3"/>
          <p:cNvSpPr txBox="1"/>
          <p:nvPr/>
        </p:nvSpPr>
        <p:spPr>
          <a:xfrm>
            <a:off x="916939" y="1793493"/>
            <a:ext cx="10034905" cy="5557932"/>
          </a:xfrm>
          <a:prstGeom prst="rect">
            <a:avLst/>
          </a:prstGeom>
        </p:spPr>
        <p:txBody>
          <a:bodyPr vert="horz" wrap="square" lIns="0" tIns="60960" rIns="0" bIns="0" rtlCol="0">
            <a:spAutoFit/>
          </a:bodyPr>
          <a:lstStyle/>
          <a:p>
            <a:pPr marL="266700" marR="420529" indent="-257175" algn="just">
              <a:spcBef>
                <a:spcPts val="79"/>
              </a:spcBef>
              <a:buFont typeface="Arial"/>
              <a:buChar char="•"/>
              <a:tabLst>
                <a:tab pos="266224" algn="l"/>
                <a:tab pos="266700" algn="l"/>
              </a:tabLst>
            </a:pPr>
            <a:r>
              <a:rPr lang="en-IN" sz="2200" spc="-4" dirty="0">
                <a:latin typeface="Times New Roman" panose="02020603050405020304" pitchFamily="18" charset="0"/>
                <a:cs typeface="Times New Roman" panose="02020603050405020304" pitchFamily="18" charset="0"/>
              </a:rPr>
              <a:t>The </a:t>
            </a:r>
            <a:r>
              <a:rPr lang="en-IN" sz="2200" spc="-11" dirty="0">
                <a:latin typeface="Times New Roman" panose="02020603050405020304" pitchFamily="18" charset="0"/>
                <a:cs typeface="Times New Roman" panose="02020603050405020304" pitchFamily="18" charset="0"/>
              </a:rPr>
              <a:t>dataset contains </a:t>
            </a:r>
            <a:r>
              <a:rPr lang="en-IN" sz="2200" dirty="0">
                <a:latin typeface="Times New Roman" panose="02020603050405020304" pitchFamily="18" charset="0"/>
                <a:cs typeface="Times New Roman" panose="02020603050405020304" pitchFamily="18" charset="0"/>
              </a:rPr>
              <a:t>381109 </a:t>
            </a:r>
            <a:r>
              <a:rPr lang="en-IN" sz="2200" spc="-23" dirty="0">
                <a:latin typeface="Times New Roman" panose="02020603050405020304" pitchFamily="18" charset="0"/>
                <a:cs typeface="Times New Roman" panose="02020603050405020304" pitchFamily="18" charset="0"/>
              </a:rPr>
              <a:t>rows </a:t>
            </a:r>
            <a:r>
              <a:rPr lang="en-IN" sz="2200" spc="-4" dirty="0">
                <a:latin typeface="Times New Roman" panose="02020603050405020304" pitchFamily="18" charset="0"/>
                <a:cs typeface="Times New Roman" panose="02020603050405020304" pitchFamily="18" charset="0"/>
              </a:rPr>
              <a:t>and </a:t>
            </a:r>
            <a:r>
              <a:rPr lang="en-IN" sz="2200" dirty="0">
                <a:latin typeface="Times New Roman" panose="02020603050405020304" pitchFamily="18" charset="0"/>
                <a:cs typeface="Times New Roman" panose="02020603050405020304" pitchFamily="18" charset="0"/>
              </a:rPr>
              <a:t>12  </a:t>
            </a:r>
            <a:r>
              <a:rPr lang="en-IN" sz="2200" spc="-8" dirty="0">
                <a:latin typeface="Times New Roman" panose="02020603050405020304" pitchFamily="18" charset="0"/>
                <a:cs typeface="Times New Roman" panose="02020603050405020304" pitchFamily="18" charset="0"/>
              </a:rPr>
              <a:t>columns.</a:t>
            </a:r>
            <a:endParaRPr lang="en-IN" sz="2200" dirty="0">
              <a:latin typeface="Times New Roman" panose="02020603050405020304" pitchFamily="18" charset="0"/>
              <a:cs typeface="Times New Roman" panose="02020603050405020304" pitchFamily="18" charset="0"/>
            </a:endParaRPr>
          </a:p>
          <a:p>
            <a:pPr marL="266700" indent="-257175" algn="just">
              <a:spcBef>
                <a:spcPts val="574"/>
              </a:spcBef>
              <a:buFont typeface="Arial"/>
              <a:buChar char="•"/>
              <a:tabLst>
                <a:tab pos="266224" algn="l"/>
                <a:tab pos="266700" algn="l"/>
              </a:tabLst>
            </a:pPr>
            <a:r>
              <a:rPr lang="en-IN" sz="2200" spc="-8" dirty="0">
                <a:latin typeface="Times New Roman" panose="02020603050405020304" pitchFamily="18" charset="0"/>
                <a:cs typeface="Times New Roman" panose="02020603050405020304" pitchFamily="18" charset="0"/>
              </a:rPr>
              <a:t>Outliers </a:t>
            </a:r>
            <a:r>
              <a:rPr lang="en-IN" sz="2200" spc="-11" dirty="0">
                <a:latin typeface="Times New Roman" panose="02020603050405020304" pitchFamily="18" charset="0"/>
                <a:cs typeface="Times New Roman" panose="02020603050405020304" pitchFamily="18" charset="0"/>
              </a:rPr>
              <a:t>present </a:t>
            </a:r>
            <a:r>
              <a:rPr lang="en-IN" sz="2200" spc="-4" dirty="0">
                <a:latin typeface="Times New Roman" panose="02020603050405020304" pitchFamily="18" charset="0"/>
                <a:cs typeface="Times New Roman" panose="02020603050405020304" pitchFamily="18" charset="0"/>
              </a:rPr>
              <a:t>in all </a:t>
            </a:r>
            <a:r>
              <a:rPr lang="en-IN" sz="2200" spc="-8" dirty="0">
                <a:latin typeface="Times New Roman" panose="02020603050405020304" pitchFamily="18" charset="0"/>
                <a:cs typeface="Times New Roman" panose="02020603050405020304" pitchFamily="18" charset="0"/>
              </a:rPr>
              <a:t>numerical</a:t>
            </a:r>
            <a:r>
              <a:rPr lang="en-IN" sz="2200" spc="15" dirty="0">
                <a:latin typeface="Times New Roman" panose="02020603050405020304" pitchFamily="18" charset="0"/>
                <a:cs typeface="Times New Roman" panose="02020603050405020304" pitchFamily="18" charset="0"/>
              </a:rPr>
              <a:t> </a:t>
            </a:r>
            <a:r>
              <a:rPr lang="en-IN" sz="2200" spc="-19" dirty="0">
                <a:latin typeface="Times New Roman" panose="02020603050405020304" pitchFamily="18" charset="0"/>
                <a:cs typeface="Times New Roman" panose="02020603050405020304" pitchFamily="18" charset="0"/>
              </a:rPr>
              <a:t>features</a:t>
            </a:r>
            <a:endParaRPr lang="en-IN" sz="2200" dirty="0">
              <a:latin typeface="Times New Roman" panose="02020603050405020304" pitchFamily="18" charset="0"/>
              <a:cs typeface="Times New Roman" panose="02020603050405020304" pitchFamily="18" charset="0"/>
            </a:endParaRPr>
          </a:p>
          <a:p>
            <a:pPr marL="266700" marR="393859" indent="-257175" algn="just">
              <a:spcBef>
                <a:spcPts val="574"/>
              </a:spcBef>
              <a:buFont typeface="Arial"/>
              <a:buChar char="•"/>
              <a:tabLst>
                <a:tab pos="266224" algn="l"/>
                <a:tab pos="266700" algn="l"/>
              </a:tabLst>
            </a:pPr>
            <a:r>
              <a:rPr lang="en-IN" sz="2200" spc="-15" dirty="0">
                <a:latin typeface="Times New Roman" panose="02020603050405020304" pitchFamily="18" charset="0"/>
                <a:cs typeface="Times New Roman" panose="02020603050405020304" pitchFamily="18" charset="0"/>
              </a:rPr>
              <a:t>Data </a:t>
            </a:r>
            <a:r>
              <a:rPr lang="en-IN" sz="2200" spc="-11" dirty="0" err="1">
                <a:latin typeface="Times New Roman" panose="02020603050405020304" pitchFamily="18" charset="0"/>
                <a:cs typeface="Times New Roman" panose="02020603050405020304" pitchFamily="18" charset="0"/>
              </a:rPr>
              <a:t>formating</a:t>
            </a:r>
            <a:r>
              <a:rPr lang="en-IN" sz="2200" spc="-11" dirty="0">
                <a:latin typeface="Times New Roman" panose="02020603050405020304" pitchFamily="18" charset="0"/>
                <a:cs typeface="Times New Roman" panose="02020603050405020304" pitchFamily="18" charset="0"/>
              </a:rPr>
              <a:t> </a:t>
            </a:r>
            <a:r>
              <a:rPr lang="en-IN" sz="2200" spc="-19" dirty="0">
                <a:latin typeface="Times New Roman" panose="02020603050405020304" pitchFamily="18" charset="0"/>
                <a:cs typeface="Times New Roman" panose="02020603050405020304" pitchFamily="18" charset="0"/>
              </a:rPr>
              <a:t>steps </a:t>
            </a:r>
            <a:r>
              <a:rPr lang="en-IN" sz="2200" spc="-11" dirty="0">
                <a:latin typeface="Times New Roman" panose="02020603050405020304" pitchFamily="18" charset="0"/>
                <a:cs typeface="Times New Roman" panose="02020603050405020304" pitchFamily="18" charset="0"/>
              </a:rPr>
              <a:t>required </a:t>
            </a:r>
            <a:r>
              <a:rPr lang="en-IN" sz="2200" spc="-19" dirty="0">
                <a:latin typeface="Times New Roman" panose="02020603050405020304" pitchFamily="18" charset="0"/>
                <a:cs typeface="Times New Roman" panose="02020603050405020304" pitchFamily="18" charset="0"/>
              </a:rPr>
              <a:t>for </a:t>
            </a:r>
            <a:r>
              <a:rPr lang="en-IN" sz="2200" spc="-11" dirty="0" err="1">
                <a:latin typeface="Times New Roman" panose="02020603050405020304" pitchFamily="18" charset="0"/>
                <a:cs typeface="Times New Roman" panose="02020603050405020304" pitchFamily="18" charset="0"/>
              </a:rPr>
              <a:t>datetime</a:t>
            </a:r>
            <a:r>
              <a:rPr lang="en-IN" sz="2200" spc="-11" dirty="0">
                <a:latin typeface="Times New Roman" panose="02020603050405020304" pitchFamily="18" charset="0"/>
                <a:cs typeface="Times New Roman" panose="02020603050405020304" pitchFamily="18" charset="0"/>
              </a:rPr>
              <a:t>  </a:t>
            </a:r>
            <a:r>
              <a:rPr lang="en-IN" sz="2200" spc="-19" dirty="0">
                <a:latin typeface="Times New Roman" panose="02020603050405020304" pitchFamily="18" charset="0"/>
                <a:cs typeface="Times New Roman" panose="02020603050405020304" pitchFamily="18" charset="0"/>
              </a:rPr>
              <a:t>features</a:t>
            </a:r>
            <a:endParaRPr lang="en-IN" sz="2200" dirty="0">
              <a:latin typeface="Times New Roman" panose="02020603050405020304" pitchFamily="18" charset="0"/>
              <a:cs typeface="Times New Roman" panose="02020603050405020304" pitchFamily="18" charset="0"/>
            </a:endParaRPr>
          </a:p>
          <a:p>
            <a:pPr marL="266700" indent="-257175" algn="just">
              <a:spcBef>
                <a:spcPts val="574"/>
              </a:spcBef>
              <a:buFont typeface="Arial"/>
              <a:buChar char="•"/>
              <a:tabLst>
                <a:tab pos="266224" algn="l"/>
                <a:tab pos="266700" algn="l"/>
              </a:tabLst>
            </a:pPr>
            <a:r>
              <a:rPr lang="en-IN" sz="2200" dirty="0">
                <a:latin typeface="Times New Roman" panose="02020603050405020304" pitchFamily="18" charset="0"/>
                <a:cs typeface="Times New Roman" panose="02020603050405020304" pitchFamily="18" charset="0"/>
              </a:rPr>
              <a:t>No </a:t>
            </a:r>
            <a:r>
              <a:rPr lang="en-IN" sz="2200" spc="-4" dirty="0">
                <a:latin typeface="Times New Roman" panose="02020603050405020304" pitchFamily="18" charset="0"/>
                <a:cs typeface="Times New Roman" panose="02020603050405020304" pitchFamily="18" charset="0"/>
              </a:rPr>
              <a:t>null </a:t>
            </a:r>
            <a:r>
              <a:rPr lang="en-IN" sz="2200" spc="-11" dirty="0">
                <a:latin typeface="Times New Roman" panose="02020603050405020304" pitchFamily="18" charset="0"/>
                <a:cs typeface="Times New Roman" panose="02020603050405020304" pitchFamily="18" charset="0"/>
              </a:rPr>
              <a:t>values</a:t>
            </a:r>
            <a:r>
              <a:rPr lang="en-IN" sz="2200" spc="-4" dirty="0">
                <a:latin typeface="Times New Roman" panose="02020603050405020304" pitchFamily="18" charset="0"/>
                <a:cs typeface="Times New Roman" panose="02020603050405020304" pitchFamily="18" charset="0"/>
              </a:rPr>
              <a:t> </a:t>
            </a:r>
            <a:r>
              <a:rPr lang="en-IN" sz="2200" spc="-11" dirty="0">
                <a:latin typeface="Times New Roman" panose="02020603050405020304" pitchFamily="18" charset="0"/>
                <a:cs typeface="Times New Roman" panose="02020603050405020304" pitchFamily="18" charset="0"/>
              </a:rPr>
              <a:t>present</a:t>
            </a:r>
          </a:p>
          <a:p>
            <a:pPr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Id, Age, </a:t>
            </a:r>
            <a:r>
              <a:rPr lang="en-IN" sz="2200" dirty="0" err="1">
                <a:latin typeface="Times New Roman" panose="02020603050405020304" pitchFamily="18" charset="0"/>
                <a:cs typeface="Times New Roman" panose="02020603050405020304" pitchFamily="18" charset="0"/>
              </a:rPr>
              <a:t>Driving_License</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Previously_Insured</a:t>
            </a:r>
            <a:r>
              <a:rPr lang="en-IN" sz="2200" dirty="0">
                <a:latin typeface="Times New Roman" panose="02020603050405020304" pitchFamily="18" charset="0"/>
                <a:cs typeface="Times New Roman" panose="02020603050405020304" pitchFamily="18" charset="0"/>
              </a:rPr>
              <a:t>, Vintage and Response  are having      integer value.</a:t>
            </a:r>
          </a:p>
          <a:p>
            <a:pPr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Response , </a:t>
            </a:r>
            <a:r>
              <a:rPr lang="en-IN" sz="2200" dirty="0" err="1">
                <a:latin typeface="Times New Roman" panose="02020603050405020304" pitchFamily="18" charset="0"/>
                <a:cs typeface="Times New Roman" panose="02020603050405020304" pitchFamily="18" charset="0"/>
              </a:rPr>
              <a:t>Annual_Premium</a:t>
            </a:r>
            <a:r>
              <a:rPr lang="en-IN" sz="2200" dirty="0">
                <a:latin typeface="Times New Roman" panose="02020603050405020304" pitchFamily="18" charset="0"/>
                <a:cs typeface="Times New Roman" panose="02020603050405020304" pitchFamily="18" charset="0"/>
              </a:rPr>
              <a:t> and </a:t>
            </a:r>
            <a:r>
              <a:rPr lang="en-IN" sz="2200" dirty="0" err="1">
                <a:latin typeface="Times New Roman" panose="02020603050405020304" pitchFamily="18" charset="0"/>
                <a:cs typeface="Times New Roman" panose="02020603050405020304" pitchFamily="18" charset="0"/>
              </a:rPr>
              <a:t>Policy_Sales_Channel</a:t>
            </a:r>
            <a:r>
              <a:rPr lang="en-IN" sz="2200" dirty="0">
                <a:latin typeface="Times New Roman" panose="02020603050405020304" pitchFamily="18" charset="0"/>
                <a:cs typeface="Times New Roman" panose="02020603050405020304" pitchFamily="18" charset="0"/>
              </a:rPr>
              <a:t> are having float values</a:t>
            </a:r>
          </a:p>
          <a:p>
            <a:pPr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Drop duplicate value </a:t>
            </a:r>
          </a:p>
          <a:p>
            <a:pPr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changing categorical value to numerical values</a:t>
            </a:r>
          </a:p>
          <a:p>
            <a:pPr algn="just">
              <a:lnSpc>
                <a:spcPct val="150000"/>
              </a:lnSpc>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9525">
              <a:spcBef>
                <a:spcPts val="574"/>
              </a:spcBef>
              <a:tabLst>
                <a:tab pos="266224" algn="l"/>
                <a:tab pos="266700" algn="l"/>
              </a:tabLst>
            </a:pPr>
            <a:endParaRPr lang="en-IN" sz="2200" dirty="0">
              <a:latin typeface="Times New Roman" panose="02020603050405020304" pitchFamily="18" charset="0"/>
              <a:cs typeface="Times New Roman" panose="02020603050405020304" pitchFamily="18" charset="0"/>
            </a:endParaRPr>
          </a:p>
          <a:p>
            <a:pPr marL="12700" marR="5080">
              <a:lnSpc>
                <a:spcPts val="3020"/>
              </a:lnSpc>
              <a:spcBef>
                <a:spcPts val="480"/>
              </a:spcBef>
            </a:pPr>
            <a:r>
              <a:rPr lang="en-IN" sz="2800" dirty="0">
                <a:latin typeface="Calibri"/>
                <a:cs typeface="Calibri"/>
              </a:rPr>
              <a:t> </a:t>
            </a:r>
            <a:endParaRPr sz="28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3531870" cy="697230"/>
          </a:xfrm>
          <a:prstGeom prst="rect">
            <a:avLst/>
          </a:prstGeom>
        </p:spPr>
        <p:txBody>
          <a:bodyPr vert="horz" wrap="square" lIns="0" tIns="13335" rIns="0" bIns="0" rtlCol="0">
            <a:spAutoFit/>
          </a:bodyPr>
          <a:lstStyle/>
          <a:p>
            <a:pPr marL="12700">
              <a:lnSpc>
                <a:spcPct val="100000"/>
              </a:lnSpc>
              <a:spcBef>
                <a:spcPts val="105"/>
              </a:spcBef>
            </a:pPr>
            <a:r>
              <a:rPr spc="-30" dirty="0"/>
              <a:t>Import</a:t>
            </a:r>
            <a:r>
              <a:rPr spc="-170" dirty="0"/>
              <a:t> </a:t>
            </a:r>
            <a:r>
              <a:rPr spc="-35" dirty="0"/>
              <a:t>Libraries</a:t>
            </a:r>
          </a:p>
        </p:txBody>
      </p:sp>
      <p:sp>
        <p:nvSpPr>
          <p:cNvPr id="3" name="object 3"/>
          <p:cNvSpPr txBox="1"/>
          <p:nvPr/>
        </p:nvSpPr>
        <p:spPr>
          <a:xfrm>
            <a:off x="715467" y="1634998"/>
            <a:ext cx="9657715" cy="879475"/>
          </a:xfrm>
          <a:prstGeom prst="rect">
            <a:avLst/>
          </a:prstGeom>
        </p:spPr>
        <p:txBody>
          <a:bodyPr vert="horz" wrap="square" lIns="0" tIns="47625" rIns="0" bIns="0" rtlCol="0">
            <a:spAutoFit/>
          </a:bodyPr>
          <a:lstStyle/>
          <a:p>
            <a:pPr marL="241300" marR="5080" indent="-229235">
              <a:lnSpc>
                <a:spcPts val="2160"/>
              </a:lnSpc>
              <a:spcBef>
                <a:spcPts val="375"/>
              </a:spcBef>
              <a:buFont typeface="Arial MT"/>
              <a:buChar char="•"/>
              <a:tabLst>
                <a:tab pos="241300" algn="l"/>
                <a:tab pos="241935" algn="l"/>
              </a:tabLst>
            </a:pPr>
            <a:r>
              <a:rPr sz="2000" spc="-10" dirty="0">
                <a:latin typeface="Calibri"/>
                <a:cs typeface="Calibri"/>
              </a:rPr>
              <a:t>Library</a:t>
            </a:r>
            <a:r>
              <a:rPr sz="2000" dirty="0">
                <a:latin typeface="Calibri"/>
                <a:cs typeface="Calibri"/>
              </a:rPr>
              <a:t> </a:t>
            </a:r>
            <a:r>
              <a:rPr sz="2000" spc="-5" dirty="0">
                <a:latin typeface="Calibri"/>
                <a:cs typeface="Calibri"/>
              </a:rPr>
              <a:t>is</a:t>
            </a:r>
            <a:r>
              <a:rPr sz="2000" dirty="0">
                <a:latin typeface="Calibri"/>
                <a:cs typeface="Calibri"/>
              </a:rPr>
              <a:t> a</a:t>
            </a:r>
            <a:r>
              <a:rPr sz="2000" spc="5" dirty="0">
                <a:latin typeface="Calibri"/>
                <a:cs typeface="Calibri"/>
              </a:rPr>
              <a:t> </a:t>
            </a:r>
            <a:r>
              <a:rPr sz="2000" dirty="0">
                <a:latin typeface="Calibri"/>
                <a:cs typeface="Calibri"/>
              </a:rPr>
              <a:t>collection</a:t>
            </a:r>
            <a:r>
              <a:rPr sz="2000" spc="5" dirty="0">
                <a:latin typeface="Calibri"/>
                <a:cs typeface="Calibri"/>
              </a:rPr>
              <a:t> </a:t>
            </a:r>
            <a:r>
              <a:rPr sz="2000" spc="-5" dirty="0">
                <a:latin typeface="Calibri"/>
                <a:cs typeface="Calibri"/>
              </a:rPr>
              <a:t>of </a:t>
            </a:r>
            <a:r>
              <a:rPr sz="2000" spc="-15" dirty="0">
                <a:latin typeface="Calibri"/>
                <a:cs typeface="Calibri"/>
              </a:rPr>
              <a:t>related</a:t>
            </a:r>
            <a:r>
              <a:rPr sz="2000" spc="15" dirty="0">
                <a:latin typeface="Calibri"/>
                <a:cs typeface="Calibri"/>
              </a:rPr>
              <a:t> </a:t>
            </a:r>
            <a:r>
              <a:rPr sz="2000" dirty="0">
                <a:latin typeface="Calibri"/>
                <a:cs typeface="Calibri"/>
              </a:rPr>
              <a:t>modules. It</a:t>
            </a:r>
            <a:r>
              <a:rPr sz="2000" spc="-10" dirty="0">
                <a:latin typeface="Calibri"/>
                <a:cs typeface="Calibri"/>
              </a:rPr>
              <a:t> contains</a:t>
            </a:r>
            <a:r>
              <a:rPr sz="2000" spc="-15" dirty="0">
                <a:latin typeface="Calibri"/>
                <a:cs typeface="Calibri"/>
              </a:rPr>
              <a:t> </a:t>
            </a:r>
            <a:r>
              <a:rPr sz="2000" dirty="0">
                <a:latin typeface="Calibri"/>
                <a:cs typeface="Calibri"/>
              </a:rPr>
              <a:t>bundles</a:t>
            </a:r>
            <a:r>
              <a:rPr sz="2000" spc="-10" dirty="0">
                <a:latin typeface="Calibri"/>
                <a:cs typeface="Calibri"/>
              </a:rPr>
              <a:t> </a:t>
            </a:r>
            <a:r>
              <a:rPr sz="2000" spc="-5" dirty="0">
                <a:latin typeface="Calibri"/>
                <a:cs typeface="Calibri"/>
              </a:rPr>
              <a:t>of</a:t>
            </a:r>
            <a:r>
              <a:rPr sz="2000" spc="-10" dirty="0">
                <a:latin typeface="Calibri"/>
                <a:cs typeface="Calibri"/>
              </a:rPr>
              <a:t> </a:t>
            </a:r>
            <a:r>
              <a:rPr sz="2000" spc="-5" dirty="0">
                <a:latin typeface="Calibri"/>
                <a:cs typeface="Calibri"/>
              </a:rPr>
              <a:t>code that</a:t>
            </a:r>
            <a:r>
              <a:rPr sz="2000" dirty="0">
                <a:latin typeface="Calibri"/>
                <a:cs typeface="Calibri"/>
              </a:rPr>
              <a:t> can</a:t>
            </a:r>
            <a:r>
              <a:rPr sz="2000" spc="-5" dirty="0">
                <a:latin typeface="Calibri"/>
                <a:cs typeface="Calibri"/>
              </a:rPr>
              <a:t> be</a:t>
            </a:r>
            <a:r>
              <a:rPr sz="2000" spc="-10" dirty="0">
                <a:latin typeface="Calibri"/>
                <a:cs typeface="Calibri"/>
              </a:rPr>
              <a:t> </a:t>
            </a:r>
            <a:r>
              <a:rPr sz="2000" spc="-5" dirty="0">
                <a:latin typeface="Calibri"/>
                <a:cs typeface="Calibri"/>
              </a:rPr>
              <a:t>used </a:t>
            </a:r>
            <a:r>
              <a:rPr sz="2000" dirty="0">
                <a:latin typeface="Calibri"/>
                <a:cs typeface="Calibri"/>
              </a:rPr>
              <a:t> </a:t>
            </a:r>
            <a:r>
              <a:rPr sz="2000" spc="-10" dirty="0">
                <a:latin typeface="Calibri"/>
                <a:cs typeface="Calibri"/>
              </a:rPr>
              <a:t>repeatedly</a:t>
            </a:r>
            <a:r>
              <a:rPr sz="2000" dirty="0">
                <a:latin typeface="Calibri"/>
                <a:cs typeface="Calibri"/>
              </a:rPr>
              <a:t> in</a:t>
            </a:r>
            <a:r>
              <a:rPr sz="2000" spc="10" dirty="0">
                <a:latin typeface="Calibri"/>
                <a:cs typeface="Calibri"/>
              </a:rPr>
              <a:t> </a:t>
            </a:r>
            <a:r>
              <a:rPr sz="2000" spc="-15" dirty="0">
                <a:latin typeface="Calibri"/>
                <a:cs typeface="Calibri"/>
              </a:rPr>
              <a:t>different</a:t>
            </a:r>
            <a:r>
              <a:rPr sz="2000" spc="15" dirty="0">
                <a:latin typeface="Calibri"/>
                <a:cs typeface="Calibri"/>
              </a:rPr>
              <a:t> </a:t>
            </a:r>
            <a:r>
              <a:rPr sz="2000" spc="-10" dirty="0">
                <a:latin typeface="Calibri"/>
                <a:cs typeface="Calibri"/>
              </a:rPr>
              <a:t>programs. </a:t>
            </a:r>
            <a:r>
              <a:rPr sz="2000" dirty="0">
                <a:latin typeface="Calibri"/>
                <a:cs typeface="Calibri"/>
              </a:rPr>
              <a:t>It</a:t>
            </a:r>
            <a:r>
              <a:rPr sz="2000" spc="-5" dirty="0">
                <a:latin typeface="Calibri"/>
                <a:cs typeface="Calibri"/>
              </a:rPr>
              <a:t> </a:t>
            </a:r>
            <a:r>
              <a:rPr sz="2000" spc="-15" dirty="0">
                <a:latin typeface="Calibri"/>
                <a:cs typeface="Calibri"/>
              </a:rPr>
              <a:t>makes</a:t>
            </a:r>
            <a:r>
              <a:rPr sz="2000" spc="15" dirty="0">
                <a:latin typeface="Calibri"/>
                <a:cs typeface="Calibri"/>
              </a:rPr>
              <a:t> </a:t>
            </a:r>
            <a:r>
              <a:rPr sz="2000" dirty="0">
                <a:latin typeface="Calibri"/>
                <a:cs typeface="Calibri"/>
              </a:rPr>
              <a:t>python</a:t>
            </a:r>
            <a:r>
              <a:rPr sz="2000" spc="-25" dirty="0">
                <a:latin typeface="Calibri"/>
                <a:cs typeface="Calibri"/>
              </a:rPr>
              <a:t> </a:t>
            </a:r>
            <a:r>
              <a:rPr sz="2000" spc="-10" dirty="0">
                <a:latin typeface="Calibri"/>
                <a:cs typeface="Calibri"/>
              </a:rPr>
              <a:t>programming</a:t>
            </a:r>
            <a:r>
              <a:rPr sz="2000" spc="-15" dirty="0">
                <a:latin typeface="Calibri"/>
                <a:cs typeface="Calibri"/>
              </a:rPr>
              <a:t> </a:t>
            </a:r>
            <a:r>
              <a:rPr sz="2000" spc="-5" dirty="0">
                <a:latin typeface="Calibri"/>
                <a:cs typeface="Calibri"/>
              </a:rPr>
              <a:t>simpler</a:t>
            </a:r>
            <a:r>
              <a:rPr sz="2000" spc="25" dirty="0">
                <a:latin typeface="Calibri"/>
                <a:cs typeface="Calibri"/>
              </a:rPr>
              <a:t> </a:t>
            </a:r>
            <a:r>
              <a:rPr sz="2000" dirty="0">
                <a:latin typeface="Calibri"/>
                <a:cs typeface="Calibri"/>
              </a:rPr>
              <a:t>and</a:t>
            </a:r>
            <a:r>
              <a:rPr sz="2000" spc="-10" dirty="0">
                <a:latin typeface="Calibri"/>
                <a:cs typeface="Calibri"/>
              </a:rPr>
              <a:t> convenient</a:t>
            </a:r>
            <a:r>
              <a:rPr sz="2000" spc="5" dirty="0">
                <a:latin typeface="Calibri"/>
                <a:cs typeface="Calibri"/>
              </a:rPr>
              <a:t> </a:t>
            </a:r>
            <a:r>
              <a:rPr sz="2000" spc="-15" dirty="0">
                <a:latin typeface="Calibri"/>
                <a:cs typeface="Calibri"/>
              </a:rPr>
              <a:t>for </a:t>
            </a:r>
            <a:r>
              <a:rPr sz="2000" spc="-434" dirty="0">
                <a:latin typeface="Calibri"/>
                <a:cs typeface="Calibri"/>
              </a:rPr>
              <a:t> </a:t>
            </a:r>
            <a:r>
              <a:rPr sz="2000" dirty="0">
                <a:latin typeface="Calibri"/>
                <a:cs typeface="Calibri"/>
              </a:rPr>
              <a:t>the</a:t>
            </a:r>
            <a:r>
              <a:rPr sz="2000" spc="-5" dirty="0">
                <a:latin typeface="Calibri"/>
                <a:cs typeface="Calibri"/>
              </a:rPr>
              <a:t> </a:t>
            </a:r>
            <a:r>
              <a:rPr sz="2000" spc="-30" dirty="0">
                <a:latin typeface="Calibri"/>
                <a:cs typeface="Calibri"/>
              </a:rPr>
              <a:t>programmer.</a:t>
            </a:r>
            <a:endParaRPr sz="2000">
              <a:latin typeface="Calibri"/>
              <a:cs typeface="Calibri"/>
            </a:endParaRPr>
          </a:p>
        </p:txBody>
      </p:sp>
      <p:sp>
        <p:nvSpPr>
          <p:cNvPr id="4" name="object 4"/>
          <p:cNvSpPr txBox="1"/>
          <p:nvPr/>
        </p:nvSpPr>
        <p:spPr>
          <a:xfrm>
            <a:off x="715467" y="3788790"/>
            <a:ext cx="3134360" cy="330835"/>
          </a:xfrm>
          <a:prstGeom prst="rect">
            <a:avLst/>
          </a:prstGeom>
        </p:spPr>
        <p:txBody>
          <a:bodyPr vert="horz" wrap="square" lIns="0" tIns="12700" rIns="0" bIns="0" rtlCol="0">
            <a:spAutoFit/>
          </a:bodyPr>
          <a:lstStyle/>
          <a:p>
            <a:pPr marL="241300" indent="-229235">
              <a:lnSpc>
                <a:spcPct val="100000"/>
              </a:lnSpc>
              <a:spcBef>
                <a:spcPts val="100"/>
              </a:spcBef>
              <a:buFont typeface="Arial MT"/>
              <a:buChar char="•"/>
              <a:tabLst>
                <a:tab pos="241300" algn="l"/>
                <a:tab pos="241935" algn="l"/>
              </a:tabLst>
            </a:pPr>
            <a:r>
              <a:rPr sz="2000" b="1" dirty="0">
                <a:latin typeface="Calibri"/>
                <a:cs typeface="Calibri"/>
              </a:rPr>
              <a:t>Importing</a:t>
            </a:r>
            <a:r>
              <a:rPr sz="2000" b="1" spc="-50" dirty="0">
                <a:latin typeface="Calibri"/>
                <a:cs typeface="Calibri"/>
              </a:rPr>
              <a:t> </a:t>
            </a:r>
            <a:r>
              <a:rPr sz="2000" b="1" spc="-5" dirty="0">
                <a:latin typeface="Calibri"/>
                <a:cs typeface="Calibri"/>
              </a:rPr>
              <a:t>Requrie</a:t>
            </a:r>
            <a:r>
              <a:rPr sz="2000" b="1" spc="-20" dirty="0">
                <a:latin typeface="Calibri"/>
                <a:cs typeface="Calibri"/>
              </a:rPr>
              <a:t> </a:t>
            </a:r>
            <a:r>
              <a:rPr sz="2000" b="1" spc="-10" dirty="0">
                <a:latin typeface="Calibri"/>
                <a:cs typeface="Calibri"/>
              </a:rPr>
              <a:t>Libraries</a:t>
            </a:r>
            <a:endParaRPr sz="2000">
              <a:latin typeface="Calibri"/>
              <a:cs typeface="Calibri"/>
            </a:endParaRPr>
          </a:p>
        </p:txBody>
      </p:sp>
      <p:grpSp>
        <p:nvGrpSpPr>
          <p:cNvPr id="5" name="object 5"/>
          <p:cNvGrpSpPr/>
          <p:nvPr/>
        </p:nvGrpSpPr>
        <p:grpSpPr>
          <a:xfrm>
            <a:off x="1158403" y="2903397"/>
            <a:ext cx="688340" cy="730885"/>
            <a:chOff x="1158403" y="2903397"/>
            <a:chExt cx="688340" cy="730885"/>
          </a:xfrm>
        </p:grpSpPr>
        <p:pic>
          <p:nvPicPr>
            <p:cNvPr id="6" name="object 6"/>
            <p:cNvPicPr/>
            <p:nvPr/>
          </p:nvPicPr>
          <p:blipFill>
            <a:blip r:embed="rId2" cstate="print"/>
            <a:stretch>
              <a:fillRect/>
            </a:stretch>
          </p:blipFill>
          <p:spPr>
            <a:xfrm>
              <a:off x="1310839" y="3269539"/>
              <a:ext cx="171491" cy="173830"/>
            </a:xfrm>
            <a:prstGeom prst="rect">
              <a:avLst/>
            </a:prstGeom>
          </p:spPr>
        </p:pic>
        <p:pic>
          <p:nvPicPr>
            <p:cNvPr id="7" name="object 7"/>
            <p:cNvPicPr/>
            <p:nvPr/>
          </p:nvPicPr>
          <p:blipFill>
            <a:blip r:embed="rId3" cstate="print"/>
            <a:stretch>
              <a:fillRect/>
            </a:stretch>
          </p:blipFill>
          <p:spPr>
            <a:xfrm>
              <a:off x="1675258" y="3336144"/>
              <a:ext cx="171491" cy="173830"/>
            </a:xfrm>
            <a:prstGeom prst="rect">
              <a:avLst/>
            </a:prstGeom>
          </p:spPr>
        </p:pic>
        <p:pic>
          <p:nvPicPr>
            <p:cNvPr id="8" name="object 8"/>
            <p:cNvPicPr/>
            <p:nvPr/>
          </p:nvPicPr>
          <p:blipFill>
            <a:blip r:embed="rId4" cstate="print"/>
            <a:stretch>
              <a:fillRect/>
            </a:stretch>
          </p:blipFill>
          <p:spPr>
            <a:xfrm>
              <a:off x="1551403" y="3310161"/>
              <a:ext cx="171491" cy="178405"/>
            </a:xfrm>
            <a:prstGeom prst="rect">
              <a:avLst/>
            </a:prstGeom>
          </p:spPr>
        </p:pic>
        <p:pic>
          <p:nvPicPr>
            <p:cNvPr id="9" name="object 9"/>
            <p:cNvPicPr/>
            <p:nvPr/>
          </p:nvPicPr>
          <p:blipFill>
            <a:blip r:embed="rId5" cstate="print"/>
            <a:stretch>
              <a:fillRect/>
            </a:stretch>
          </p:blipFill>
          <p:spPr>
            <a:xfrm>
              <a:off x="1429930" y="3288752"/>
              <a:ext cx="171491" cy="176026"/>
            </a:xfrm>
            <a:prstGeom prst="rect">
              <a:avLst/>
            </a:prstGeom>
          </p:spPr>
        </p:pic>
        <p:pic>
          <p:nvPicPr>
            <p:cNvPr id="10" name="object 10"/>
            <p:cNvPicPr/>
            <p:nvPr/>
          </p:nvPicPr>
          <p:blipFill>
            <a:blip r:embed="rId6" cstate="print"/>
            <a:stretch>
              <a:fillRect/>
            </a:stretch>
          </p:blipFill>
          <p:spPr>
            <a:xfrm>
              <a:off x="1308457" y="3143649"/>
              <a:ext cx="171491" cy="178405"/>
            </a:xfrm>
            <a:prstGeom prst="rect">
              <a:avLst/>
            </a:prstGeom>
          </p:spPr>
        </p:pic>
        <p:pic>
          <p:nvPicPr>
            <p:cNvPr id="11" name="object 11"/>
            <p:cNvPicPr/>
            <p:nvPr/>
          </p:nvPicPr>
          <p:blipFill>
            <a:blip r:embed="rId7" cstate="print"/>
            <a:stretch>
              <a:fillRect/>
            </a:stretch>
          </p:blipFill>
          <p:spPr>
            <a:xfrm>
              <a:off x="1672876" y="3210254"/>
              <a:ext cx="171491" cy="178405"/>
            </a:xfrm>
            <a:prstGeom prst="rect">
              <a:avLst/>
            </a:prstGeom>
          </p:spPr>
        </p:pic>
        <p:pic>
          <p:nvPicPr>
            <p:cNvPr id="12" name="object 12"/>
            <p:cNvPicPr/>
            <p:nvPr/>
          </p:nvPicPr>
          <p:blipFill>
            <a:blip r:embed="rId8" cstate="print"/>
            <a:stretch>
              <a:fillRect/>
            </a:stretch>
          </p:blipFill>
          <p:spPr>
            <a:xfrm>
              <a:off x="1549021" y="3188845"/>
              <a:ext cx="171491" cy="178405"/>
            </a:xfrm>
            <a:prstGeom prst="rect">
              <a:avLst/>
            </a:prstGeom>
          </p:spPr>
        </p:pic>
        <p:pic>
          <p:nvPicPr>
            <p:cNvPr id="13" name="object 13"/>
            <p:cNvPicPr/>
            <p:nvPr/>
          </p:nvPicPr>
          <p:blipFill>
            <a:blip r:embed="rId9" cstate="print"/>
            <a:stretch>
              <a:fillRect/>
            </a:stretch>
          </p:blipFill>
          <p:spPr>
            <a:xfrm>
              <a:off x="1427548" y="3167436"/>
              <a:ext cx="171491" cy="176026"/>
            </a:xfrm>
            <a:prstGeom prst="rect">
              <a:avLst/>
            </a:prstGeom>
          </p:spPr>
        </p:pic>
        <p:pic>
          <p:nvPicPr>
            <p:cNvPr id="14" name="object 14"/>
            <p:cNvPicPr/>
            <p:nvPr/>
          </p:nvPicPr>
          <p:blipFill>
            <a:blip r:embed="rId10" cstate="print"/>
            <a:stretch>
              <a:fillRect/>
            </a:stretch>
          </p:blipFill>
          <p:spPr>
            <a:xfrm>
              <a:off x="1306075" y="3022333"/>
              <a:ext cx="171491" cy="178405"/>
            </a:xfrm>
            <a:prstGeom prst="rect">
              <a:avLst/>
            </a:prstGeom>
          </p:spPr>
        </p:pic>
        <p:pic>
          <p:nvPicPr>
            <p:cNvPr id="15" name="object 15"/>
            <p:cNvPicPr/>
            <p:nvPr/>
          </p:nvPicPr>
          <p:blipFill>
            <a:blip r:embed="rId11" cstate="print"/>
            <a:stretch>
              <a:fillRect/>
            </a:stretch>
          </p:blipFill>
          <p:spPr>
            <a:xfrm>
              <a:off x="1670494" y="3088938"/>
              <a:ext cx="171491" cy="178405"/>
            </a:xfrm>
            <a:prstGeom prst="rect">
              <a:avLst/>
            </a:prstGeom>
          </p:spPr>
        </p:pic>
        <p:pic>
          <p:nvPicPr>
            <p:cNvPr id="16" name="object 16"/>
            <p:cNvPicPr/>
            <p:nvPr/>
          </p:nvPicPr>
          <p:blipFill>
            <a:blip r:embed="rId12" cstate="print"/>
            <a:stretch>
              <a:fillRect/>
            </a:stretch>
          </p:blipFill>
          <p:spPr>
            <a:xfrm>
              <a:off x="1549021" y="3067529"/>
              <a:ext cx="171491" cy="176026"/>
            </a:xfrm>
            <a:prstGeom prst="rect">
              <a:avLst/>
            </a:prstGeom>
          </p:spPr>
        </p:pic>
        <p:pic>
          <p:nvPicPr>
            <p:cNvPr id="17" name="object 17"/>
            <p:cNvPicPr/>
            <p:nvPr/>
          </p:nvPicPr>
          <p:blipFill>
            <a:blip r:embed="rId13" cstate="print"/>
            <a:stretch>
              <a:fillRect/>
            </a:stretch>
          </p:blipFill>
          <p:spPr>
            <a:xfrm>
              <a:off x="1427548" y="3043742"/>
              <a:ext cx="171491" cy="178405"/>
            </a:xfrm>
            <a:prstGeom prst="rect">
              <a:avLst/>
            </a:prstGeom>
          </p:spPr>
        </p:pic>
        <p:pic>
          <p:nvPicPr>
            <p:cNvPr id="18" name="object 18"/>
            <p:cNvPicPr/>
            <p:nvPr/>
          </p:nvPicPr>
          <p:blipFill>
            <a:blip r:embed="rId14" cstate="print"/>
            <a:stretch>
              <a:fillRect/>
            </a:stretch>
          </p:blipFill>
          <p:spPr>
            <a:xfrm>
              <a:off x="1303694" y="2903397"/>
              <a:ext cx="171491" cy="176026"/>
            </a:xfrm>
            <a:prstGeom prst="rect">
              <a:avLst/>
            </a:prstGeom>
          </p:spPr>
        </p:pic>
        <p:pic>
          <p:nvPicPr>
            <p:cNvPr id="19" name="object 19"/>
            <p:cNvPicPr/>
            <p:nvPr/>
          </p:nvPicPr>
          <p:blipFill>
            <a:blip r:embed="rId15" cstate="print"/>
            <a:stretch>
              <a:fillRect/>
            </a:stretch>
          </p:blipFill>
          <p:spPr>
            <a:xfrm>
              <a:off x="1668112" y="2967622"/>
              <a:ext cx="171491" cy="178405"/>
            </a:xfrm>
            <a:prstGeom prst="rect">
              <a:avLst/>
            </a:prstGeom>
          </p:spPr>
        </p:pic>
        <p:pic>
          <p:nvPicPr>
            <p:cNvPr id="20" name="object 20"/>
            <p:cNvPicPr/>
            <p:nvPr/>
          </p:nvPicPr>
          <p:blipFill>
            <a:blip r:embed="rId16" cstate="print"/>
            <a:stretch>
              <a:fillRect/>
            </a:stretch>
          </p:blipFill>
          <p:spPr>
            <a:xfrm>
              <a:off x="1546639" y="2946214"/>
              <a:ext cx="171491" cy="176026"/>
            </a:xfrm>
            <a:prstGeom prst="rect">
              <a:avLst/>
            </a:prstGeom>
          </p:spPr>
        </p:pic>
        <p:pic>
          <p:nvPicPr>
            <p:cNvPr id="21" name="object 21"/>
            <p:cNvPicPr/>
            <p:nvPr/>
          </p:nvPicPr>
          <p:blipFill>
            <a:blip r:embed="rId17" cstate="print"/>
            <a:stretch>
              <a:fillRect/>
            </a:stretch>
          </p:blipFill>
          <p:spPr>
            <a:xfrm>
              <a:off x="1425167" y="2922426"/>
              <a:ext cx="171491" cy="178405"/>
            </a:xfrm>
            <a:prstGeom prst="rect">
              <a:avLst/>
            </a:prstGeom>
          </p:spPr>
        </p:pic>
        <p:pic>
          <p:nvPicPr>
            <p:cNvPr id="22" name="object 22"/>
            <p:cNvPicPr/>
            <p:nvPr/>
          </p:nvPicPr>
          <p:blipFill>
            <a:blip r:embed="rId18" cstate="print"/>
            <a:stretch>
              <a:fillRect/>
            </a:stretch>
          </p:blipFill>
          <p:spPr>
            <a:xfrm>
              <a:off x="1234621" y="3329191"/>
              <a:ext cx="171491" cy="178405"/>
            </a:xfrm>
            <a:prstGeom prst="rect">
              <a:avLst/>
            </a:prstGeom>
          </p:spPr>
        </p:pic>
        <p:pic>
          <p:nvPicPr>
            <p:cNvPr id="23" name="object 23"/>
            <p:cNvPicPr/>
            <p:nvPr/>
          </p:nvPicPr>
          <p:blipFill>
            <a:blip r:embed="rId19" cstate="print"/>
            <a:stretch>
              <a:fillRect/>
            </a:stretch>
          </p:blipFill>
          <p:spPr>
            <a:xfrm>
              <a:off x="1599040" y="3395795"/>
              <a:ext cx="171491" cy="178405"/>
            </a:xfrm>
            <a:prstGeom prst="rect">
              <a:avLst/>
            </a:prstGeom>
          </p:spPr>
        </p:pic>
        <p:pic>
          <p:nvPicPr>
            <p:cNvPr id="24" name="object 24"/>
            <p:cNvPicPr/>
            <p:nvPr/>
          </p:nvPicPr>
          <p:blipFill>
            <a:blip r:embed="rId20" cstate="print"/>
            <a:stretch>
              <a:fillRect/>
            </a:stretch>
          </p:blipFill>
          <p:spPr>
            <a:xfrm>
              <a:off x="1477567" y="3374387"/>
              <a:ext cx="171491" cy="178405"/>
            </a:xfrm>
            <a:prstGeom prst="rect">
              <a:avLst/>
            </a:prstGeom>
          </p:spPr>
        </p:pic>
        <p:pic>
          <p:nvPicPr>
            <p:cNvPr id="25" name="object 25"/>
            <p:cNvPicPr/>
            <p:nvPr/>
          </p:nvPicPr>
          <p:blipFill>
            <a:blip r:embed="rId21" cstate="print"/>
            <a:stretch>
              <a:fillRect/>
            </a:stretch>
          </p:blipFill>
          <p:spPr>
            <a:xfrm>
              <a:off x="1356094" y="3352978"/>
              <a:ext cx="171491" cy="176026"/>
            </a:xfrm>
            <a:prstGeom prst="rect">
              <a:avLst/>
            </a:prstGeom>
          </p:spPr>
        </p:pic>
        <p:pic>
          <p:nvPicPr>
            <p:cNvPr id="26" name="object 26"/>
            <p:cNvPicPr/>
            <p:nvPr/>
          </p:nvPicPr>
          <p:blipFill>
            <a:blip r:embed="rId18" cstate="print"/>
            <a:stretch>
              <a:fillRect/>
            </a:stretch>
          </p:blipFill>
          <p:spPr>
            <a:xfrm>
              <a:off x="1232239" y="3207875"/>
              <a:ext cx="171491" cy="178405"/>
            </a:xfrm>
            <a:prstGeom prst="rect">
              <a:avLst/>
            </a:prstGeom>
          </p:spPr>
        </p:pic>
        <p:pic>
          <p:nvPicPr>
            <p:cNvPr id="27" name="object 27"/>
            <p:cNvPicPr/>
            <p:nvPr/>
          </p:nvPicPr>
          <p:blipFill>
            <a:blip r:embed="rId22" cstate="print"/>
            <a:stretch>
              <a:fillRect/>
            </a:stretch>
          </p:blipFill>
          <p:spPr>
            <a:xfrm>
              <a:off x="1596658" y="3274480"/>
              <a:ext cx="171491" cy="178405"/>
            </a:xfrm>
            <a:prstGeom prst="rect">
              <a:avLst/>
            </a:prstGeom>
          </p:spPr>
        </p:pic>
        <p:pic>
          <p:nvPicPr>
            <p:cNvPr id="28" name="object 28"/>
            <p:cNvPicPr/>
            <p:nvPr/>
          </p:nvPicPr>
          <p:blipFill>
            <a:blip r:embed="rId23" cstate="print"/>
            <a:stretch>
              <a:fillRect/>
            </a:stretch>
          </p:blipFill>
          <p:spPr>
            <a:xfrm>
              <a:off x="1475185" y="3253071"/>
              <a:ext cx="171491" cy="178405"/>
            </a:xfrm>
            <a:prstGeom prst="rect">
              <a:avLst/>
            </a:prstGeom>
          </p:spPr>
        </p:pic>
        <p:pic>
          <p:nvPicPr>
            <p:cNvPr id="29" name="object 29"/>
            <p:cNvPicPr/>
            <p:nvPr/>
          </p:nvPicPr>
          <p:blipFill>
            <a:blip r:embed="rId24" cstate="print"/>
            <a:stretch>
              <a:fillRect/>
            </a:stretch>
          </p:blipFill>
          <p:spPr>
            <a:xfrm>
              <a:off x="1353712" y="3231662"/>
              <a:ext cx="171491" cy="176026"/>
            </a:xfrm>
            <a:prstGeom prst="rect">
              <a:avLst/>
            </a:prstGeom>
          </p:spPr>
        </p:pic>
        <p:pic>
          <p:nvPicPr>
            <p:cNvPr id="30" name="object 30"/>
            <p:cNvPicPr/>
            <p:nvPr/>
          </p:nvPicPr>
          <p:blipFill>
            <a:blip r:embed="rId25" cstate="print"/>
            <a:stretch>
              <a:fillRect/>
            </a:stretch>
          </p:blipFill>
          <p:spPr>
            <a:xfrm>
              <a:off x="1232239" y="3086559"/>
              <a:ext cx="171491" cy="178405"/>
            </a:xfrm>
            <a:prstGeom prst="rect">
              <a:avLst/>
            </a:prstGeom>
          </p:spPr>
        </p:pic>
        <p:pic>
          <p:nvPicPr>
            <p:cNvPr id="31" name="object 31"/>
            <p:cNvPicPr/>
            <p:nvPr/>
          </p:nvPicPr>
          <p:blipFill>
            <a:blip r:embed="rId26" cstate="print"/>
            <a:stretch>
              <a:fillRect/>
            </a:stretch>
          </p:blipFill>
          <p:spPr>
            <a:xfrm>
              <a:off x="1596658" y="3153164"/>
              <a:ext cx="171491" cy="178405"/>
            </a:xfrm>
            <a:prstGeom prst="rect">
              <a:avLst/>
            </a:prstGeom>
          </p:spPr>
        </p:pic>
        <p:pic>
          <p:nvPicPr>
            <p:cNvPr id="32" name="object 32"/>
            <p:cNvPicPr/>
            <p:nvPr/>
          </p:nvPicPr>
          <p:blipFill>
            <a:blip r:embed="rId27" cstate="print"/>
            <a:stretch>
              <a:fillRect/>
            </a:stretch>
          </p:blipFill>
          <p:spPr>
            <a:xfrm>
              <a:off x="1475185" y="3131755"/>
              <a:ext cx="171491" cy="178405"/>
            </a:xfrm>
            <a:prstGeom prst="rect">
              <a:avLst/>
            </a:prstGeom>
          </p:spPr>
        </p:pic>
        <p:pic>
          <p:nvPicPr>
            <p:cNvPr id="33" name="object 33"/>
            <p:cNvPicPr/>
            <p:nvPr/>
          </p:nvPicPr>
          <p:blipFill>
            <a:blip r:embed="rId28" cstate="print"/>
            <a:stretch>
              <a:fillRect/>
            </a:stretch>
          </p:blipFill>
          <p:spPr>
            <a:xfrm>
              <a:off x="1351330" y="3107968"/>
              <a:ext cx="171491" cy="178405"/>
            </a:xfrm>
            <a:prstGeom prst="rect">
              <a:avLst/>
            </a:prstGeom>
          </p:spPr>
        </p:pic>
        <p:pic>
          <p:nvPicPr>
            <p:cNvPr id="34" name="object 34"/>
            <p:cNvPicPr/>
            <p:nvPr/>
          </p:nvPicPr>
          <p:blipFill>
            <a:blip r:embed="rId29" cstate="print"/>
            <a:stretch>
              <a:fillRect/>
            </a:stretch>
          </p:blipFill>
          <p:spPr>
            <a:xfrm>
              <a:off x="1229857" y="2965244"/>
              <a:ext cx="171491" cy="178405"/>
            </a:xfrm>
            <a:prstGeom prst="rect">
              <a:avLst/>
            </a:prstGeom>
          </p:spPr>
        </p:pic>
        <p:pic>
          <p:nvPicPr>
            <p:cNvPr id="35" name="object 35"/>
            <p:cNvPicPr/>
            <p:nvPr/>
          </p:nvPicPr>
          <p:blipFill>
            <a:blip r:embed="rId30" cstate="print"/>
            <a:stretch>
              <a:fillRect/>
            </a:stretch>
          </p:blipFill>
          <p:spPr>
            <a:xfrm>
              <a:off x="1594276" y="3031848"/>
              <a:ext cx="171491" cy="178405"/>
            </a:xfrm>
            <a:prstGeom prst="rect">
              <a:avLst/>
            </a:prstGeom>
          </p:spPr>
        </p:pic>
        <p:pic>
          <p:nvPicPr>
            <p:cNvPr id="36" name="object 36"/>
            <p:cNvPicPr/>
            <p:nvPr/>
          </p:nvPicPr>
          <p:blipFill>
            <a:blip r:embed="rId31" cstate="print"/>
            <a:stretch>
              <a:fillRect/>
            </a:stretch>
          </p:blipFill>
          <p:spPr>
            <a:xfrm>
              <a:off x="1472803" y="3010440"/>
              <a:ext cx="171491" cy="178405"/>
            </a:xfrm>
            <a:prstGeom prst="rect">
              <a:avLst/>
            </a:prstGeom>
          </p:spPr>
        </p:pic>
        <p:pic>
          <p:nvPicPr>
            <p:cNvPr id="37" name="object 37"/>
            <p:cNvPicPr/>
            <p:nvPr/>
          </p:nvPicPr>
          <p:blipFill>
            <a:blip r:embed="rId32" cstate="print"/>
            <a:stretch>
              <a:fillRect/>
            </a:stretch>
          </p:blipFill>
          <p:spPr>
            <a:xfrm>
              <a:off x="1348948" y="2986652"/>
              <a:ext cx="171491" cy="178405"/>
            </a:xfrm>
            <a:prstGeom prst="rect">
              <a:avLst/>
            </a:prstGeom>
          </p:spPr>
        </p:pic>
        <p:pic>
          <p:nvPicPr>
            <p:cNvPr id="38" name="object 38"/>
            <p:cNvPicPr/>
            <p:nvPr/>
          </p:nvPicPr>
          <p:blipFill>
            <a:blip r:embed="rId33" cstate="print"/>
            <a:stretch>
              <a:fillRect/>
            </a:stretch>
          </p:blipFill>
          <p:spPr>
            <a:xfrm>
              <a:off x="1160785" y="3393416"/>
              <a:ext cx="171491" cy="176026"/>
            </a:xfrm>
            <a:prstGeom prst="rect">
              <a:avLst/>
            </a:prstGeom>
          </p:spPr>
        </p:pic>
        <p:pic>
          <p:nvPicPr>
            <p:cNvPr id="39" name="object 39"/>
            <p:cNvPicPr/>
            <p:nvPr/>
          </p:nvPicPr>
          <p:blipFill>
            <a:blip r:embed="rId34" cstate="print"/>
            <a:stretch>
              <a:fillRect/>
            </a:stretch>
          </p:blipFill>
          <p:spPr>
            <a:xfrm>
              <a:off x="1525203" y="3457642"/>
              <a:ext cx="171491" cy="176026"/>
            </a:xfrm>
            <a:prstGeom prst="rect">
              <a:avLst/>
            </a:prstGeom>
          </p:spPr>
        </p:pic>
        <p:pic>
          <p:nvPicPr>
            <p:cNvPr id="40" name="object 40"/>
            <p:cNvPicPr/>
            <p:nvPr/>
          </p:nvPicPr>
          <p:blipFill>
            <a:blip r:embed="rId35" cstate="print"/>
            <a:stretch>
              <a:fillRect/>
            </a:stretch>
          </p:blipFill>
          <p:spPr>
            <a:xfrm>
              <a:off x="1403730" y="3436234"/>
              <a:ext cx="171491" cy="178405"/>
            </a:xfrm>
            <a:prstGeom prst="rect">
              <a:avLst/>
            </a:prstGeom>
          </p:spPr>
        </p:pic>
        <p:pic>
          <p:nvPicPr>
            <p:cNvPr id="41" name="object 41"/>
            <p:cNvPicPr/>
            <p:nvPr/>
          </p:nvPicPr>
          <p:blipFill>
            <a:blip r:embed="rId36" cstate="print"/>
            <a:stretch>
              <a:fillRect/>
            </a:stretch>
          </p:blipFill>
          <p:spPr>
            <a:xfrm>
              <a:off x="1282257" y="3414825"/>
              <a:ext cx="171491" cy="178405"/>
            </a:xfrm>
            <a:prstGeom prst="rect">
              <a:avLst/>
            </a:prstGeom>
          </p:spPr>
        </p:pic>
        <p:pic>
          <p:nvPicPr>
            <p:cNvPr id="42" name="object 42"/>
            <p:cNvPicPr/>
            <p:nvPr/>
          </p:nvPicPr>
          <p:blipFill>
            <a:blip r:embed="rId37" cstate="print"/>
            <a:stretch>
              <a:fillRect/>
            </a:stretch>
          </p:blipFill>
          <p:spPr>
            <a:xfrm>
              <a:off x="1158403" y="3272101"/>
              <a:ext cx="171491" cy="176026"/>
            </a:xfrm>
            <a:prstGeom prst="rect">
              <a:avLst/>
            </a:prstGeom>
          </p:spPr>
        </p:pic>
        <p:pic>
          <p:nvPicPr>
            <p:cNvPr id="43" name="object 43"/>
            <p:cNvPicPr/>
            <p:nvPr/>
          </p:nvPicPr>
          <p:blipFill>
            <a:blip r:embed="rId38" cstate="print"/>
            <a:stretch>
              <a:fillRect/>
            </a:stretch>
          </p:blipFill>
          <p:spPr>
            <a:xfrm>
              <a:off x="1522821" y="3336327"/>
              <a:ext cx="171491" cy="178405"/>
            </a:xfrm>
            <a:prstGeom prst="rect">
              <a:avLst/>
            </a:prstGeom>
          </p:spPr>
        </p:pic>
        <p:pic>
          <p:nvPicPr>
            <p:cNvPr id="44" name="object 44"/>
            <p:cNvPicPr/>
            <p:nvPr/>
          </p:nvPicPr>
          <p:blipFill>
            <a:blip r:embed="rId39" cstate="print"/>
            <a:stretch>
              <a:fillRect/>
            </a:stretch>
          </p:blipFill>
          <p:spPr>
            <a:xfrm>
              <a:off x="1401348" y="3314918"/>
              <a:ext cx="171491" cy="178405"/>
            </a:xfrm>
            <a:prstGeom prst="rect">
              <a:avLst/>
            </a:prstGeom>
          </p:spPr>
        </p:pic>
        <p:pic>
          <p:nvPicPr>
            <p:cNvPr id="45" name="object 45"/>
            <p:cNvPicPr/>
            <p:nvPr/>
          </p:nvPicPr>
          <p:blipFill>
            <a:blip r:embed="rId40" cstate="print"/>
            <a:stretch>
              <a:fillRect/>
            </a:stretch>
          </p:blipFill>
          <p:spPr>
            <a:xfrm>
              <a:off x="1279875" y="3293509"/>
              <a:ext cx="171491" cy="178405"/>
            </a:xfrm>
            <a:prstGeom prst="rect">
              <a:avLst/>
            </a:prstGeom>
          </p:spPr>
        </p:pic>
        <p:pic>
          <p:nvPicPr>
            <p:cNvPr id="46" name="object 46"/>
            <p:cNvPicPr/>
            <p:nvPr/>
          </p:nvPicPr>
          <p:blipFill>
            <a:blip r:embed="rId41" cstate="print"/>
            <a:stretch>
              <a:fillRect/>
            </a:stretch>
          </p:blipFill>
          <p:spPr>
            <a:xfrm>
              <a:off x="1158403" y="3148406"/>
              <a:ext cx="171491" cy="178405"/>
            </a:xfrm>
            <a:prstGeom prst="rect">
              <a:avLst/>
            </a:prstGeom>
          </p:spPr>
        </p:pic>
        <p:pic>
          <p:nvPicPr>
            <p:cNvPr id="47" name="object 47"/>
            <p:cNvPicPr/>
            <p:nvPr/>
          </p:nvPicPr>
          <p:blipFill>
            <a:blip r:embed="rId42" cstate="print"/>
            <a:stretch>
              <a:fillRect/>
            </a:stretch>
          </p:blipFill>
          <p:spPr>
            <a:xfrm>
              <a:off x="1522821" y="3215011"/>
              <a:ext cx="171491" cy="178405"/>
            </a:xfrm>
            <a:prstGeom prst="rect">
              <a:avLst/>
            </a:prstGeom>
          </p:spPr>
        </p:pic>
        <p:pic>
          <p:nvPicPr>
            <p:cNvPr id="48" name="object 48"/>
            <p:cNvPicPr/>
            <p:nvPr/>
          </p:nvPicPr>
          <p:blipFill>
            <a:blip r:embed="rId43" cstate="print"/>
            <a:stretch>
              <a:fillRect/>
            </a:stretch>
          </p:blipFill>
          <p:spPr>
            <a:xfrm>
              <a:off x="1401348" y="3193603"/>
              <a:ext cx="171491" cy="178405"/>
            </a:xfrm>
            <a:prstGeom prst="rect">
              <a:avLst/>
            </a:prstGeom>
          </p:spPr>
        </p:pic>
        <p:pic>
          <p:nvPicPr>
            <p:cNvPr id="49" name="object 49"/>
            <p:cNvPicPr/>
            <p:nvPr/>
          </p:nvPicPr>
          <p:blipFill>
            <a:blip r:embed="rId44" cstate="print"/>
            <a:stretch>
              <a:fillRect/>
            </a:stretch>
          </p:blipFill>
          <p:spPr>
            <a:xfrm>
              <a:off x="1277494" y="3172194"/>
              <a:ext cx="171491" cy="178405"/>
            </a:xfrm>
            <a:prstGeom prst="rect">
              <a:avLst/>
            </a:prstGeom>
          </p:spPr>
        </p:pic>
        <p:pic>
          <p:nvPicPr>
            <p:cNvPr id="50" name="object 50"/>
            <p:cNvPicPr/>
            <p:nvPr/>
          </p:nvPicPr>
          <p:blipFill>
            <a:blip r:embed="rId45" cstate="print"/>
            <a:stretch>
              <a:fillRect/>
            </a:stretch>
          </p:blipFill>
          <p:spPr>
            <a:xfrm>
              <a:off x="1158403" y="3027091"/>
              <a:ext cx="169109" cy="178405"/>
            </a:xfrm>
            <a:prstGeom prst="rect">
              <a:avLst/>
            </a:prstGeom>
          </p:spPr>
        </p:pic>
        <p:pic>
          <p:nvPicPr>
            <p:cNvPr id="51" name="object 51"/>
            <p:cNvPicPr/>
            <p:nvPr/>
          </p:nvPicPr>
          <p:blipFill>
            <a:blip r:embed="rId46" cstate="print"/>
            <a:stretch>
              <a:fillRect/>
            </a:stretch>
          </p:blipFill>
          <p:spPr>
            <a:xfrm>
              <a:off x="1520439" y="3093696"/>
              <a:ext cx="171491" cy="178405"/>
            </a:xfrm>
            <a:prstGeom prst="rect">
              <a:avLst/>
            </a:prstGeom>
          </p:spPr>
        </p:pic>
        <p:pic>
          <p:nvPicPr>
            <p:cNvPr id="52" name="object 52"/>
            <p:cNvPicPr/>
            <p:nvPr/>
          </p:nvPicPr>
          <p:blipFill>
            <a:blip r:embed="rId47" cstate="print"/>
            <a:stretch>
              <a:fillRect/>
            </a:stretch>
          </p:blipFill>
          <p:spPr>
            <a:xfrm>
              <a:off x="1398967" y="3072287"/>
              <a:ext cx="171491" cy="178405"/>
            </a:xfrm>
            <a:prstGeom prst="rect">
              <a:avLst/>
            </a:prstGeom>
          </p:spPr>
        </p:pic>
        <p:pic>
          <p:nvPicPr>
            <p:cNvPr id="53" name="object 53"/>
            <p:cNvPicPr/>
            <p:nvPr/>
          </p:nvPicPr>
          <p:blipFill>
            <a:blip r:embed="rId48" cstate="print"/>
            <a:stretch>
              <a:fillRect/>
            </a:stretch>
          </p:blipFill>
          <p:spPr>
            <a:xfrm>
              <a:off x="1275112" y="3050878"/>
              <a:ext cx="171491" cy="178405"/>
            </a:xfrm>
            <a:prstGeom prst="rect">
              <a:avLst/>
            </a:prstGeom>
          </p:spPr>
        </p:pic>
      </p:grpSp>
      <p:pic>
        <p:nvPicPr>
          <p:cNvPr id="54" name="object 54"/>
          <p:cNvPicPr/>
          <p:nvPr/>
        </p:nvPicPr>
        <p:blipFill>
          <a:blip r:embed="rId49" cstate="print"/>
          <a:stretch>
            <a:fillRect/>
          </a:stretch>
        </p:blipFill>
        <p:spPr>
          <a:xfrm>
            <a:off x="1891507" y="3228768"/>
            <a:ext cx="1112072" cy="314356"/>
          </a:xfrm>
          <a:prstGeom prst="rect">
            <a:avLst/>
          </a:prstGeom>
        </p:spPr>
      </p:pic>
      <p:pic>
        <p:nvPicPr>
          <p:cNvPr id="55" name="object 55"/>
          <p:cNvPicPr/>
          <p:nvPr/>
        </p:nvPicPr>
        <p:blipFill>
          <a:blip r:embed="rId50" cstate="print"/>
          <a:stretch>
            <a:fillRect/>
          </a:stretch>
        </p:blipFill>
        <p:spPr>
          <a:xfrm>
            <a:off x="3219272" y="3012393"/>
            <a:ext cx="2164435" cy="639664"/>
          </a:xfrm>
          <a:prstGeom prst="rect">
            <a:avLst/>
          </a:prstGeom>
        </p:spPr>
      </p:pic>
      <p:pic>
        <p:nvPicPr>
          <p:cNvPr id="56" name="object 56"/>
          <p:cNvPicPr/>
          <p:nvPr/>
        </p:nvPicPr>
        <p:blipFill>
          <a:blip r:embed="rId51" cstate="print"/>
          <a:stretch>
            <a:fillRect/>
          </a:stretch>
        </p:blipFill>
        <p:spPr>
          <a:xfrm>
            <a:off x="5740908" y="3046476"/>
            <a:ext cx="2505456" cy="502920"/>
          </a:xfrm>
          <a:prstGeom prst="rect">
            <a:avLst/>
          </a:prstGeom>
        </p:spPr>
      </p:pic>
      <p:pic>
        <p:nvPicPr>
          <p:cNvPr id="57" name="object 57"/>
          <p:cNvPicPr/>
          <p:nvPr/>
        </p:nvPicPr>
        <p:blipFill>
          <a:blip r:embed="rId52" cstate="print"/>
          <a:stretch>
            <a:fillRect/>
          </a:stretch>
        </p:blipFill>
        <p:spPr>
          <a:xfrm>
            <a:off x="838200" y="4349496"/>
            <a:ext cx="6653783" cy="14952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47776"/>
            <a:ext cx="8455661" cy="1243289"/>
          </a:xfrm>
          <a:prstGeom prst="rect">
            <a:avLst/>
          </a:prstGeom>
        </p:spPr>
        <p:txBody>
          <a:bodyPr vert="horz" wrap="square" lIns="0" tIns="12065" rIns="0" bIns="0" rtlCol="0">
            <a:spAutoFit/>
          </a:bodyPr>
          <a:lstStyle/>
          <a:p>
            <a:pPr marL="12700">
              <a:spcBef>
                <a:spcPts val="95"/>
              </a:spcBef>
            </a:pPr>
            <a:r>
              <a:rPr lang="en-IN" sz="4000" dirty="0"/>
              <a:t>Univariate Analysis</a:t>
            </a:r>
            <a:br>
              <a:rPr lang="en-IN" sz="4000" dirty="0"/>
            </a:br>
            <a:endParaRPr sz="4000" dirty="0"/>
          </a:p>
        </p:txBody>
      </p:sp>
      <p:pic>
        <p:nvPicPr>
          <p:cNvPr id="3" name="Picture 2"/>
          <p:cNvPicPr>
            <a:picLocks noChangeAspect="1"/>
          </p:cNvPicPr>
          <p:nvPr/>
        </p:nvPicPr>
        <p:blipFill>
          <a:blip r:embed="rId2"/>
          <a:stretch>
            <a:fillRect/>
          </a:stretch>
        </p:blipFill>
        <p:spPr>
          <a:xfrm>
            <a:off x="685800" y="2014176"/>
            <a:ext cx="5029902" cy="3534432"/>
          </a:xfrm>
          <a:prstGeom prst="rect">
            <a:avLst/>
          </a:prstGeom>
        </p:spPr>
      </p:pic>
      <p:pic>
        <p:nvPicPr>
          <p:cNvPr id="4" name="Picture 3"/>
          <p:cNvPicPr>
            <a:picLocks noChangeAspect="1"/>
          </p:cNvPicPr>
          <p:nvPr/>
        </p:nvPicPr>
        <p:blipFill>
          <a:blip r:embed="rId3"/>
          <a:stretch>
            <a:fillRect/>
          </a:stretch>
        </p:blipFill>
        <p:spPr>
          <a:xfrm>
            <a:off x="6172200" y="1978593"/>
            <a:ext cx="4920285" cy="3570015"/>
          </a:xfrm>
          <a:prstGeom prst="rect">
            <a:avLst/>
          </a:prstGeom>
        </p:spPr>
      </p:pic>
      <p:sp>
        <p:nvSpPr>
          <p:cNvPr id="7" name="TextBox 6"/>
          <p:cNvSpPr txBox="1"/>
          <p:nvPr/>
        </p:nvSpPr>
        <p:spPr>
          <a:xfrm>
            <a:off x="1143000" y="5638800"/>
            <a:ext cx="10287000" cy="923330"/>
          </a:xfrm>
          <a:prstGeom prst="rect">
            <a:avLst/>
          </a:prstGeom>
          <a:noFill/>
        </p:spPr>
        <p:txBody>
          <a:bodyPr wrap="square" rtlCol="0">
            <a:spAutoFit/>
          </a:bodyPr>
          <a:lstStyle/>
          <a:p>
            <a:r>
              <a:rPr lang="en-IN" dirty="0"/>
              <a:t>From above fig we can see that the data is highly imbalanced.</a:t>
            </a:r>
          </a:p>
          <a:p>
            <a:r>
              <a:rPr lang="en-IN" dirty="0"/>
              <a:t>From the above distribution of age we can see that most of the customers age is between 21 to 25 </a:t>
            </a:r>
            <a:r>
              <a:rPr lang="en-IN" dirty="0" err="1"/>
              <a:t>years.There</a:t>
            </a:r>
            <a:r>
              <a:rPr lang="en-IN" dirty="0"/>
              <a:t> are few Customers above the age of 60 years.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bject 2">
            <a:extLst>
              <a:ext uri="{FF2B5EF4-FFF2-40B4-BE49-F238E27FC236}">
                <a16:creationId xmlns:a16="http://schemas.microsoft.com/office/drawing/2014/main" id="{C3AD2B3C-5A82-1958-C4A9-CFDA41F5D017}"/>
              </a:ext>
            </a:extLst>
          </p:cNvPr>
          <p:cNvSpPr txBox="1">
            <a:spLocks noGrp="1"/>
          </p:cNvSpPr>
          <p:nvPr>
            <p:ph type="title"/>
          </p:nvPr>
        </p:nvSpPr>
        <p:spPr>
          <a:xfrm>
            <a:off x="746890" y="289552"/>
            <a:ext cx="6781799" cy="625652"/>
          </a:xfrm>
          <a:prstGeom prst="rect">
            <a:avLst/>
          </a:prstGeom>
        </p:spPr>
        <p:txBody>
          <a:bodyPr vert="horz" wrap="square" lIns="0" tIns="10001" rIns="0" bIns="0" rtlCol="0">
            <a:spAutoFit/>
          </a:bodyPr>
          <a:lstStyle/>
          <a:p>
            <a:pPr marL="9525">
              <a:spcBef>
                <a:spcPts val="79"/>
              </a:spcBef>
            </a:pPr>
            <a:r>
              <a:rPr lang="en-IN" sz="4000" dirty="0"/>
              <a:t>Univariate Analysis</a:t>
            </a:r>
            <a:endParaRPr sz="4000" spc="-45"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227736"/>
            <a:ext cx="6065779" cy="3640528"/>
          </a:xfrm>
          <a:prstGeom prst="rect">
            <a:avLst/>
          </a:prstGeom>
        </p:spPr>
      </p:pic>
      <p:pic>
        <p:nvPicPr>
          <p:cNvPr id="5" name="Picture 4"/>
          <p:cNvPicPr>
            <a:picLocks noChangeAspect="1"/>
          </p:cNvPicPr>
          <p:nvPr/>
        </p:nvPicPr>
        <p:blipFill>
          <a:blip r:embed="rId3"/>
          <a:stretch>
            <a:fillRect/>
          </a:stretch>
        </p:blipFill>
        <p:spPr>
          <a:xfrm>
            <a:off x="685800" y="1262372"/>
            <a:ext cx="3581400" cy="3462028"/>
          </a:xfrm>
          <a:prstGeom prst="rect">
            <a:avLst/>
          </a:prstGeom>
        </p:spPr>
      </p:pic>
      <p:sp>
        <p:nvSpPr>
          <p:cNvPr id="6" name="TextBox 5"/>
          <p:cNvSpPr txBox="1"/>
          <p:nvPr/>
        </p:nvSpPr>
        <p:spPr>
          <a:xfrm>
            <a:off x="1981200" y="5562600"/>
            <a:ext cx="8991599" cy="923330"/>
          </a:xfrm>
          <a:prstGeom prst="rect">
            <a:avLst/>
          </a:prstGeom>
          <a:noFill/>
        </p:spPr>
        <p:txBody>
          <a:bodyPr wrap="square" rtlCol="0">
            <a:spAutoFit/>
          </a:bodyPr>
          <a:lstStyle/>
          <a:p>
            <a:r>
              <a:rPr lang="en-IN" dirty="0"/>
              <a:t>From the distribution plot we can infer that the annual </a:t>
            </a:r>
            <a:r>
              <a:rPr lang="en-IN" dirty="0" err="1"/>
              <a:t>premimum</a:t>
            </a:r>
            <a:r>
              <a:rPr lang="en-IN" dirty="0"/>
              <a:t> variable is right skewed</a:t>
            </a:r>
          </a:p>
          <a:p>
            <a:r>
              <a:rPr lang="en-IN" dirty="0"/>
              <a:t>For the boxplot above we can see that there's a lot of outliers in the annual premium.</a:t>
            </a:r>
          </a:p>
          <a:p>
            <a:endParaRPr lang="en-IN" dirty="0"/>
          </a:p>
        </p:txBody>
      </p:sp>
    </p:spTree>
    <p:extLst>
      <p:ext uri="{BB962C8B-B14F-4D97-AF65-F5344CB8AC3E}">
        <p14:creationId xmlns:p14="http://schemas.microsoft.com/office/powerpoint/2010/main" val="2848906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395</TotalTime>
  <Words>1598</Words>
  <Application>Microsoft Office PowerPoint</Application>
  <PresentationFormat>Widescreen</PresentationFormat>
  <Paragraphs>126</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MT</vt:lpstr>
      <vt:lpstr>Calibri</vt:lpstr>
      <vt:lpstr>Calibri Light</vt:lpstr>
      <vt:lpstr>Carlito</vt:lpstr>
      <vt:lpstr>Lato</vt:lpstr>
      <vt:lpstr>Roboto</vt:lpstr>
      <vt:lpstr>Times New Roman</vt:lpstr>
      <vt:lpstr>Office Theme</vt:lpstr>
      <vt:lpstr>Capstone Project - 2</vt:lpstr>
      <vt:lpstr>Content </vt:lpstr>
      <vt:lpstr>Introduction</vt:lpstr>
      <vt:lpstr>Problem Statement</vt:lpstr>
      <vt:lpstr>Dataset Description</vt:lpstr>
      <vt:lpstr>BASIC EXPLORATION</vt:lpstr>
      <vt:lpstr>Import Libraries</vt:lpstr>
      <vt:lpstr>Univariate Analysis </vt:lpstr>
      <vt:lpstr>Univariate Analysis</vt:lpstr>
      <vt:lpstr>Univariate Analysis</vt:lpstr>
      <vt:lpstr>Bivariate analysis </vt:lpstr>
      <vt:lpstr>Bivariate analysis </vt:lpstr>
      <vt:lpstr>Correlation</vt:lpstr>
      <vt:lpstr>Evaluation Metrics</vt:lpstr>
      <vt:lpstr>Model Building </vt:lpstr>
      <vt:lpstr>Logistic Regression</vt:lpstr>
      <vt:lpstr>RandomForest Classifier </vt:lpstr>
      <vt:lpstr>XGBoost </vt:lpstr>
      <vt:lpstr>Comparing the Model </vt:lpstr>
      <vt:lpstr>Challenges Faced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dc:title>
  <dc:creator>pratik</dc:creator>
  <cp:lastModifiedBy>shubham tayde</cp:lastModifiedBy>
  <cp:revision>24</cp:revision>
  <dcterms:created xsi:type="dcterms:W3CDTF">2022-08-20T15:47:33Z</dcterms:created>
  <dcterms:modified xsi:type="dcterms:W3CDTF">2024-01-05T10:17:44Z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2022-08-19T00:00:00Z</vt:filetime>
  </property>
  <property fmtid="{D5CDD505-2E9C-101B-9397-08002B2CF9AE}" pid="3" name="Creator">
    <vt:lpwstr>Microsoft® PowerPoint® 2019</vt:lpwstr>
  </property>
  <property fmtid="{D5CDD505-2E9C-101B-9397-08002B2CF9AE}" pid="4" name="LastSaved">
    <vt:filetime>2022-08-20T00:00:00Z</vt:filetime>
  </property>
</Properties>
</file>