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8288000" cy="10287000"/>
  <p:notesSz cx="6858000" cy="9144000"/>
  <p:embeddedFontLst>
    <p:embeddedFont>
      <p:font typeface="Arimo Bold" panose="020B0604020202020204" charset="0"/>
      <p:regular r:id="rId10"/>
    </p:embeddedFont>
    <p:embeddedFont>
      <p:font typeface="Tomorrow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38" autoAdjust="0"/>
    <p:restoredTop sz="94622" autoAdjust="0"/>
  </p:normalViewPr>
  <p:slideViewPr>
    <p:cSldViewPr>
      <p:cViewPr varScale="1">
        <p:scale>
          <a:sx n="43" d="100"/>
          <a:sy n="43" d="100"/>
        </p:scale>
        <p:origin x="3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50237" y="2672954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Cold Email Generator: 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0237" y="4832002"/>
            <a:ext cx="9445526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This presentation explores the technical details and features of a cold email generator designed for developers and engineers looking to streamline their outreach efforts. The system utilizes data, templates, and automation to create professional and targeted cold emails.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0237" y="7094190"/>
            <a:ext cx="3605659" cy="488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Shubham Tiwari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4994A9-B9B4-AB36-B8A8-B8879903ACAE}"/>
              </a:ext>
            </a:extLst>
          </p:cNvPr>
          <p:cNvSpPr txBox="1"/>
          <p:nvPr/>
        </p:nvSpPr>
        <p:spPr>
          <a:xfrm>
            <a:off x="152400" y="723900"/>
            <a:ext cx="169164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Problem Statement:</a:t>
            </a:r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Individuals often face challenges in managing effective communication, especially when reaching out to multiple recipients with personalized messages.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Crafting tailored emails, ensuring their timely delivery, and organizing data for efficient follow-ups can be time-consuming and overwhelming. Additionally, most available tools lack user-friendly integration capabilities and adaptability, making it difficult to stay efficient and future-ready.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There is a need for a solution that: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Simplifies the generation of customized emails based on predefined templates and personal data.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Facilitates seamless email delivery through integrations with external tools like SMTP or APIs.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Enables efficient storage and retrieval of structured data for better organization and follow-ups.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Offers modular architecture for easy updates and adaptability to evolving needs.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9D89F-B43F-B220-FFE9-5497F452C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B56091-76E2-D829-C227-2085C856EDF2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D1C8FA9-EC11-7767-D57C-BC08FA87DB53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C194323-16D1-31AE-8F20-88BBA9BF698A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63EF99-410A-039F-DB30-414EBDF0C3A0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5AFAAB1-1C7A-EC1B-4B3B-7BBA71000276}"/>
              </a:ext>
            </a:extLst>
          </p:cNvPr>
          <p:cNvSpPr txBox="1"/>
          <p:nvPr/>
        </p:nvSpPr>
        <p:spPr>
          <a:xfrm>
            <a:off x="992238" y="1989088"/>
            <a:ext cx="7088237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Key Features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8CD6401-8EEC-8CE2-15DD-06B53247EFF2}"/>
              </a:ext>
            </a:extLst>
          </p:cNvPr>
          <p:cNvSpPr txBox="1"/>
          <p:nvPr/>
        </p:nvSpPr>
        <p:spPr>
          <a:xfrm>
            <a:off x="992238" y="360283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Email Generation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0E8502A-36CE-031B-1586-9DF279A4E781}"/>
              </a:ext>
            </a:extLst>
          </p:cNvPr>
          <p:cNvSpPr txBox="1"/>
          <p:nvPr/>
        </p:nvSpPr>
        <p:spPr>
          <a:xfrm>
            <a:off x="992238" y="4272111"/>
            <a:ext cx="3556993" cy="327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Generate customized cold emails using predefined templates and data such as job titles and descriptions, ensuring each email is personalized.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AD4ADDA-86ED-D192-243E-7D59C0F74C15}"/>
              </a:ext>
            </a:extLst>
          </p:cNvPr>
          <p:cNvSpPr txBox="1"/>
          <p:nvPr/>
        </p:nvSpPr>
        <p:spPr>
          <a:xfrm>
            <a:off x="5250508" y="360283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Email Delivery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5CBB8D8-EA8E-3D2D-98BB-E44C6C771362}"/>
              </a:ext>
            </a:extLst>
          </p:cNvPr>
          <p:cNvSpPr txBox="1"/>
          <p:nvPr/>
        </p:nvSpPr>
        <p:spPr>
          <a:xfrm>
            <a:off x="5250508" y="4272111"/>
            <a:ext cx="3556993" cy="281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Integrate with external tools, like SMTP services or APIs, to send emails directly, making the process seamless and efficient.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4919F26-CD51-C7B4-24AD-73871D33E11F}"/>
              </a:ext>
            </a:extLst>
          </p:cNvPr>
          <p:cNvSpPr txBox="1"/>
          <p:nvPr/>
        </p:nvSpPr>
        <p:spPr>
          <a:xfrm>
            <a:off x="9508777" y="3602831"/>
            <a:ext cx="355699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Database Integration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18B9520-533A-4B5A-62A4-A8426F7C8AA6}"/>
              </a:ext>
            </a:extLst>
          </p:cNvPr>
          <p:cNvSpPr txBox="1"/>
          <p:nvPr/>
        </p:nvSpPr>
        <p:spPr>
          <a:xfrm>
            <a:off x="9508777" y="4715024"/>
            <a:ext cx="3556993" cy="327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Leverage vectorized storage through chroma\_db.ipynb or vectorstore files to handle structured data, ensuring efficient querying and retrieval.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D6CD362-F1B9-FA6E-0A78-21C54808E91D}"/>
              </a:ext>
            </a:extLst>
          </p:cNvPr>
          <p:cNvSpPr txBox="1"/>
          <p:nvPr/>
        </p:nvSpPr>
        <p:spPr>
          <a:xfrm>
            <a:off x="13767047" y="360283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Extensibility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41ECAE1-9E4D-D4FE-590E-5C9B9AAACDC2}"/>
              </a:ext>
            </a:extLst>
          </p:cNvPr>
          <p:cNvSpPr txBox="1"/>
          <p:nvPr/>
        </p:nvSpPr>
        <p:spPr>
          <a:xfrm>
            <a:off x="13767047" y="4272111"/>
            <a:ext cx="3556992" cy="327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A modular architecture allows for easy updates, enhancements, and the addition of new features, keeping the system adaptable and future-proof.</a:t>
            </a:r>
          </a:p>
        </p:txBody>
      </p:sp>
    </p:spTree>
    <p:extLst>
      <p:ext uri="{BB962C8B-B14F-4D97-AF65-F5344CB8AC3E}">
        <p14:creationId xmlns:p14="http://schemas.microsoft.com/office/powerpoint/2010/main" val="99220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37425" y="693687"/>
            <a:ext cx="9671149" cy="161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937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Workflow: A Step-by-Step Guide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099971" y="2688580"/>
            <a:ext cx="28575" cy="6856959"/>
            <a:chOff x="0" y="0"/>
            <a:chExt cx="38100" cy="91426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100" cy="9142603"/>
            </a:xfrm>
            <a:custGeom>
              <a:avLst/>
              <a:gdLst/>
              <a:ahLst/>
              <a:cxnLst/>
              <a:rect l="l" t="t" r="r" b="b"/>
              <a:pathLst>
                <a:path w="38100" h="9142603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9123553"/>
                  </a:lnTo>
                  <a:cubicBezTo>
                    <a:pt x="38100" y="9134094"/>
                    <a:pt x="29591" y="9142603"/>
                    <a:pt x="19050" y="9142603"/>
                  </a:cubicBezTo>
                  <a:cubicBezTo>
                    <a:pt x="8509" y="9142603"/>
                    <a:pt x="0" y="9134094"/>
                    <a:pt x="0" y="9123553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368382" y="3239541"/>
            <a:ext cx="879425" cy="28575"/>
            <a:chOff x="0" y="0"/>
            <a:chExt cx="1172567" cy="38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2591" cy="38100"/>
            </a:xfrm>
            <a:custGeom>
              <a:avLst/>
              <a:gdLst/>
              <a:ahLst/>
              <a:cxnLst/>
              <a:rect l="l" t="t" r="r" b="b"/>
              <a:pathLst>
                <a:path w="117259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53541" y="0"/>
                  </a:lnTo>
                  <a:cubicBezTo>
                    <a:pt x="1164082" y="0"/>
                    <a:pt x="1172591" y="8509"/>
                    <a:pt x="1172591" y="19050"/>
                  </a:cubicBezTo>
                  <a:cubicBezTo>
                    <a:pt x="1172591" y="29591"/>
                    <a:pt x="1164082" y="38100"/>
                    <a:pt x="115354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831559" y="2971205"/>
            <a:ext cx="565397" cy="565397"/>
            <a:chOff x="0" y="0"/>
            <a:chExt cx="753863" cy="753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3872" cy="753872"/>
            </a:xfrm>
            <a:custGeom>
              <a:avLst/>
              <a:gdLst/>
              <a:ahLst/>
              <a:cxnLst/>
              <a:rect l="l" t="t" r="r" b="b"/>
              <a:pathLst>
                <a:path w="753872" h="753872">
                  <a:moveTo>
                    <a:pt x="0" y="50292"/>
                  </a:moveTo>
                  <a:cubicBezTo>
                    <a:pt x="0" y="22479"/>
                    <a:pt x="22479" y="0"/>
                    <a:pt x="50292" y="0"/>
                  </a:cubicBezTo>
                  <a:lnTo>
                    <a:pt x="703580" y="0"/>
                  </a:lnTo>
                  <a:cubicBezTo>
                    <a:pt x="731393" y="0"/>
                    <a:pt x="753872" y="22479"/>
                    <a:pt x="753872" y="50292"/>
                  </a:cubicBezTo>
                  <a:lnTo>
                    <a:pt x="753872" y="703580"/>
                  </a:lnTo>
                  <a:cubicBezTo>
                    <a:pt x="753872" y="731393"/>
                    <a:pt x="731393" y="753872"/>
                    <a:pt x="703580" y="753872"/>
                  </a:cubicBezTo>
                  <a:lnTo>
                    <a:pt x="50292" y="753872"/>
                  </a:lnTo>
                  <a:cubicBezTo>
                    <a:pt x="22479" y="753872"/>
                    <a:pt x="0" y="731393"/>
                    <a:pt x="0" y="70358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8028459" y="3103512"/>
            <a:ext cx="171599" cy="33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96425" y="2920752"/>
            <a:ext cx="3141166" cy="41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Input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96425" y="3397449"/>
            <a:ext cx="7912150" cy="889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 user provides job titles or descriptions through a CSV file or a user interface, defining the target audience for the emails.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368382" y="5340846"/>
            <a:ext cx="879425" cy="28575"/>
            <a:chOff x="0" y="0"/>
            <a:chExt cx="1172567" cy="38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2591" cy="38100"/>
            </a:xfrm>
            <a:custGeom>
              <a:avLst/>
              <a:gdLst/>
              <a:ahLst/>
              <a:cxnLst/>
              <a:rect l="l" t="t" r="r" b="b"/>
              <a:pathLst>
                <a:path w="117259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53541" y="0"/>
                  </a:lnTo>
                  <a:cubicBezTo>
                    <a:pt x="1164082" y="0"/>
                    <a:pt x="1172591" y="8509"/>
                    <a:pt x="1172591" y="19050"/>
                  </a:cubicBezTo>
                  <a:cubicBezTo>
                    <a:pt x="1172591" y="29591"/>
                    <a:pt x="1164082" y="38100"/>
                    <a:pt x="115354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831559" y="5072509"/>
            <a:ext cx="565397" cy="565397"/>
            <a:chOff x="0" y="0"/>
            <a:chExt cx="753863" cy="7538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53872" cy="753872"/>
            </a:xfrm>
            <a:custGeom>
              <a:avLst/>
              <a:gdLst/>
              <a:ahLst/>
              <a:cxnLst/>
              <a:rect l="l" t="t" r="r" b="b"/>
              <a:pathLst>
                <a:path w="753872" h="753872">
                  <a:moveTo>
                    <a:pt x="0" y="50292"/>
                  </a:moveTo>
                  <a:cubicBezTo>
                    <a:pt x="0" y="22479"/>
                    <a:pt x="22479" y="0"/>
                    <a:pt x="50292" y="0"/>
                  </a:cubicBezTo>
                  <a:lnTo>
                    <a:pt x="703580" y="0"/>
                  </a:lnTo>
                  <a:cubicBezTo>
                    <a:pt x="731393" y="0"/>
                    <a:pt x="753872" y="22479"/>
                    <a:pt x="753872" y="50292"/>
                  </a:cubicBezTo>
                  <a:lnTo>
                    <a:pt x="753872" y="703580"/>
                  </a:lnTo>
                  <a:cubicBezTo>
                    <a:pt x="753872" y="731393"/>
                    <a:pt x="731393" y="753872"/>
                    <a:pt x="703580" y="753872"/>
                  </a:cubicBezTo>
                  <a:lnTo>
                    <a:pt x="50292" y="753872"/>
                  </a:lnTo>
                  <a:cubicBezTo>
                    <a:pt x="22479" y="753872"/>
                    <a:pt x="0" y="731393"/>
                    <a:pt x="0" y="70358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987531" y="5204817"/>
            <a:ext cx="253305" cy="33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496425" y="5022056"/>
            <a:ext cx="3141166" cy="41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Processing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96425" y="5498752"/>
            <a:ext cx="7912150" cy="1292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Input data is vectorized, and the system generates email content by utilizing predefined templates and stored data. The system applies data-driven insights to customize each email.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368382" y="7844284"/>
            <a:ext cx="879425" cy="28575"/>
            <a:chOff x="0" y="0"/>
            <a:chExt cx="1172567" cy="38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2591" cy="38100"/>
            </a:xfrm>
            <a:custGeom>
              <a:avLst/>
              <a:gdLst/>
              <a:ahLst/>
              <a:cxnLst/>
              <a:rect l="l" t="t" r="r" b="b"/>
              <a:pathLst>
                <a:path w="117259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53541" y="0"/>
                  </a:lnTo>
                  <a:cubicBezTo>
                    <a:pt x="1164082" y="0"/>
                    <a:pt x="1172591" y="8509"/>
                    <a:pt x="1172591" y="19050"/>
                  </a:cubicBezTo>
                  <a:cubicBezTo>
                    <a:pt x="1172591" y="29591"/>
                    <a:pt x="1164082" y="38100"/>
                    <a:pt x="115354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831559" y="7575947"/>
            <a:ext cx="565397" cy="565397"/>
            <a:chOff x="0" y="0"/>
            <a:chExt cx="753863" cy="75386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53872" cy="753872"/>
            </a:xfrm>
            <a:custGeom>
              <a:avLst/>
              <a:gdLst/>
              <a:ahLst/>
              <a:cxnLst/>
              <a:rect l="l" t="t" r="r" b="b"/>
              <a:pathLst>
                <a:path w="753872" h="753872">
                  <a:moveTo>
                    <a:pt x="0" y="50292"/>
                  </a:moveTo>
                  <a:cubicBezTo>
                    <a:pt x="0" y="22479"/>
                    <a:pt x="22479" y="0"/>
                    <a:pt x="50292" y="0"/>
                  </a:cubicBezTo>
                  <a:lnTo>
                    <a:pt x="703580" y="0"/>
                  </a:lnTo>
                  <a:cubicBezTo>
                    <a:pt x="731393" y="0"/>
                    <a:pt x="753872" y="22479"/>
                    <a:pt x="753872" y="50292"/>
                  </a:cubicBezTo>
                  <a:lnTo>
                    <a:pt x="753872" y="703580"/>
                  </a:lnTo>
                  <a:cubicBezTo>
                    <a:pt x="753872" y="731393"/>
                    <a:pt x="731393" y="753872"/>
                    <a:pt x="703580" y="753872"/>
                  </a:cubicBezTo>
                  <a:lnTo>
                    <a:pt x="50292" y="753872"/>
                  </a:lnTo>
                  <a:cubicBezTo>
                    <a:pt x="22479" y="753872"/>
                    <a:pt x="0" y="731393"/>
                    <a:pt x="0" y="70358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7988275" y="7708255"/>
            <a:ext cx="251817" cy="33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6425" y="7525494"/>
            <a:ext cx="3141166" cy="41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96425" y="8002191"/>
            <a:ext cx="7912150" cy="1292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Generated emails are either saved locally for review or sent directly to recipients via the email-sending logic, ensuring the messages are delivered efficiently.</a:t>
            </a:r>
          </a:p>
        </p:txBody>
      </p:sp>
      <p:sp>
        <p:nvSpPr>
          <p:cNvPr id="30" name="Freeform 30" descr="preencoded.png"/>
          <p:cNvSpPr/>
          <p:nvPr/>
        </p:nvSpPr>
        <p:spPr>
          <a:xfrm>
            <a:off x="0" y="50201"/>
            <a:ext cx="7334955" cy="10236799"/>
          </a:xfrm>
          <a:custGeom>
            <a:avLst/>
            <a:gdLst/>
            <a:ahLst/>
            <a:cxnLst/>
            <a:rect l="l" t="t" r="r" b="b"/>
            <a:pathLst>
              <a:path w="7334955" h="10236799">
                <a:moveTo>
                  <a:pt x="0" y="0"/>
                </a:moveTo>
                <a:lnTo>
                  <a:pt x="7334955" y="0"/>
                </a:lnTo>
                <a:lnTo>
                  <a:pt x="7334955" y="10236799"/>
                </a:lnTo>
                <a:lnTo>
                  <a:pt x="0" y="10236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42" t="-34116" r="-914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54422" y="625227"/>
            <a:ext cx="6345882" cy="810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750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9698D-13FA-4F66-0280-F8ED13F7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35745"/>
            <a:ext cx="18288000" cy="8851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9189" y="0"/>
            <a:ext cx="18467189" cy="10387794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269459" y="1028700"/>
            <a:ext cx="11216894" cy="9258300"/>
          </a:xfrm>
          <a:custGeom>
            <a:avLst/>
            <a:gdLst/>
            <a:ahLst/>
            <a:cxnLst/>
            <a:rect l="l" t="t" r="r" b="b"/>
            <a:pathLst>
              <a:path w="11216894" h="9258300">
                <a:moveTo>
                  <a:pt x="0" y="0"/>
                </a:moveTo>
                <a:lnTo>
                  <a:pt x="11216894" y="0"/>
                </a:lnTo>
                <a:lnTo>
                  <a:pt x="1121689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9" r="-3304" b="-1262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5847" y="128614"/>
            <a:ext cx="7088237" cy="90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12080"/>
            <a:ext cx="18288000" cy="10287000"/>
            <a:chOff x="0" y="16107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1610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E682EB6-6CD4-05EE-502D-56015C1AAABB}"/>
              </a:ext>
            </a:extLst>
          </p:cNvPr>
          <p:cNvSpPr txBox="1"/>
          <p:nvPr/>
        </p:nvSpPr>
        <p:spPr>
          <a:xfrm>
            <a:off x="228600" y="342900"/>
            <a:ext cx="17449800" cy="95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Future Scope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1. Resume Builder Module</a:t>
            </a:r>
          </a:p>
          <a:p>
            <a:r>
              <a:rPr lang="en-US" sz="4000" dirty="0">
                <a:solidFill>
                  <a:schemeClr val="bg1"/>
                </a:solidFill>
              </a:rPr>
              <a:t>Allow users to generate personalized resumes tailored to specific job descriptions or industries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2. Alternative Cover Letter Generation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Offer an option for users to choose between multiple styles of cover letters, e.g., formal, creative, or concise.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3.Voice-to-Email Integration: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Enable users to dictate job descriptions or application emails using voice recognition systems, integrating with platforms like Whisper for transcription and generation.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E7D11-C4D5-0DBA-43BD-CE8DABED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D585BE-372C-971E-283A-8EA8A7CC233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AD30B24-F293-863F-6D7C-8F0A44B81FA7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679B0F8-89E4-25FA-8539-7B2E6F7DBF8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07C5507-62C9-A752-7F85-8BB53DEC018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427418CD-6943-B515-4E8D-BCD62BA47542}"/>
              </a:ext>
            </a:extLst>
          </p:cNvPr>
          <p:cNvSpPr txBox="1"/>
          <p:nvPr/>
        </p:nvSpPr>
        <p:spPr>
          <a:xfrm>
            <a:off x="992238" y="1158031"/>
            <a:ext cx="7088237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EDEDE8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7" name="Freeform 7" descr="preencoded.png">
            <a:extLst>
              <a:ext uri="{FF2B5EF4-FFF2-40B4-BE49-F238E27FC236}">
                <a16:creationId xmlns:a16="http://schemas.microsoft.com/office/drawing/2014/main" id="{D4B7206C-5996-4ECE-FE4C-F803D9B16734}"/>
              </a:ext>
            </a:extLst>
          </p:cNvPr>
          <p:cNvSpPr/>
          <p:nvPr/>
        </p:nvSpPr>
        <p:spPr>
          <a:xfrm>
            <a:off x="3722935" y="2668191"/>
            <a:ext cx="2690069" cy="2087315"/>
          </a:xfrm>
          <a:custGeom>
            <a:avLst/>
            <a:gdLst/>
            <a:ahLst/>
            <a:cxnLst/>
            <a:rect l="l" t="t" r="r" b="b"/>
            <a:pathLst>
              <a:path w="2690069" h="2087315">
                <a:moveTo>
                  <a:pt x="0" y="0"/>
                </a:moveTo>
                <a:lnTo>
                  <a:pt x="2690069" y="0"/>
                </a:lnTo>
                <a:lnTo>
                  <a:pt x="2690069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" b="-42"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547CF1-80FA-033A-1365-675F04FB8B49}"/>
              </a:ext>
            </a:extLst>
          </p:cNvPr>
          <p:cNvSpPr txBox="1"/>
          <p:nvPr/>
        </p:nvSpPr>
        <p:spPr>
          <a:xfrm>
            <a:off x="4987379" y="3565624"/>
            <a:ext cx="161181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2839B8F-0D98-A1B9-4E04-D225DA0F6E08}"/>
              </a:ext>
            </a:extLst>
          </p:cNvPr>
          <p:cNvSpPr txBox="1"/>
          <p:nvPr/>
        </p:nvSpPr>
        <p:spPr>
          <a:xfrm>
            <a:off x="6696521" y="3140422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Efficiency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53EEB27-2906-2453-18F2-77E049579C5B}"/>
              </a:ext>
            </a:extLst>
          </p:cNvPr>
          <p:cNvSpPr txBox="1"/>
          <p:nvPr/>
        </p:nvSpPr>
        <p:spPr>
          <a:xfrm>
            <a:off x="6696521" y="3696295"/>
            <a:ext cx="10169129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Automate the generation and delivery of cold emails, saving time and effort.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51AEAFE-68DA-A914-92EE-17590DFC7D1B}"/>
              </a:ext>
            </a:extLst>
          </p:cNvPr>
          <p:cNvGrpSpPr/>
          <p:nvPr/>
        </p:nvGrpSpPr>
        <p:grpSpPr>
          <a:xfrm>
            <a:off x="6483846" y="4771876"/>
            <a:ext cx="10741075" cy="19050"/>
            <a:chOff x="0" y="0"/>
            <a:chExt cx="14321433" cy="25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0CE2681-3945-F4A2-FF8E-BC20AA6C575A}"/>
                </a:ext>
              </a:extLst>
            </p:cNvPr>
            <p:cNvSpPr/>
            <p:nvPr/>
          </p:nvSpPr>
          <p:spPr>
            <a:xfrm>
              <a:off x="0" y="0"/>
              <a:ext cx="14321410" cy="25400"/>
            </a:xfrm>
            <a:custGeom>
              <a:avLst/>
              <a:gdLst/>
              <a:ahLst/>
              <a:cxnLst/>
              <a:rect l="l" t="t" r="r" b="b"/>
              <a:pathLst>
                <a:path w="14321410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sp>
        <p:nvSpPr>
          <p:cNvPr id="13" name="Freeform 13" descr="preencoded.png">
            <a:extLst>
              <a:ext uri="{FF2B5EF4-FFF2-40B4-BE49-F238E27FC236}">
                <a16:creationId xmlns:a16="http://schemas.microsoft.com/office/drawing/2014/main" id="{41FE1E9B-B6FA-DF48-1B9D-A3C9B51E71C4}"/>
              </a:ext>
            </a:extLst>
          </p:cNvPr>
          <p:cNvSpPr/>
          <p:nvPr/>
        </p:nvSpPr>
        <p:spPr>
          <a:xfrm>
            <a:off x="2377976" y="4826348"/>
            <a:ext cx="5380136" cy="2087315"/>
          </a:xfrm>
          <a:custGeom>
            <a:avLst/>
            <a:gdLst/>
            <a:ahLst/>
            <a:cxnLst/>
            <a:rect l="l" t="t" r="r" b="b"/>
            <a:pathLst>
              <a:path w="5380136" h="2087315">
                <a:moveTo>
                  <a:pt x="0" y="0"/>
                </a:moveTo>
                <a:lnTo>
                  <a:pt x="5380136" y="0"/>
                </a:lnTo>
                <a:lnTo>
                  <a:pt x="5380136" y="2087314"/>
                </a:lnTo>
                <a:lnTo>
                  <a:pt x="0" y="2087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" r="-45"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188985A-9EDD-CCC5-1D6F-876B550006D5}"/>
              </a:ext>
            </a:extLst>
          </p:cNvPr>
          <p:cNvSpPr txBox="1"/>
          <p:nvPr/>
        </p:nvSpPr>
        <p:spPr>
          <a:xfrm>
            <a:off x="4948832" y="5453211"/>
            <a:ext cx="238125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2A8C7AC-D350-39C2-506C-032688A4985E}"/>
              </a:ext>
            </a:extLst>
          </p:cNvPr>
          <p:cNvSpPr txBox="1"/>
          <p:nvPr/>
        </p:nvSpPr>
        <p:spPr>
          <a:xfrm>
            <a:off x="8041630" y="529857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Data-driven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96B0A4F-96CF-3B3B-7666-EC2657C9C933}"/>
              </a:ext>
            </a:extLst>
          </p:cNvPr>
          <p:cNvSpPr txBox="1"/>
          <p:nvPr/>
        </p:nvSpPr>
        <p:spPr>
          <a:xfrm>
            <a:off x="8041630" y="5854452"/>
            <a:ext cx="8718202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Utilizes data and templates for targeted and personalized emails.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649491E9-EF45-6803-D90C-E99A2B193891}"/>
              </a:ext>
            </a:extLst>
          </p:cNvPr>
          <p:cNvGrpSpPr/>
          <p:nvPr/>
        </p:nvGrpSpPr>
        <p:grpSpPr>
          <a:xfrm>
            <a:off x="7828955" y="6930032"/>
            <a:ext cx="9395966" cy="19050"/>
            <a:chOff x="0" y="0"/>
            <a:chExt cx="12527955" cy="25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027B4BE-9B60-CB3E-3A00-D74BB6C42360}"/>
                </a:ext>
              </a:extLst>
            </p:cNvPr>
            <p:cNvSpPr/>
            <p:nvPr/>
          </p:nvSpPr>
          <p:spPr>
            <a:xfrm>
              <a:off x="0" y="0"/>
              <a:ext cx="12527915" cy="25400"/>
            </a:xfrm>
            <a:custGeom>
              <a:avLst/>
              <a:gdLst/>
              <a:ahLst/>
              <a:cxnLst/>
              <a:rect l="l" t="t" r="r" b="b"/>
              <a:pathLst>
                <a:path w="12527915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sp>
        <p:nvSpPr>
          <p:cNvPr id="19" name="Freeform 19" descr="preencoded.png">
            <a:extLst>
              <a:ext uri="{FF2B5EF4-FFF2-40B4-BE49-F238E27FC236}">
                <a16:creationId xmlns:a16="http://schemas.microsoft.com/office/drawing/2014/main" id="{A5377D82-56AC-F9AC-7982-C52B2EEBFB6F}"/>
              </a:ext>
            </a:extLst>
          </p:cNvPr>
          <p:cNvSpPr/>
          <p:nvPr/>
        </p:nvSpPr>
        <p:spPr>
          <a:xfrm>
            <a:off x="1032868" y="6984504"/>
            <a:ext cx="8070205" cy="2087315"/>
          </a:xfrm>
          <a:custGeom>
            <a:avLst/>
            <a:gdLst/>
            <a:ahLst/>
            <a:cxnLst/>
            <a:rect l="l" t="t" r="r" b="b"/>
            <a:pathLst>
              <a:path w="8070205" h="2087315">
                <a:moveTo>
                  <a:pt x="0" y="0"/>
                </a:moveTo>
                <a:lnTo>
                  <a:pt x="8070204" y="0"/>
                </a:lnTo>
                <a:lnTo>
                  <a:pt x="8070204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" r="-16"/>
            </a:stretch>
          </a:blipFill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A173B22-0638-218D-6676-E910AF23B9E8}"/>
              </a:ext>
            </a:extLst>
          </p:cNvPr>
          <p:cNvSpPr txBox="1"/>
          <p:nvPr/>
        </p:nvSpPr>
        <p:spPr>
          <a:xfrm>
            <a:off x="4949578" y="7611367"/>
            <a:ext cx="23663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08951328-6976-5C17-269B-8D5D25363BA8}"/>
              </a:ext>
            </a:extLst>
          </p:cNvPr>
          <p:cNvSpPr txBox="1"/>
          <p:nvPr/>
        </p:nvSpPr>
        <p:spPr>
          <a:xfrm>
            <a:off x="9386590" y="722992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C9C9C0"/>
                </a:solidFill>
                <a:latin typeface="Arimo Bold"/>
                <a:ea typeface="Arimo Bold"/>
                <a:cs typeface="Arimo Bold"/>
                <a:sym typeface="Arimo Bold"/>
              </a:rPr>
              <a:t>Customization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A73E192-FAD1-20EA-77B8-01BF82CA6F46}"/>
              </a:ext>
            </a:extLst>
          </p:cNvPr>
          <p:cNvSpPr txBox="1"/>
          <p:nvPr/>
        </p:nvSpPr>
        <p:spPr>
          <a:xfrm>
            <a:off x="9386590" y="7785795"/>
            <a:ext cx="7625655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Tailored messages based on recipient roles and interests.</a:t>
            </a:r>
          </a:p>
        </p:txBody>
      </p:sp>
    </p:spTree>
    <p:extLst>
      <p:ext uri="{BB962C8B-B14F-4D97-AF65-F5344CB8AC3E}">
        <p14:creationId xmlns:p14="http://schemas.microsoft.com/office/powerpoint/2010/main" val="104937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492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Tomorrow</vt:lpstr>
      <vt:lpstr>Arimo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Shubham Tiwari</dc:title>
  <cp:lastModifiedBy>shubham tiwari</cp:lastModifiedBy>
  <cp:revision>5</cp:revision>
  <dcterms:created xsi:type="dcterms:W3CDTF">2006-08-16T00:00:00Z</dcterms:created>
  <dcterms:modified xsi:type="dcterms:W3CDTF">2024-12-27T13:29:00Z</dcterms:modified>
  <dc:identifier>DAGZ1o2-tOA</dc:identifier>
</cp:coreProperties>
</file>