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g3wEFL4xmOHpbgE/tvmowpECi4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HFKJSDFHSKFHSL</a:t>
            </a:r>
            <a:endParaRPr/>
          </a:p>
          <a:p>
            <a:pPr indent="0" lvl="0" marL="0" rtl="0" algn="l">
              <a:lnSpc>
                <a:spcPct val="100000"/>
              </a:lnSpc>
              <a:spcBef>
                <a:spcPts val="0"/>
              </a:spcBef>
              <a:spcAft>
                <a:spcPts val="0"/>
              </a:spcAft>
              <a:buSzPts val="1400"/>
              <a:buNone/>
            </a:pPr>
            <a:r>
              <a:t/>
            </a:r>
            <a:endParaRPr/>
          </a:p>
        </p:txBody>
      </p:sp>
      <p:sp>
        <p:nvSpPr>
          <p:cNvPr id="167" name="Google Shape;1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5c4b9606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3" name="Google Shape;333;ga5c4b9606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a5c4b9606d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5" name="Google Shape;7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 name="Google Shape;3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7" name="Google Shape;3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8" name="Google Shape;68;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89" name="Google Shape;89;p1"/>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90" name="Google Shape;90;p1"/>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098550" y="485192"/>
            <a:ext cx="6902450" cy="8002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Data Clustering Using K-Means Algorithm</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for Network Intrusion Detection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Presented by</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rgbClr val="595959"/>
                </a:solidFill>
                <a:latin typeface="Arial"/>
                <a:ea typeface="Arial"/>
                <a:cs typeface="Arial"/>
                <a:sym typeface="Arial"/>
              </a:rPr>
              <a:t>GROUP-IT-10 </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111708008 Apurv Upadeo </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111708009 Sushant Arbad </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111708011 Shridhar Bendare </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B.Tech Information Technology</a:t>
            </a:r>
            <a:endParaRPr b="0" i="0" sz="1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lang="en-US" sz="1800">
                <a:solidFill>
                  <a:srgbClr val="595959"/>
                </a:solidFill>
              </a:rPr>
              <a:t>Under the guidance of</a:t>
            </a:r>
            <a:endParaRPr sz="1800">
              <a:solidFill>
                <a:srgbClr val="595959"/>
              </a:solidFill>
            </a:endParaRPr>
          </a:p>
          <a:p>
            <a:pPr indent="0" lvl="0" marL="0" marR="0" rtl="0" algn="ctr">
              <a:lnSpc>
                <a:spcPct val="100000"/>
              </a:lnSpc>
              <a:spcBef>
                <a:spcPts val="0"/>
              </a:spcBef>
              <a:spcAft>
                <a:spcPts val="0"/>
              </a:spcAft>
              <a:buClr>
                <a:schemeClr val="dk1"/>
              </a:buClr>
              <a:buSzPts val="1100"/>
              <a:buFont typeface="Arial"/>
              <a:buNone/>
            </a:pPr>
            <a:r>
              <a:rPr lang="en-US" sz="1800">
                <a:solidFill>
                  <a:srgbClr val="595959"/>
                </a:solidFill>
              </a:rPr>
              <a:t>Prof. Mr. Deepak Kshirsagar</a:t>
            </a:r>
            <a:endParaRPr sz="1800">
              <a:solidFill>
                <a:srgbClr val="595959"/>
              </a:solidFill>
            </a:endParaRPr>
          </a:p>
          <a:p>
            <a:pPr indent="0" lvl="0" marL="0" marR="0" rtl="0" algn="ctr">
              <a:lnSpc>
                <a:spcPct val="100000"/>
              </a:lnSpc>
              <a:spcBef>
                <a:spcPts val="0"/>
              </a:spcBef>
              <a:spcAft>
                <a:spcPts val="0"/>
              </a:spcAft>
              <a:buNone/>
            </a:pPr>
            <a:r>
              <a:t/>
            </a:r>
            <a:endParaRPr sz="1800">
              <a:solidFill>
                <a:srgbClr val="595959"/>
              </a:solidFill>
            </a:endParaRPr>
          </a:p>
          <a:p>
            <a:pPr indent="0" lvl="0" marL="0" marR="0" rtl="0" algn="l">
              <a:lnSpc>
                <a:spcPct val="100000"/>
              </a:lnSpc>
              <a:spcBef>
                <a:spcPts val="0"/>
              </a:spcBef>
              <a:spcAft>
                <a:spcPts val="0"/>
              </a:spcAft>
              <a:buNone/>
            </a:pPr>
            <a:br>
              <a:rPr b="0" i="0" lang="en-US" sz="4400" u="none" cap="none" strike="noStrike">
                <a:solidFill>
                  <a:srgbClr val="000000"/>
                </a:solidFill>
                <a:latin typeface="Arial"/>
                <a:ea typeface="Arial"/>
                <a:cs typeface="Arial"/>
                <a:sym typeface="Arial"/>
              </a:rPr>
            </a:b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36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70" name="Google Shape;170;p23"/>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71" name="Google Shape;171;p23"/>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3" name="Google Shape;173;p23"/>
          <p:cNvSpPr txBox="1"/>
          <p:nvPr/>
        </p:nvSpPr>
        <p:spPr>
          <a:xfrm>
            <a:off x="839755" y="674915"/>
            <a:ext cx="7464490" cy="34983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Literature Review</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For partitioning a dataset into meaningful patterns, M. Varaprasad Rao[5] used the k-Means clustering algorithm. In the preprocessing and normalisation steps, modified k-Means are applied.</a:t>
            </a:r>
            <a:endParaRPr/>
          </a:p>
          <a:p>
            <a:pPr indent="-114300" lvl="0"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As a result, efficacy is improved and the shortcomings of k Means are overcome. To function on network intrusion data, this approach is proposed and the algorithm is tested with the KDD99 dataset and satisfactory results are found.</a:t>
            </a:r>
            <a:endParaRPr/>
          </a:p>
          <a:p>
            <a:pPr indent="0" lvl="0" marL="0" marR="0" rtl="0" algn="ctr">
              <a:lnSpc>
                <a:spcPct val="100000"/>
              </a:lnSpc>
              <a:spcBef>
                <a:spcPts val="0"/>
              </a:spcBef>
              <a:spcAft>
                <a:spcPts val="0"/>
              </a:spcAft>
              <a:buClr>
                <a:schemeClr val="dk1"/>
              </a:buClr>
              <a:buSzPts val="28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79" name="Google Shape;179;p24"/>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80" name="Google Shape;180;p24"/>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82" name="Google Shape;182;p24"/>
          <p:cNvSpPr txBox="1"/>
          <p:nvPr/>
        </p:nvSpPr>
        <p:spPr>
          <a:xfrm>
            <a:off x="549275" y="655797"/>
            <a:ext cx="7557796" cy="516034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Objectives</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 To detect the intrusion attacks to prevent systems from various attacks and damages.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Make a robust and efficient system by experimenting with various techniques.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To pre-process the raw data and make it suitable for Machine learning by applying techniques in NLP such as lemmatization and stemming and techniques like tf-idf, variance threshold and PCA (Principal Component Analysis).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To implement k-Means clustering algorithm to detect various intrusion attacks like DOS, U2R, R2L, Probe.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88" name="Google Shape;188;p25"/>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89" name="Google Shape;189;p25"/>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91" name="Google Shape;191;p25"/>
          <p:cNvSpPr txBox="1"/>
          <p:nvPr/>
        </p:nvSpPr>
        <p:spPr>
          <a:xfrm>
            <a:off x="549275" y="655797"/>
            <a:ext cx="7557796" cy="44319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Objectives</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 Normalize clusters based on the statistical information from the training set   and find a cluster closest to target using the metric Euclidean distance. </a:t>
            </a:r>
            <a:endParaRPr b="0" i="0" sz="2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To detect the accuracy and enhance the efficiency by using various algorithm enhancement techniques. </a:t>
            </a:r>
            <a:endParaRPr b="0" i="0" sz="2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Output the model results using the KDD dataset and tabulate the results and evaluate its performance in terms of false positive and false negative rate, recall, precision and overall accuracy.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97" name="Google Shape;197;p26"/>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98" name="Google Shape;198;p26"/>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0" name="Google Shape;200;p26"/>
          <p:cNvSpPr txBox="1"/>
          <p:nvPr/>
        </p:nvSpPr>
        <p:spPr>
          <a:xfrm>
            <a:off x="549275" y="655797"/>
            <a:ext cx="7557796" cy="4801274"/>
          </a:xfrm>
          <a:prstGeom prst="rect">
            <a:avLst/>
          </a:prstGeom>
          <a:noFill/>
          <a:ln>
            <a:noFill/>
          </a:ln>
        </p:spPr>
        <p:txBody>
          <a:bodyPr anchorCtr="0" anchor="t" bIns="45700" lIns="91425" spcFirstLastPara="1" rIns="91425" wrap="square" tIns="45700">
            <a:spAutoFit/>
          </a:bodyPr>
          <a:lstStyle/>
          <a:p>
            <a:pPr indent="45720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Problem Statement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 The aim of the project is to develop a network intrusion detector, a predictive model that can differentiate between "bad" links, called intrusions or attacks, and good or usual connections. </a:t>
            </a:r>
            <a:endParaRPr b="0" i="0" sz="2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The amount of network traffic audit data available is typically high , making the process of marking all records very time-consuming and expensive. </a:t>
            </a:r>
            <a:endParaRPr b="0" i="0" sz="24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Our technique is to create a probabilistic model from the training data and then use it to assess whether or not a new record is an anomaly.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06" name="Google Shape;206;p27"/>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07" name="Google Shape;207;p27"/>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09" name="Google Shape;209;p27"/>
          <p:cNvSpPr txBox="1"/>
          <p:nvPr/>
        </p:nvSpPr>
        <p:spPr>
          <a:xfrm>
            <a:off x="549275" y="655797"/>
            <a:ext cx="7557796" cy="442168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Problem Statement </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The problem statement can be summarized as-</a:t>
            </a:r>
            <a:endParaRPr b="0" i="0" sz="2400" u="none" cap="none" strike="noStrike">
              <a:solidFill>
                <a:srgbClr val="000000"/>
              </a:solidFill>
              <a:latin typeface="Arial"/>
              <a:ea typeface="Arial"/>
              <a:cs typeface="Arial"/>
              <a:sym typeface="Arial"/>
            </a:endParaRPr>
          </a:p>
          <a:p>
            <a:pPr indent="0" lvl="0" marL="228600" marR="0" rtl="0" algn="l">
              <a:lnSpc>
                <a:spcPct val="100000"/>
              </a:lnSpc>
              <a:spcBef>
                <a:spcPts val="1600"/>
              </a:spcBef>
              <a:spcAft>
                <a:spcPts val="0"/>
              </a:spcAft>
              <a:buNone/>
            </a:pPr>
            <a:r>
              <a:rPr b="1" i="0" lang="en-US" sz="1800" u="none" cap="none" strike="noStrike">
                <a:solidFill>
                  <a:srgbClr val="595959"/>
                </a:solidFill>
                <a:latin typeface="Arial"/>
                <a:ea typeface="Arial"/>
                <a:cs typeface="Arial"/>
                <a:sym typeface="Arial"/>
              </a:rPr>
              <a:t>Evaluation of K-Means Clustering for Effective Intrusion Detection and Prevention in Massive Network Traffic Data </a:t>
            </a:r>
            <a:endParaRPr b="0" i="0" sz="2400" u="none" cap="none" strike="noStrike">
              <a:solidFill>
                <a:srgbClr val="000000"/>
              </a:solidFill>
              <a:latin typeface="Arial"/>
              <a:ea typeface="Arial"/>
              <a:cs typeface="Arial"/>
              <a:sym typeface="Arial"/>
            </a:endParaRPr>
          </a:p>
          <a:p>
            <a:pPr indent="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OR</a:t>
            </a:r>
            <a:endParaRPr b="0" i="0" sz="2400" u="none" cap="none" strike="noStrike">
              <a:solidFill>
                <a:srgbClr val="000000"/>
              </a:solidFill>
              <a:latin typeface="Arial"/>
              <a:ea typeface="Arial"/>
              <a:cs typeface="Arial"/>
              <a:sym typeface="Arial"/>
            </a:endParaRPr>
          </a:p>
          <a:p>
            <a:pPr indent="0" lvl="0" marL="228600" marR="0" rtl="0" algn="l">
              <a:lnSpc>
                <a:spcPct val="100000"/>
              </a:lnSpc>
              <a:spcBef>
                <a:spcPts val="1600"/>
              </a:spcBef>
              <a:spcAft>
                <a:spcPts val="0"/>
              </a:spcAft>
              <a:buNone/>
            </a:pPr>
            <a:r>
              <a:rPr b="1" i="0" lang="en-US" sz="1800" u="none" cap="none" strike="noStrike">
                <a:solidFill>
                  <a:srgbClr val="595959"/>
                </a:solidFill>
                <a:latin typeface="Arial"/>
                <a:ea typeface="Arial"/>
                <a:cs typeface="Arial"/>
                <a:sym typeface="Arial"/>
              </a:rPr>
              <a:t>Data Clustering using K-Means Algorithm for Network Intrusion Detection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15" name="Google Shape;215;p28"/>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16" name="Google Shape;216;p28"/>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18" name="Google Shape;218;p28"/>
          <p:cNvSpPr txBox="1"/>
          <p:nvPr/>
        </p:nvSpPr>
        <p:spPr>
          <a:xfrm>
            <a:off x="549275" y="655797"/>
            <a:ext cx="7557796" cy="51808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requirement specification</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1. Functional Requirements: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The system should be able to process data using NLP techniques.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The system should be able to appropriately apply the clustering algorithm and create clusters with the help of models.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The system should be able to accurately predict and detect intrusion attacks using the clustering approach.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The system should be able to classify attacks and produce desired results in tabulated format.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24" name="Google Shape;224;p29"/>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25" name="Google Shape;225;p29"/>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27" name="Google Shape;227;p29"/>
          <p:cNvSpPr txBox="1"/>
          <p:nvPr/>
        </p:nvSpPr>
        <p:spPr>
          <a:xfrm>
            <a:off x="549275" y="655797"/>
            <a:ext cx="7557796" cy="54681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System requirement specification</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2. Non-Functional Requirements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2.1 Usability: The system should be highly usable with required accuracy and efficiency.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2.2 Precision: The system should be precise to a degree of detecting the intrusion attacks and the model should be efficient enough to classify the attacks using clustering.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2.3 Performance: The system should take minimum possible time for processing of the data as it needs to process a large number of data or brute force attacks at once thus the system should be as fast as possible so that the user can get the output from the system in a very less amount of time.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33" name="Google Shape;233;p30"/>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34" name="Google Shape;234;p30"/>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36" name="Google Shape;236;p30"/>
          <p:cNvSpPr txBox="1"/>
          <p:nvPr/>
        </p:nvSpPr>
        <p:spPr>
          <a:xfrm>
            <a:off x="549275" y="655797"/>
            <a:ext cx="7557796" cy="47499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System requirement specification</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2.4 Reliability: The system should be reliable and should not fail under specific conditions and also the output data should be secured and should have access to authorised personnel only.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3. Hardware Requirements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Free Memory on HDD: At-least 2 GB</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Memory: 2 GB • Processor: 2.5+ GHz processor or higher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1600"/>
              </a:spcAft>
              <a:buNone/>
            </a:pPr>
            <a:r>
              <a:rPr b="0" i="0" lang="en-US" sz="1800" u="none" cap="none" strike="noStrike">
                <a:solidFill>
                  <a:srgbClr val="595959"/>
                </a:solidFill>
                <a:latin typeface="Arial"/>
                <a:ea typeface="Arial"/>
                <a:cs typeface="Arial"/>
                <a:sym typeface="Arial"/>
              </a:rPr>
              <a:t>4. Software Requirements: • Operating System: Windows 8 or higher version of Windows / Ubuntu 18.04 or higher  • Programming Environment: Python 3</a:t>
            </a: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42" name="Google Shape;242;p31"/>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43" name="Google Shape;243;p31"/>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45" name="Google Shape;245;p31"/>
          <p:cNvSpPr txBox="1"/>
          <p:nvPr/>
        </p:nvSpPr>
        <p:spPr>
          <a:xfrm>
            <a:off x="549275" y="655797"/>
            <a:ext cx="7557796" cy="43806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System requirement specification</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5. Developer Tools: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Python3 IDE like Visual Studio or PyCharm or Jupyter Notebook</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NLTK (Natural Language Toolkit)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Deep learning libraries and Scikit Learn libraries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NumPy • SciPy • Pandas • TensorFlow • Matplotlib</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51" name="Google Shape;251;p32"/>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52" name="Google Shape;252;p32"/>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54" name="Google Shape;254;p32"/>
          <p:cNvSpPr txBox="1"/>
          <p:nvPr/>
        </p:nvSpPr>
        <p:spPr>
          <a:xfrm>
            <a:off x="549275" y="655797"/>
            <a:ext cx="7557796" cy="517060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1" i="0" sz="2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595959"/>
                </a:solidFill>
                <a:latin typeface="Arial"/>
                <a:ea typeface="Arial"/>
                <a:cs typeface="Arial"/>
                <a:sym typeface="Arial"/>
              </a:rPr>
              <a:t>K- Means Clustering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The data objects within a cluster are identical and the data objects belonging to two different clusters are not similar.</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Initially, k objects are randomly chosen as cluster centres, where k is the number of clusters and reassigns each object to a cluster, depending on the mean value of the objects. It repeats this process until no shift occurs.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98" name="Google Shape;98;p15"/>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99" name="Google Shape;99;p15"/>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01" name="Google Shape;101;p15"/>
          <p:cNvSpPr txBox="1"/>
          <p:nvPr/>
        </p:nvSpPr>
        <p:spPr>
          <a:xfrm>
            <a:off x="1098550" y="542925"/>
            <a:ext cx="5454650" cy="44627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	Table of Contents</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Table of contents</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Abstract</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Introduction</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Literature review</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Objectives</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Problem statement</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System requirement specification </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System design</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Timeline required for overall Implementation</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Publication details if any</a:t>
            </a:r>
            <a:endParaRPr/>
          </a:p>
          <a:p>
            <a:pPr indent="-11430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References</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60" name="Google Shape;260;p33"/>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61" name="Google Shape;261;p33"/>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3" name="Google Shape;263;p33"/>
          <p:cNvSpPr txBox="1"/>
          <p:nvPr/>
        </p:nvSpPr>
        <p:spPr>
          <a:xfrm>
            <a:off x="1885881" y="655797"/>
            <a:ext cx="6221189" cy="26160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1" i="0" sz="2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264" name="Google Shape;264;p33"/>
          <p:cNvPicPr preferRelativeResize="0"/>
          <p:nvPr/>
        </p:nvPicPr>
        <p:blipFill rotWithShape="1">
          <a:blip r:embed="rId4">
            <a:alphaModFix/>
          </a:blip>
          <a:srcRect b="0" l="0" r="0" t="0"/>
          <a:stretch/>
        </p:blipFill>
        <p:spPr>
          <a:xfrm>
            <a:off x="1959429" y="222247"/>
            <a:ext cx="5094093" cy="54165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70" name="Google Shape;270;p34"/>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71" name="Google Shape;271;p34"/>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73" name="Google Shape;273;p34"/>
          <p:cNvSpPr txBox="1"/>
          <p:nvPr/>
        </p:nvSpPr>
        <p:spPr>
          <a:xfrm>
            <a:off x="549275" y="655797"/>
            <a:ext cx="7557796" cy="570408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Two methods in combination are used to find the optimal number of clusters.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1" i="0" lang="en-US" sz="1800" u="none" cap="none" strike="noStrike">
                <a:solidFill>
                  <a:srgbClr val="595959"/>
                </a:solidFill>
                <a:latin typeface="Arial"/>
                <a:ea typeface="Arial"/>
                <a:cs typeface="Arial"/>
                <a:sym typeface="Arial"/>
              </a:rPr>
              <a:t>1. Elbow Method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It is one of the popular methods to determine the optimal value of ‘K’.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1" i="0" lang="en-US" sz="1800" u="none" cap="none" strike="noStrike">
                <a:solidFill>
                  <a:srgbClr val="595959"/>
                </a:solidFill>
                <a:latin typeface="Arial"/>
                <a:ea typeface="Arial"/>
                <a:cs typeface="Arial"/>
                <a:sym typeface="Arial"/>
              </a:rPr>
              <a:t>2. Silhouette index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The silhouette value is a measure of how similar an object is to its own cluster (cohesion) compared to other clusters (separation).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36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79" name="Google Shape;279;p35"/>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80" name="Google Shape;280;p35"/>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82" name="Google Shape;282;p35"/>
          <p:cNvSpPr txBox="1"/>
          <p:nvPr/>
        </p:nvSpPr>
        <p:spPr>
          <a:xfrm>
            <a:off x="549275" y="655797"/>
            <a:ext cx="7557796" cy="46473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595959"/>
              </a:solidFill>
              <a:latin typeface="Arial"/>
              <a:ea typeface="Arial"/>
              <a:cs typeface="Arial"/>
              <a:sym typeface="Arial"/>
            </a:endParaRPr>
          </a:p>
          <a:p>
            <a:pPr indent="0" lvl="0" marL="0" marR="0" rtl="0" algn="l">
              <a:lnSpc>
                <a:spcPct val="100000"/>
              </a:lnSpc>
              <a:spcBef>
                <a:spcPts val="1600"/>
              </a:spcBef>
              <a:spcAft>
                <a:spcPts val="0"/>
              </a:spcAft>
              <a:buNone/>
            </a:pPr>
            <a:r>
              <a:rPr b="1" i="0" lang="en-US" sz="1800" u="none" cap="none" strike="noStrike">
                <a:solidFill>
                  <a:srgbClr val="595959"/>
                </a:solidFill>
                <a:latin typeface="Arial"/>
                <a:ea typeface="Arial"/>
                <a:cs typeface="Arial"/>
                <a:sym typeface="Arial"/>
              </a:rPr>
              <a:t>PCA - Principal Component Analysis: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Principal Component Analysis, or PCA, is a </a:t>
            </a:r>
            <a:r>
              <a:rPr b="1" i="0" lang="en-US" sz="1800" u="none" cap="none" strike="noStrike">
                <a:solidFill>
                  <a:srgbClr val="595959"/>
                </a:solidFill>
                <a:latin typeface="Arial"/>
                <a:ea typeface="Arial"/>
                <a:cs typeface="Arial"/>
                <a:sym typeface="Arial"/>
              </a:rPr>
              <a:t>dimensionality-reduction method</a:t>
            </a:r>
            <a:r>
              <a:rPr b="0" i="0" lang="en-US" sz="1800" u="none" cap="none" strike="noStrike">
                <a:solidFill>
                  <a:srgbClr val="595959"/>
                </a:solidFill>
                <a:latin typeface="Arial"/>
                <a:ea typeface="Arial"/>
                <a:cs typeface="Arial"/>
                <a:sym typeface="Arial"/>
              </a:rPr>
              <a:t> that is often used to reduce the dimensionality of large data sets by transforming a large set of variables into a smaller one that still contains most of the information in the large set.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So, the idea of PCA is simple — </a:t>
            </a:r>
            <a:r>
              <a:rPr b="1" i="0" lang="en-US" sz="1800" u="none" cap="none" strike="noStrike">
                <a:solidFill>
                  <a:srgbClr val="595959"/>
                </a:solidFill>
                <a:latin typeface="Arial"/>
                <a:ea typeface="Arial"/>
                <a:cs typeface="Arial"/>
                <a:sym typeface="Arial"/>
              </a:rPr>
              <a:t>Reduce the number of variables of a data set, while preserving as much information as possible</a:t>
            </a:r>
            <a:r>
              <a:rPr b="0" i="0" lang="en-US" sz="1800" u="none" cap="none" strike="noStrike">
                <a:solidFill>
                  <a:srgbClr val="595959"/>
                </a:solidFill>
                <a:latin typeface="Arial"/>
                <a:ea typeface="Arial"/>
                <a:cs typeface="Arial"/>
                <a:sym typeface="Arial"/>
              </a:rPr>
              <a:t>. </a:t>
            </a: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88" name="Google Shape;288;p36"/>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89" name="Google Shape;289;p36"/>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91" name="Google Shape;291;p36"/>
          <p:cNvSpPr txBox="1"/>
          <p:nvPr/>
        </p:nvSpPr>
        <p:spPr>
          <a:xfrm>
            <a:off x="737117" y="431484"/>
            <a:ext cx="7528573" cy="21851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292" name="Google Shape;292;p36"/>
          <p:cNvPicPr preferRelativeResize="0"/>
          <p:nvPr/>
        </p:nvPicPr>
        <p:blipFill rotWithShape="1">
          <a:blip r:embed="rId4">
            <a:alphaModFix/>
          </a:blip>
          <a:srcRect b="0" l="0" r="0" t="0"/>
          <a:stretch/>
        </p:blipFill>
        <p:spPr>
          <a:xfrm>
            <a:off x="1603503" y="961053"/>
            <a:ext cx="5637051" cy="46777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298" name="Google Shape;298;p37"/>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299" name="Google Shape;299;p37"/>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1" name="Google Shape;301;p37"/>
          <p:cNvSpPr txBox="1"/>
          <p:nvPr/>
        </p:nvSpPr>
        <p:spPr>
          <a:xfrm>
            <a:off x="549275" y="655798"/>
            <a:ext cx="7866937" cy="562201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System Design</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Performance Metrics: In order to check performance, the various metrics used are given as follows: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 1. Detection Rate (DR)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2. False Alarm Rate (FAR)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3. False Positive (FP)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4. False Negative (FN)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5. True Positive (TP)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6. True Negative (TN)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302" name="Google Shape;302;p37"/>
          <p:cNvPicPr preferRelativeResize="0"/>
          <p:nvPr/>
        </p:nvPicPr>
        <p:blipFill rotWithShape="1">
          <a:blip r:embed="rId4">
            <a:alphaModFix/>
          </a:blip>
          <a:srcRect b="0" l="0" r="0" t="0"/>
          <a:stretch/>
        </p:blipFill>
        <p:spPr>
          <a:xfrm>
            <a:off x="3435026" y="1992768"/>
            <a:ext cx="4878550" cy="31419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308" name="Google Shape;308;p38"/>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309" name="Google Shape;309;p38"/>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11" name="Google Shape;311;p38"/>
          <p:cNvSpPr txBox="1"/>
          <p:nvPr/>
        </p:nvSpPr>
        <p:spPr>
          <a:xfrm>
            <a:off x="549275" y="655797"/>
            <a:ext cx="7557796"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312" name="Google Shape;312;p38"/>
          <p:cNvPicPr preferRelativeResize="0"/>
          <p:nvPr/>
        </p:nvPicPr>
        <p:blipFill rotWithShape="1">
          <a:blip r:embed="rId4">
            <a:alphaModFix/>
          </a:blip>
          <a:srcRect b="0" l="0" r="0" t="0"/>
          <a:stretch/>
        </p:blipFill>
        <p:spPr>
          <a:xfrm>
            <a:off x="0" y="136525"/>
            <a:ext cx="9144000" cy="52895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318" name="Google Shape;318;p39"/>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319" name="Google Shape;319;p39"/>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21" name="Google Shape;321;p39"/>
          <p:cNvSpPr txBox="1"/>
          <p:nvPr/>
        </p:nvSpPr>
        <p:spPr>
          <a:xfrm>
            <a:off x="549275" y="655798"/>
            <a:ext cx="7866937" cy="68325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References</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[1] L. Portnoy, E. Eskin and S. Stolfo, Intrusion detection with unlabeled data using clustering, in ACM Workshop on Data Mining Applied to Security (Philadelphia, PA) (2001). </a:t>
            </a:r>
            <a:endParaRPr b="0" i="0" sz="36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[2] N. Ye and X. Li, A scalable clustering technique for intrusion signature recognition, in Proc. 2nd IEEE SMC Information Assurance Workshop (2001), pp. 1–4 </a:t>
            </a:r>
            <a:endParaRPr b="0" i="0" sz="36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[3]S.Varuna, Dr.P.Natesan, ―An Integration of K-Means Clustering and Naïve Bayes Classifier for Intrusion Detection‖, 3rd International Conference on Signal Processing, Communication and Networking (ICSCN), 2015.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36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327" name="Google Shape;327;p40"/>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328" name="Google Shape;328;p40"/>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0" name="Google Shape;330;p40"/>
          <p:cNvSpPr txBox="1"/>
          <p:nvPr/>
        </p:nvSpPr>
        <p:spPr>
          <a:xfrm>
            <a:off x="549275" y="655798"/>
            <a:ext cx="7866937" cy="54578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References</a:t>
            </a:r>
            <a:endParaRPr/>
          </a:p>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[4] Y. Guan, A. A. Ghorbani and N. Belacel, Y-means: A clustering method for intrusion detection, in Canadian Conference on Electrical and Computer Engineering, Montral, Qubec, Canada (2003), pp. 1–4. </a:t>
            </a:r>
            <a:endParaRPr b="0" i="0" sz="3600" u="none" cap="none" strike="noStrike">
              <a:solidFill>
                <a:srgbClr val="000000"/>
              </a:solidFill>
              <a:latin typeface="Arial"/>
              <a:ea typeface="Arial"/>
              <a:cs typeface="Arial"/>
              <a:sym typeface="Arial"/>
            </a:endParaRPr>
          </a:p>
          <a:p>
            <a:pPr indent="-228600" lvl="0" marL="228600" marR="0" rtl="0" algn="l">
              <a:lnSpc>
                <a:spcPct val="100000"/>
              </a:lnSpc>
              <a:spcBef>
                <a:spcPts val="1600"/>
              </a:spcBef>
              <a:spcAft>
                <a:spcPts val="0"/>
              </a:spcAft>
              <a:buNone/>
            </a:pPr>
            <a:r>
              <a:rPr b="0" i="0" lang="en-US" sz="1800" u="none" cap="none" strike="noStrike">
                <a:solidFill>
                  <a:srgbClr val="595959"/>
                </a:solidFill>
                <a:latin typeface="Arial"/>
                <a:ea typeface="Arial"/>
                <a:cs typeface="Arial"/>
                <a:sym typeface="Arial"/>
              </a:rPr>
              <a:t>[5]M.Varaprsad Rao “Algorithm for Clustering with Intrusion Detection Using Modified and Hashed K – Means Algorithms “Published by IEEE Computer Society,2012</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br>
              <a:rPr b="0" i="0" lang="en-US" sz="36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a5c4b9606d_0_0"/>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37" name="Google Shape;337;ga5c4b9606d_0_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t/>
            </a:r>
            <a:endParaRPr/>
          </a:p>
        </p:txBody>
      </p:sp>
      <p:sp>
        <p:nvSpPr>
          <p:cNvPr id="338" name="Google Shape;338;ga5c4b9606d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07" name="Google Shape;107;p16"/>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08" name="Google Shape;108;p16"/>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0" name="Google Shape;110;p16"/>
          <p:cNvSpPr txBox="1"/>
          <p:nvPr/>
        </p:nvSpPr>
        <p:spPr>
          <a:xfrm>
            <a:off x="746449" y="562947"/>
            <a:ext cx="7604449" cy="46679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Abstract</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1"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Network security has become one of today's most urgent social problems. Intrusion detection and prevention is becoming the greatest problem in the field of network security with the rise of hacking and leveraging instruments and the development of new ways of intrusion.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1"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Various techniques are being used in intrusion detections, but sadly all of the systems so far are not fully flawless.</a:t>
            </a:r>
            <a:endParaRPr/>
          </a:p>
          <a:p>
            <a:pPr indent="-114300" lvl="1"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Intrusion detection systems using data mining techniques make it possible to scan patterns and rules in a vast number of audit data. Classification-based data mining models for intrusion detection are often unsuccessful in resolving complex shifts in intrusion patterns and characteristics. </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16" name="Google Shape;116;p17"/>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17" name="Google Shape;117;p17"/>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9" name="Google Shape;119;p17"/>
          <p:cNvSpPr txBox="1"/>
          <p:nvPr/>
        </p:nvSpPr>
        <p:spPr>
          <a:xfrm>
            <a:off x="942393" y="572278"/>
            <a:ext cx="7259216" cy="37753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Abstract</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We have used Clustering methods for the identification of network intrusions. We conducted our K-means clustering algorithm experiments and calculated the results based on detection rates and false positive rates with various cluster values.</a:t>
            </a:r>
            <a:endParaRPr/>
          </a:p>
          <a:p>
            <a:pPr indent="0" lvl="0" marL="0" marR="0" rtl="0" algn="l">
              <a:lnSpc>
                <a:spcPct val="1000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Using the clustering method, our intrusion detection system is able to detect various types of intrusions while maintaining a low false positive rate</a:t>
            </a:r>
            <a:endParaRPr/>
          </a:p>
          <a:p>
            <a:pPr indent="0" lvl="0" marL="0" marR="0" rtl="0" algn="ctr">
              <a:lnSpc>
                <a:spcPct val="100000"/>
              </a:lnSpc>
              <a:spcBef>
                <a:spcPts val="1600"/>
              </a:spcBef>
              <a:spcAft>
                <a:spcPts val="0"/>
              </a:spcAft>
              <a:buClr>
                <a:schemeClr val="dk1"/>
              </a:buClr>
              <a:buSzPts val="28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25" name="Google Shape;125;p18"/>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26" name="Google Shape;126;p18"/>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8" name="Google Shape;128;p18"/>
          <p:cNvSpPr txBox="1"/>
          <p:nvPr/>
        </p:nvSpPr>
        <p:spPr>
          <a:xfrm>
            <a:off x="671804" y="469641"/>
            <a:ext cx="7931020" cy="565278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2800" u="none" cap="none" strike="noStrike">
                <a:solidFill>
                  <a:srgbClr val="000000"/>
                </a:solidFill>
                <a:latin typeface="Arial"/>
                <a:ea typeface="Arial"/>
                <a:cs typeface="Arial"/>
                <a:sym typeface="Arial"/>
              </a:rPr>
              <a:t>Introduction</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Given the various types of attacks, such as Denial of Service, Spoofing, Session hijacking, Password Guessing, and others, detecting a wide range of attacks is a challenge for any intrusion prevention device.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The purpose of intrusion prevention systems is to detect attacks from the stream of network audit trails automatically.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Due to the ineffectiveness of the signature methods for intrusion detection the approach we have looked forward to is Data Mining and Machine Learning.</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An approach which, when the training data set is unlabeled, can identify the records. Unsupervised methods of learning presume that there is no mark for training results. Clustering algorithms have been taken into account as they can in many ways help present intrusion detection and prevention systems.</a:t>
            </a:r>
            <a:endParaRPr/>
          </a:p>
          <a:p>
            <a:pPr indent="0" lvl="0" marL="0" marR="0" rtl="0" algn="ctr">
              <a:lnSpc>
                <a:spcPct val="100000"/>
              </a:lnSpc>
              <a:spcBef>
                <a:spcPts val="1600"/>
              </a:spcBef>
              <a:spcAft>
                <a:spcPts val="0"/>
              </a:spcAft>
              <a:buClr>
                <a:schemeClr val="dk1"/>
              </a:buClr>
              <a:buSzPts val="28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34" name="Google Shape;134;p19"/>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35" name="Google Shape;135;p19"/>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7" name="Google Shape;137;p19"/>
          <p:cNvSpPr txBox="1"/>
          <p:nvPr/>
        </p:nvSpPr>
        <p:spPr>
          <a:xfrm>
            <a:off x="1026367" y="541176"/>
            <a:ext cx="7324531" cy="46679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Introduction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The effects of clustering can also allow the network security administrator to mark network traffic records as ordinary or intrusive. The amount of network traffic audit data available is typically high , making the process of marking all records very time-consuming and expensive.</a:t>
            </a:r>
            <a:endParaRPr/>
          </a:p>
          <a:p>
            <a:pPr indent="0" lvl="0" marL="0" marR="0" rtl="0" algn="l">
              <a:lnSpc>
                <a:spcPct val="1000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Our technique is to create a probabilistic model from the training data and then use it to assess whether or not a new record is an anomaly.</a:t>
            </a:r>
            <a:endParaRPr/>
          </a:p>
          <a:p>
            <a:pPr indent="-114300" lvl="0"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Clustering is an unsupervised process that, by grouping objects into meaningful subclasses, takes a different approach, such that members of the same cluster are very similar and distinct from members of different clusters.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43" name="Google Shape;143;p20"/>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44" name="Google Shape;144;p20"/>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6" name="Google Shape;146;p20"/>
          <p:cNvSpPr txBox="1"/>
          <p:nvPr/>
        </p:nvSpPr>
        <p:spPr>
          <a:xfrm>
            <a:off x="765110" y="429208"/>
            <a:ext cx="7735077" cy="43909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Introduction</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The most important aim of this project is to evaluate the efficiency of the k-means algorithm to develop an intrusion prevention method based on clustering.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Therefore, compare the algorithm output of k-means with different cluster values. In terms of performance parameters, we check the performance of the k-means clustering algorithm as the detection rate and false positive rate and overall accuracy. </a:t>
            </a:r>
            <a:endParaRPr/>
          </a:p>
          <a:p>
            <a:pPr indent="-114300" lvl="0"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The approach based on clustering will outperform and boost the results of intrusion detection in the detection of unseen attacks.</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52" name="Google Shape;152;p21"/>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53" name="Google Shape;153;p21"/>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5" name="Google Shape;155;p21"/>
          <p:cNvSpPr txBox="1"/>
          <p:nvPr/>
        </p:nvSpPr>
        <p:spPr>
          <a:xfrm>
            <a:off x="549275" y="478971"/>
            <a:ext cx="8201608" cy="48833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Literature Review</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Intrusion threatens, in terms of availability, honesty and confidentiality, the protection of communication networks. An attacker may be an insider or an outsider attempting to gain unauthorized control and entry of a device.</a:t>
            </a:r>
            <a:endParaRPr/>
          </a:p>
          <a:p>
            <a:pPr indent="0" lvl="0" marL="0" marR="0" rtl="0" algn="l">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 </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Intrusion detection systems focused on anomalies presume that all intrusive behaviours are anomalous, which may lead to activities that are anomalous but not intrusive, therefore being mistakenly recorded as intrusive. This is called a false positive. </a:t>
            </a:r>
            <a:endParaRPr/>
          </a:p>
          <a:p>
            <a:pPr indent="-114300" lvl="0"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A clustering technique to detect intrusions from unlabelled data was proposed by Potnoy[1]. They cluster data records that contain both regular behaviours and attacks, using an incremental k-means algorithm, unlike conventional anomaly detection approaches</a:t>
            </a:r>
            <a:endParaRPr/>
          </a:p>
          <a:p>
            <a:pPr indent="0" lvl="0" marL="0" marR="0" rtl="0" algn="ctr">
              <a:lnSpc>
                <a:spcPct val="100000"/>
              </a:lnSpc>
              <a:spcBef>
                <a:spcPts val="0"/>
              </a:spcBef>
              <a:spcAft>
                <a:spcPts val="0"/>
              </a:spcAft>
              <a:buClr>
                <a:schemeClr val="dk1"/>
              </a:buClr>
              <a:buSzPts val="28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1143000" y="5867400"/>
            <a:ext cx="8001000" cy="914400"/>
          </a:xfrm>
          <a:prstGeom prst="rect">
            <a:avLst/>
          </a:prstGeom>
          <a:noFill/>
          <a:ln>
            <a:noFill/>
          </a:ln>
        </p:spPr>
        <p:txBody>
          <a:bodyPr anchorCtr="0" anchor="ctr" bIns="45700" lIns="91425" spcFirstLastPara="1" rIns="91425" wrap="square" tIns="45700">
            <a:noAutofit/>
          </a:bodyPr>
          <a:lstStyle/>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Department of Computer Engineering and Information Technology  </a:t>
            </a:r>
            <a:endParaRPr b="0" i="0" sz="1400" u="none" cap="none" strike="noStrike">
              <a:solidFill>
                <a:srgbClr val="000000"/>
              </a:solidFill>
              <a:latin typeface="Arial"/>
              <a:ea typeface="Arial"/>
              <a:cs typeface="Arial"/>
              <a:sym typeface="Arial"/>
            </a:endParaRPr>
          </a:p>
          <a:p>
            <a:pPr indent="0" lvl="0" marL="11112" marR="0" rtl="0" algn="ctr">
              <a:lnSpc>
                <a:spcPct val="100000"/>
              </a:lnSpc>
              <a:spcBef>
                <a:spcPts val="0"/>
              </a:spcBef>
              <a:spcAft>
                <a:spcPts val="0"/>
              </a:spcAft>
              <a:buClr>
                <a:schemeClr val="dk2"/>
              </a:buClr>
              <a:buSzPts val="2000"/>
              <a:buFont typeface="Calibri"/>
              <a:buNone/>
            </a:pPr>
            <a:r>
              <a:rPr b="1" i="0" lang="en-US" sz="2000" u="none" cap="none" strike="noStrike">
                <a:solidFill>
                  <a:schemeClr val="dk2"/>
                </a:solidFill>
                <a:latin typeface="Calibri"/>
                <a:ea typeface="Calibri"/>
                <a:cs typeface="Calibri"/>
                <a:sym typeface="Calibri"/>
              </a:rPr>
              <a:t>College of Engineering Pune (COEP)</a:t>
            </a:r>
            <a:endParaRPr b="0" i="0" sz="1400" u="none" cap="none" strike="noStrike">
              <a:solidFill>
                <a:srgbClr val="000000"/>
              </a:solidFill>
              <a:latin typeface="Arial"/>
              <a:ea typeface="Arial"/>
              <a:cs typeface="Arial"/>
              <a:sym typeface="Arial"/>
            </a:endParaRPr>
          </a:p>
          <a:p>
            <a:pPr indent="0" lvl="0" marL="11112" marR="0" rtl="0" algn="ctr">
              <a:lnSpc>
                <a:spcPct val="88888"/>
              </a:lnSpc>
              <a:spcBef>
                <a:spcPts val="0"/>
              </a:spcBef>
              <a:spcAft>
                <a:spcPts val="0"/>
              </a:spcAft>
              <a:buClr>
                <a:schemeClr val="dk2"/>
              </a:buClr>
              <a:buSzPts val="1800"/>
              <a:buFont typeface="Calibri"/>
              <a:buNone/>
            </a:pPr>
            <a:r>
              <a:rPr b="1" i="0" lang="en-US" sz="1800" u="none" cap="none" strike="noStrike">
                <a:solidFill>
                  <a:schemeClr val="dk2"/>
                </a:solidFill>
                <a:latin typeface="Calibri"/>
                <a:ea typeface="Calibri"/>
                <a:cs typeface="Calibri"/>
                <a:sym typeface="Calibri"/>
              </a:rPr>
              <a:t>Forerunners in Technical Education</a:t>
            </a:r>
            <a:endParaRPr b="0" i="0" sz="1400" u="none" cap="none" strike="noStrike">
              <a:solidFill>
                <a:srgbClr val="000000"/>
              </a:solidFill>
              <a:latin typeface="Arial"/>
              <a:ea typeface="Arial"/>
              <a:cs typeface="Arial"/>
              <a:sym typeface="Arial"/>
            </a:endParaRPr>
          </a:p>
        </p:txBody>
      </p:sp>
      <p:pic>
        <p:nvPicPr>
          <p:cNvPr descr="C:\Users\Rohini\Downloads\COEP New Logo.jpg" id="161" name="Google Shape;161;p22"/>
          <p:cNvPicPr preferRelativeResize="0"/>
          <p:nvPr/>
        </p:nvPicPr>
        <p:blipFill rotWithShape="1">
          <a:blip r:embed="rId3">
            <a:alphaModFix/>
          </a:blip>
          <a:srcRect b="0" l="0" r="0" t="0"/>
          <a:stretch/>
        </p:blipFill>
        <p:spPr>
          <a:xfrm>
            <a:off x="0" y="5805487"/>
            <a:ext cx="1098550" cy="1052512"/>
          </a:xfrm>
          <a:prstGeom prst="rect">
            <a:avLst/>
          </a:prstGeom>
          <a:noFill/>
          <a:ln>
            <a:noFill/>
          </a:ln>
        </p:spPr>
      </p:pic>
      <p:sp>
        <p:nvSpPr>
          <p:cNvPr id="162" name="Google Shape;162;p22"/>
          <p:cNvSpPr txBox="1"/>
          <p:nvPr/>
        </p:nvSpPr>
        <p:spPr>
          <a:xfrm>
            <a:off x="0" y="5638800"/>
            <a:ext cx="9144000" cy="152400"/>
          </a:xfrm>
          <a:prstGeom prst="rect">
            <a:avLst/>
          </a:prstGeom>
          <a:solidFill>
            <a:srgbClr val="00006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200"/>
              <a:buFont typeface="Calibri"/>
              <a:buNone/>
            </a:pPr>
            <a:fld id="{00000000-1234-1234-1234-123412341234}" type="slidenum">
              <a:rPr b="0" i="0" lang="en-US" sz="1200" u="none" cap="none" strike="noStrike">
                <a:solidFill>
                  <a:schemeClr val="dk2"/>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4" name="Google Shape;164;p22"/>
          <p:cNvSpPr txBox="1"/>
          <p:nvPr/>
        </p:nvSpPr>
        <p:spPr>
          <a:xfrm>
            <a:off x="457200" y="525625"/>
            <a:ext cx="8229600" cy="4329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0" i="0" lang="en-US" sz="3200" u="none" cap="none" strike="noStrike">
                <a:solidFill>
                  <a:srgbClr val="000000"/>
                </a:solidFill>
                <a:latin typeface="Arial"/>
                <a:ea typeface="Arial"/>
                <a:cs typeface="Arial"/>
                <a:sym typeface="Arial"/>
              </a:rPr>
              <a:t>Literature Review</a:t>
            </a:r>
            <a:endParaRPr/>
          </a:p>
          <a:p>
            <a:pPr indent="0" lvl="0" marL="0" marR="0" rtl="0" algn="ctr">
              <a:lnSpc>
                <a:spcPct val="100000"/>
              </a:lnSpc>
              <a:spcBef>
                <a:spcPts val="0"/>
              </a:spcBef>
              <a:spcAft>
                <a:spcPts val="0"/>
              </a:spcAft>
              <a:buClr>
                <a:schemeClr val="dk1"/>
              </a:buClr>
              <a:buSzPts val="2800"/>
              <a:buFont typeface="Calibri"/>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 A supervised clustering technique was proposed by Ye and Li[2] that creates clusters from labelled training data and uses them to determine the probability of attacking test data instances.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Using the k-mean clustering algorithm, S.Varuna and P.Natesan suggested a hybrid intrusion detection approach to find the distance between each object in the dataset and the number of centroids, using these new characteristics. These new features were then added to the Training and Detection classifier[3].</a:t>
            </a:r>
            <a:endParaRPr/>
          </a:p>
          <a:p>
            <a:pPr indent="-114300" lvl="0" marL="0" marR="0" rtl="0" algn="l">
              <a:lnSpc>
                <a:spcPct val="100000"/>
              </a:lnSpc>
              <a:spcBef>
                <a:spcPts val="1600"/>
              </a:spcBef>
              <a:spcAft>
                <a:spcPts val="0"/>
              </a:spcAft>
              <a:buClr>
                <a:srgbClr val="000000"/>
              </a:buClr>
              <a:buSzPts val="1800"/>
              <a:buFont typeface="Arial"/>
              <a:buChar char="•"/>
            </a:pPr>
            <a:r>
              <a:rPr b="0" i="0" lang="en-US" sz="1800" u="none" cap="none" strike="noStrike">
                <a:solidFill>
                  <a:srgbClr val="595959"/>
                </a:solidFill>
                <a:latin typeface="Arial"/>
                <a:ea typeface="Arial"/>
                <a:cs typeface="Arial"/>
                <a:sym typeface="Arial"/>
              </a:rPr>
              <a:t>Guan[4] has defined intrusions with another clustering algorithm, namely an enhanced k-means algorithm that addresses the number of clusters selected and the removal of empty clusters.</a:t>
            </a:r>
            <a:endParaRPr/>
          </a:p>
          <a:p>
            <a:pPr indent="0" lvl="0" marL="0" marR="0" rtl="0" algn="ctr">
              <a:lnSpc>
                <a:spcPct val="100000"/>
              </a:lnSpc>
              <a:spcBef>
                <a:spcPts val="0"/>
              </a:spcBef>
              <a:spcAft>
                <a:spcPts val="0"/>
              </a:spcAft>
              <a:buClr>
                <a:schemeClr val="dk1"/>
              </a:buClr>
              <a:buSzPts val="2800"/>
              <a:buFont typeface="Calibri"/>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2020-02-25T08:43:10Z</dcterms:created>
  <dc:creator>admin</dc:creator>
</cp:coreProperties>
</file>