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1725" r:id="rId2"/>
    <p:sldId id="1726" r:id="rId3"/>
    <p:sldId id="1757" r:id="rId4"/>
    <p:sldId id="1746" r:id="rId5"/>
    <p:sldId id="1795" r:id="rId6"/>
    <p:sldId id="1748" r:id="rId7"/>
    <p:sldId id="1749" r:id="rId8"/>
    <p:sldId id="1751" r:id="rId9"/>
    <p:sldId id="1752" r:id="rId10"/>
    <p:sldId id="1754" r:id="rId11"/>
    <p:sldId id="1753" r:id="rId12"/>
    <p:sldId id="1744" r:id="rId13"/>
    <p:sldId id="1759" r:id="rId14"/>
    <p:sldId id="1803" r:id="rId15"/>
    <p:sldId id="1799" r:id="rId16"/>
    <p:sldId id="1779" r:id="rId17"/>
    <p:sldId id="1782" r:id="rId18"/>
    <p:sldId id="1784" r:id="rId19"/>
    <p:sldId id="1785" r:id="rId20"/>
    <p:sldId id="1786" r:id="rId21"/>
    <p:sldId id="1787" r:id="rId22"/>
    <p:sldId id="1788" r:id="rId23"/>
    <p:sldId id="1804" r:id="rId24"/>
    <p:sldId id="1798" r:id="rId25"/>
    <p:sldId id="1790" r:id="rId26"/>
    <p:sldId id="1760" r:id="rId27"/>
  </p:sldIdLst>
  <p:sldSz cx="9144000" cy="6858000" type="screen4x3"/>
  <p:notesSz cx="6991350" cy="9282113"/>
  <p:defaultTextStyle>
    <a:defPPr>
      <a:defRPr lang="en-US"/>
    </a:defPPr>
    <a:lvl1pPr algn="ctr" rtl="0" eaLnBrk="0" fontAlgn="base" hangingPunct="0">
      <a:spcBef>
        <a:spcPct val="20000"/>
      </a:spcBef>
      <a:spcAft>
        <a:spcPct val="0"/>
      </a:spcAft>
      <a:buClr>
        <a:srgbClr val="FF0000"/>
      </a:buClr>
      <a:buSzPct val="65000"/>
      <a:buFont typeface="Marlett" pitchFamily="2" charset="2"/>
      <a:buChar char="g"/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ctr" rtl="0" eaLnBrk="0" fontAlgn="base" hangingPunct="0">
      <a:spcBef>
        <a:spcPct val="20000"/>
      </a:spcBef>
      <a:spcAft>
        <a:spcPct val="0"/>
      </a:spcAft>
      <a:buClr>
        <a:srgbClr val="FF0000"/>
      </a:buClr>
      <a:buSzPct val="65000"/>
      <a:buFont typeface="Marlett" pitchFamily="2" charset="2"/>
      <a:buChar char="g"/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ctr" rtl="0" eaLnBrk="0" fontAlgn="base" hangingPunct="0">
      <a:spcBef>
        <a:spcPct val="20000"/>
      </a:spcBef>
      <a:spcAft>
        <a:spcPct val="0"/>
      </a:spcAft>
      <a:buClr>
        <a:srgbClr val="FF0000"/>
      </a:buClr>
      <a:buSzPct val="65000"/>
      <a:buFont typeface="Marlett" pitchFamily="2" charset="2"/>
      <a:buChar char="g"/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ctr" rtl="0" eaLnBrk="0" fontAlgn="base" hangingPunct="0">
      <a:spcBef>
        <a:spcPct val="20000"/>
      </a:spcBef>
      <a:spcAft>
        <a:spcPct val="0"/>
      </a:spcAft>
      <a:buClr>
        <a:srgbClr val="FF0000"/>
      </a:buClr>
      <a:buSzPct val="65000"/>
      <a:buFont typeface="Marlett" pitchFamily="2" charset="2"/>
      <a:buChar char="g"/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ctr" rtl="0" eaLnBrk="0" fontAlgn="base" hangingPunct="0">
      <a:spcBef>
        <a:spcPct val="20000"/>
      </a:spcBef>
      <a:spcAft>
        <a:spcPct val="0"/>
      </a:spcAft>
      <a:buClr>
        <a:srgbClr val="FF0000"/>
      </a:buClr>
      <a:buSzPct val="65000"/>
      <a:buFont typeface="Marlett" pitchFamily="2" charset="2"/>
      <a:buChar char="g"/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FDC4"/>
    <a:srgbClr val="BAFFAC"/>
    <a:srgbClr val="F4EAC7"/>
    <a:srgbClr val="F4C07D"/>
    <a:srgbClr val="92FFA7"/>
    <a:srgbClr val="FF9900"/>
    <a:srgbClr val="33CCFF"/>
    <a:srgbClr val="8DFBEC"/>
    <a:srgbClr val="FFA55D"/>
    <a:srgbClr val="7AFF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20" autoAdjust="0"/>
    <p:restoredTop sz="50051" autoAdjust="0"/>
  </p:normalViewPr>
  <p:slideViewPr>
    <p:cSldViewPr snapToGrid="0">
      <p:cViewPr>
        <p:scale>
          <a:sx n="89" d="100"/>
          <a:sy n="89" d="100"/>
        </p:scale>
        <p:origin x="1568" y="2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-2538" y="-84"/>
      </p:cViewPr>
      <p:guideLst>
        <p:guide orient="horz" pos="2923"/>
        <p:guide pos="220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85" tIns="46493" rIns="92985" bIns="46493" numCol="1" anchor="ctr" anchorCtr="0" compatLnSpc="1">
            <a:prstTxWarp prst="textNoShape">
              <a:avLst/>
            </a:prstTxWarp>
          </a:bodyPr>
          <a:lstStyle>
            <a:lvl1pPr algn="l" defTabSz="930275">
              <a:spcBef>
                <a:spcPct val="0"/>
              </a:spcBef>
              <a:buClrTx/>
              <a:buSzTx/>
              <a:buFontTx/>
              <a:buNone/>
              <a:defRPr sz="1200" b="1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13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85" tIns="46493" rIns="92985" bIns="46493" numCol="1" anchor="ctr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buClrTx/>
              <a:buSzTx/>
              <a:buFontTx/>
              <a:buNone/>
              <a:defRPr sz="1200" b="1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13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l" defTabSz="930275">
              <a:spcBef>
                <a:spcPct val="0"/>
              </a:spcBef>
              <a:buClrTx/>
              <a:buSzTx/>
              <a:buFontTx/>
              <a:buNone/>
              <a:defRPr sz="1200" b="1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13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18563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buClrTx/>
              <a:buSzTx/>
              <a:buFontTx/>
              <a:buNone/>
              <a:defRPr sz="1200" b="1">
                <a:latin typeface="Arial" charset="0"/>
              </a:defRPr>
            </a:lvl1pPr>
          </a:lstStyle>
          <a:p>
            <a:pPr>
              <a:defRPr/>
            </a:pPr>
            <a:fld id="{4D328B2F-E4A9-4B42-9114-8FE517F38C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9086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algn="l" defTabSz="930275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6338" y="696913"/>
            <a:ext cx="464026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8488"/>
            <a:ext cx="5127625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l" defTabSz="930275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8563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3262AFDE-5065-4356-9A1D-319F9FBCF6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973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65F821-53FB-4708-9C2C-8B377EA7641E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19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4A4FE-C508-445A-BEEA-5241DB609F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87A4A-469E-41B4-A4BB-20E7ADC1FB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30D3AB-AD66-458A-851D-A518A4FC23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62DA2-7D97-4C00-81E8-7464816732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524000"/>
            <a:ext cx="38100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38100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886200"/>
            <a:ext cx="38100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38100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A90451-B3EB-4D27-9BF6-B2ED89E438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38100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38100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95E721-646B-43FE-9C59-B1DD65377C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07DEF5-A307-4F25-8C66-A6D5B05847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0EE0C2-57FB-4ADE-AB30-1194CE51D7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1EC7BB-7051-4029-9E77-635DAEA5F5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951084-5C69-499E-A268-F024F61147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DAEBF2-5F63-4212-9814-96C2174E3A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22C1C9-E007-43BE-85CB-100AF574EE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892685-606E-40D3-AC53-BA20005A57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22931-C89A-41AC-84F8-145AE746D5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400">
                <a:latin typeface="Helvetica"/>
                <a:cs typeface="Helvetic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>
                <a:latin typeface="Helvetica"/>
                <a:cs typeface="Helvetic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latin typeface="Helvetica"/>
                <a:cs typeface="Helvetica"/>
              </a:defRPr>
            </a:lvl1pPr>
          </a:lstStyle>
          <a:p>
            <a:pPr>
              <a:defRPr/>
            </a:pPr>
            <a:fld id="{9FF9E353-2231-45A2-B736-4E2E121B5CA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FF"/>
          </a:solidFill>
          <a:latin typeface="Helvetica"/>
          <a:ea typeface="+mj-ea"/>
          <a:cs typeface="Helvetica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FF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FF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FF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FF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FF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FF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FF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FF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65000"/>
        <a:buFont typeface="Marlett" pitchFamily="2" charset="2"/>
        <a:buChar char="g"/>
        <a:defRPr sz="24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25000"/>
        <a:buFont typeface="Marlett" pitchFamily="2" charset="2"/>
        <a:buChar char="i"/>
        <a:defRPr sz="2000">
          <a:solidFill>
            <a:schemeClr val="tx1"/>
          </a:solidFill>
          <a:latin typeface="Helvetica"/>
          <a:cs typeface="Helvetic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75000"/>
        <a:buChar char="•"/>
        <a:defRPr sz="2000">
          <a:solidFill>
            <a:schemeClr val="tx1"/>
          </a:solidFill>
          <a:latin typeface="Helvetica"/>
          <a:cs typeface="Helvetic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Helvetica"/>
          <a:cs typeface="Helvetic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Helvetica"/>
          <a:cs typeface="Helvetic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3" Type="http://schemas.openxmlformats.org/officeDocument/2006/relationships/image" Target="../media/image3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2031" y="3054699"/>
            <a:ext cx="8309987" cy="148065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Effectiveness of Delaying Timestamp Computation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solidFill>
                  <a:schemeClr val="tx1"/>
                </a:solidFill>
              </a:rPr>
              <a:t>Sandeep Kulkarni			Nitin Vaidya</a:t>
            </a:r>
            <a:r>
              <a:rPr lang="en-US" sz="2400" dirty="0" smtClean="0">
                <a:solidFill>
                  <a:srgbClr val="008000"/>
                </a:solidFill>
              </a:rPr>
              <a:t/>
            </a:r>
            <a:br>
              <a:rPr lang="en-US" sz="2400" dirty="0" smtClean="0">
                <a:solidFill>
                  <a:srgbClr val="008000"/>
                </a:solidFill>
              </a:rPr>
            </a:br>
            <a:r>
              <a:rPr lang="en-US" sz="2400" dirty="0" smtClean="0">
                <a:solidFill>
                  <a:srgbClr val="993300"/>
                </a:solidFill>
              </a:rPr>
              <a:t>Michigan State University		University of Illinois</a:t>
            </a:r>
            <a:br>
              <a:rPr lang="en-US" sz="2400" dirty="0" smtClean="0">
                <a:solidFill>
                  <a:srgbClr val="993300"/>
                </a:solidFill>
              </a:rPr>
            </a:br>
            <a:r>
              <a:rPr lang="en-US" sz="2400" dirty="0" smtClean="0">
                <a:solidFill>
                  <a:srgbClr val="993300"/>
                </a:solidFill>
              </a:rPr>
              <a:t/>
            </a:r>
            <a:br>
              <a:rPr lang="en-US" sz="2400" dirty="0" smtClean="0">
                <a:solidFill>
                  <a:srgbClr val="993300"/>
                </a:solidFill>
              </a:rPr>
            </a:br>
            <a:r>
              <a:rPr lang="en-US" sz="2400" dirty="0" smtClean="0">
                <a:solidFill>
                  <a:srgbClr val="993300"/>
                </a:solidFill>
              </a:rPr>
              <a:t/>
            </a:r>
            <a:br>
              <a:rPr lang="en-US" sz="2400" dirty="0" smtClean="0">
                <a:solidFill>
                  <a:srgbClr val="993300"/>
                </a:solidFill>
              </a:rPr>
            </a:br>
            <a:endParaRPr lang="en-US" sz="20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6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Delay versus Timestamp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Delay = Time between event &amp; timestamp assignment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07DEF5-A307-4F25-8C66-A6D5B058479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785809" y="4310066"/>
            <a:ext cx="7286752" cy="142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602696" y="4343396"/>
            <a:ext cx="8223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00B050"/>
                </a:solidFill>
                <a:latin typeface="Helvetica" charset="0"/>
                <a:ea typeface="Helvetica" charset="0"/>
                <a:cs typeface="Helvetica" charset="0"/>
              </a:rPr>
              <a:t>   0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  					    	</a:t>
            </a:r>
            <a:r>
              <a:rPr lang="en-US" dirty="0" smtClean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End-of-execution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 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2696" y="3764911"/>
            <a:ext cx="7469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00B050"/>
                </a:solidFill>
                <a:latin typeface="Helvetica" charset="0"/>
                <a:ea typeface="Helvetica" charset="0"/>
                <a:cs typeface="Helvetica" charset="0"/>
              </a:rPr>
              <a:t>Online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					     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           </a:t>
            </a:r>
            <a:r>
              <a:rPr lang="en-US" dirty="0" smtClean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Offline  </a:t>
            </a:r>
            <a:endParaRPr lang="en-US" dirty="0">
              <a:solidFill>
                <a:srgbClr val="C000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52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Lower Bound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Charron-Bost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1991]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Worst-case bound: </a:t>
            </a:r>
            <a:r>
              <a:rPr lang="en-US" dirty="0" smtClean="0">
                <a:solidFill>
                  <a:srgbClr val="C00000"/>
                </a:solidFill>
              </a:rPr>
              <a:t>Vector length  n</a:t>
            </a:r>
          </a:p>
          <a:p>
            <a:endParaRPr lang="en-US" dirty="0"/>
          </a:p>
          <a:p>
            <a:r>
              <a:rPr lang="en-US" dirty="0" smtClean="0"/>
              <a:t>Assuming </a:t>
            </a:r>
            <a:r>
              <a:rPr lang="en-US" dirty="0" smtClean="0">
                <a:solidFill>
                  <a:srgbClr val="00B050"/>
                </a:solidFill>
              </a:rPr>
              <a:t>complete </a:t>
            </a:r>
            <a:r>
              <a:rPr lang="en-US" dirty="0" smtClean="0"/>
              <a:t>communication graph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286375" y="6400800"/>
            <a:ext cx="3505933" cy="457200"/>
          </a:xfrm>
        </p:spPr>
        <p:txBody>
          <a:bodyPr/>
          <a:lstStyle/>
          <a:p>
            <a:pPr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Figure from [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Attiya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-Welch]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 descr="a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267200"/>
            <a:ext cx="5829300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654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 online vector timestamp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Exploit network topology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07DEF5-A307-4F25-8C66-A6D5B058479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38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Timestamps Lower Bounds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87880" y="2225192"/>
            <a:ext cx="8168240" cy="2514600"/>
            <a:chOff x="447123" y="2085975"/>
            <a:chExt cx="8168240" cy="2514600"/>
          </a:xfrm>
        </p:grpSpPr>
        <p:sp>
          <p:nvSpPr>
            <p:cNvPr id="10" name="Rectangle 9"/>
            <p:cNvSpPr/>
            <p:nvPr/>
          </p:nvSpPr>
          <p:spPr bwMode="auto">
            <a:xfrm>
              <a:off x="4543422" y="2085975"/>
              <a:ext cx="4071941" cy="2514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65000"/>
                <a:buFont typeface="Marlett" pitchFamily="2" charset="2"/>
                <a:buChar char="g"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47124" y="2085976"/>
              <a:ext cx="4096298" cy="251459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65000"/>
                <a:buFont typeface="Marlett" pitchFamily="2" charset="2"/>
                <a:buChar char="g"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47124" y="2085976"/>
              <a:ext cx="725551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smtClean="0">
                  <a:latin typeface="Helvetica" charset="0"/>
                  <a:ea typeface="Helvetica" charset="0"/>
                  <a:cs typeface="Helvetica" charset="0"/>
                </a:rPr>
                <a:t>               Star Graph  </a:t>
              </a:r>
              <a:r>
                <a:rPr lang="en-US" dirty="0">
                  <a:latin typeface="Helvetica" charset="0"/>
                  <a:ea typeface="Helvetica" charset="0"/>
                  <a:cs typeface="Helvetica" charset="0"/>
                </a:rPr>
                <a:t> </a:t>
              </a:r>
              <a:r>
                <a:rPr lang="en-US" dirty="0" smtClean="0">
                  <a:latin typeface="Helvetica" charset="0"/>
                  <a:ea typeface="Helvetica" charset="0"/>
                  <a:cs typeface="Helvetica" charset="0"/>
                </a:rPr>
                <a:t>            	      Connectivity</a:t>
              </a:r>
            </a:p>
            <a:p>
              <a:pPr marL="0" marR="0" lvl="0" indent="0" algn="l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smtClean="0">
                  <a:latin typeface="Helvetica" charset="0"/>
                  <a:ea typeface="Helvetica" charset="0"/>
                  <a:cs typeface="Helvetica" charset="0"/>
                </a:rPr>
                <a:t>Real-valued   Integer-valued	   &gt;1 	                1</a:t>
              </a:r>
              <a:endParaRPr lang="en-US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 flipV="1">
              <a:off x="447124" y="2757488"/>
              <a:ext cx="8168239" cy="2866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2314575" y="2786154"/>
              <a:ext cx="10363" cy="181442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6553200" y="2757488"/>
              <a:ext cx="10360" cy="184308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 flipV="1">
              <a:off x="447123" y="3343275"/>
              <a:ext cx="8168239" cy="2866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1048361" y="3669789"/>
              <a:ext cx="721864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3200" dirty="0" smtClean="0">
                  <a:solidFill>
                    <a:srgbClr val="C00000"/>
                  </a:solidFill>
                  <a:latin typeface="Helvetica" charset="0"/>
                  <a:ea typeface="Helvetica" charset="0"/>
                  <a:cs typeface="Helvetica" charset="0"/>
                </a:rPr>
                <a:t>n-1</a:t>
              </a:r>
              <a:r>
                <a:rPr lang="en-US" sz="3200" dirty="0" smtClean="0">
                  <a:latin typeface="Helvetica" charset="0"/>
                  <a:ea typeface="Helvetica" charset="0"/>
                  <a:cs typeface="Helvetica" charset="0"/>
                </a:rPr>
                <a:t>              n                   n            n - Z</a:t>
              </a:r>
              <a:endParaRPr lang="en-US" sz="32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941619" y="4958872"/>
            <a:ext cx="2128837" cy="9048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Z = #minimal</a:t>
            </a:r>
          </a:p>
          <a:p>
            <a:pPr algn="l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     cuts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2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Timestamps Lower Bounds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87880" y="2225192"/>
            <a:ext cx="8168240" cy="2514600"/>
            <a:chOff x="447123" y="2085975"/>
            <a:chExt cx="8168240" cy="2514600"/>
          </a:xfrm>
        </p:grpSpPr>
        <p:sp>
          <p:nvSpPr>
            <p:cNvPr id="10" name="Rectangle 9"/>
            <p:cNvSpPr/>
            <p:nvPr/>
          </p:nvSpPr>
          <p:spPr bwMode="auto">
            <a:xfrm>
              <a:off x="4543422" y="2085975"/>
              <a:ext cx="4071941" cy="2514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65000"/>
                <a:buFont typeface="Marlett" pitchFamily="2" charset="2"/>
                <a:buChar char="g"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47124" y="2085976"/>
              <a:ext cx="4096298" cy="251459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65000"/>
                <a:buFont typeface="Marlett" pitchFamily="2" charset="2"/>
                <a:buChar char="g"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47124" y="2085976"/>
              <a:ext cx="725551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smtClean="0">
                  <a:latin typeface="Helvetica" charset="0"/>
                  <a:ea typeface="Helvetica" charset="0"/>
                  <a:cs typeface="Helvetica" charset="0"/>
                </a:rPr>
                <a:t>               Star Graph  </a:t>
              </a:r>
              <a:r>
                <a:rPr lang="en-US" dirty="0">
                  <a:latin typeface="Helvetica" charset="0"/>
                  <a:ea typeface="Helvetica" charset="0"/>
                  <a:cs typeface="Helvetica" charset="0"/>
                </a:rPr>
                <a:t> </a:t>
              </a:r>
              <a:r>
                <a:rPr lang="en-US" dirty="0" smtClean="0">
                  <a:latin typeface="Helvetica" charset="0"/>
                  <a:ea typeface="Helvetica" charset="0"/>
                  <a:cs typeface="Helvetica" charset="0"/>
                </a:rPr>
                <a:t>            	      Connectivity</a:t>
              </a:r>
            </a:p>
            <a:p>
              <a:pPr marL="0" marR="0" lvl="0" indent="0" algn="l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smtClean="0">
                  <a:latin typeface="Helvetica" charset="0"/>
                  <a:ea typeface="Helvetica" charset="0"/>
                  <a:cs typeface="Helvetica" charset="0"/>
                </a:rPr>
                <a:t>Real-valued   Integer-valued	   &gt;1 	                1</a:t>
              </a:r>
              <a:endParaRPr lang="en-US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 flipV="1">
              <a:off x="447124" y="2757488"/>
              <a:ext cx="8168239" cy="2866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2314575" y="2786154"/>
              <a:ext cx="10363" cy="181442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6553200" y="2757488"/>
              <a:ext cx="10360" cy="184308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 flipV="1">
              <a:off x="447123" y="3343275"/>
              <a:ext cx="8168239" cy="2866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1048361" y="3669789"/>
              <a:ext cx="721864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3200" dirty="0" smtClean="0">
                  <a:solidFill>
                    <a:srgbClr val="C00000"/>
                  </a:solidFill>
                  <a:latin typeface="Helvetica" charset="0"/>
                  <a:ea typeface="Helvetica" charset="0"/>
                  <a:cs typeface="Helvetica" charset="0"/>
                </a:rPr>
                <a:t>n-1</a:t>
              </a:r>
              <a:r>
                <a:rPr lang="en-US" sz="3200" dirty="0" smtClean="0">
                  <a:latin typeface="Helvetica" charset="0"/>
                  <a:ea typeface="Helvetica" charset="0"/>
                  <a:cs typeface="Helvetica" charset="0"/>
                </a:rPr>
                <a:t>              n                   n            n - Z</a:t>
              </a:r>
              <a:endParaRPr lang="en-US" sz="32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941619" y="4958872"/>
            <a:ext cx="2128837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Z =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network parameter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303396" y="2664364"/>
            <a:ext cx="2243138" cy="2075338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Marlett" pitchFamily="2" charset="2"/>
              <a:buChar char="g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54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FD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Vector timestamp bounds</a:t>
            </a:r>
          </a:p>
          <a:p>
            <a:endParaRPr lang="en-US" dirty="0"/>
          </a:p>
          <a:p>
            <a:r>
              <a:rPr lang="en-US" dirty="0" smtClean="0"/>
              <a:t>Alternate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07DEF5-A307-4F25-8C66-A6D5B058479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77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Events at processes in a chosen vertex </a:t>
            </a:r>
            <a:r>
              <a:rPr lang="en-US" dirty="0" smtClean="0">
                <a:solidFill>
                  <a:srgbClr val="C00000"/>
                </a:solidFill>
              </a:rPr>
              <a:t>cover</a:t>
            </a:r>
            <a:r>
              <a:rPr lang="en-US" dirty="0" smtClean="0"/>
              <a:t> used to order all events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07DEF5-A307-4F25-8C66-A6D5B058479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506" y="3552321"/>
            <a:ext cx="5018088" cy="9915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35038" y="3321488"/>
            <a:ext cx="970137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mtClean="0">
                <a:latin typeface="Helvetica" charset="0"/>
                <a:ea typeface="Helvetica" charset="0"/>
                <a:cs typeface="Helvetica" charset="0"/>
              </a:rPr>
              <a:t>cover</a:t>
            </a:r>
            <a:endParaRPr lang="en-US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02063" y="3321488"/>
            <a:ext cx="970137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mtClean="0">
                <a:latin typeface="Helvetica" charset="0"/>
                <a:ea typeface="Helvetica" charset="0"/>
                <a:cs typeface="Helvetica" charset="0"/>
              </a:rPr>
              <a:t>cover</a:t>
            </a:r>
            <a:endParaRPr lang="en-US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07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622154" y="2057533"/>
            <a:ext cx="470000" cy="1614355"/>
          </a:xfrm>
          <a:prstGeom prst="rect">
            <a:avLst/>
          </a:prstGeom>
          <a:solidFill>
            <a:srgbClr val="FFFF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Marlett" pitchFamily="2" charset="2"/>
              <a:buChar char="g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956" y="380501"/>
            <a:ext cx="5018088" cy="9915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06488" y="149668"/>
            <a:ext cx="970137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mtClean="0">
                <a:latin typeface="Helvetica" charset="0"/>
                <a:ea typeface="Helvetica" charset="0"/>
                <a:cs typeface="Helvetica" charset="0"/>
              </a:rPr>
              <a:t>cover</a:t>
            </a:r>
            <a:endParaRPr lang="en-US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3513" y="149668"/>
            <a:ext cx="970137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mtClean="0">
                <a:latin typeface="Helvetica" charset="0"/>
                <a:ea typeface="Helvetica" charset="0"/>
                <a:cs typeface="Helvetica" charset="0"/>
              </a:rPr>
              <a:t>cover</a:t>
            </a:r>
            <a:endParaRPr lang="en-US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1346476" y="2291029"/>
            <a:ext cx="657162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1532216" y="3438216"/>
            <a:ext cx="657162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1346476" y="4525113"/>
            <a:ext cx="657162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Oval 11"/>
          <p:cNvSpPr/>
          <p:nvPr/>
        </p:nvSpPr>
        <p:spPr bwMode="auto">
          <a:xfrm>
            <a:off x="2799629" y="3393269"/>
            <a:ext cx="155448" cy="155448"/>
          </a:xfrm>
          <a:prstGeom prst="ellipse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Marlett" pitchFamily="2" charset="2"/>
              <a:buChar char="g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335396" y="5575315"/>
            <a:ext cx="155448" cy="155448"/>
          </a:xfrm>
          <a:prstGeom prst="ellipse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Marlett" pitchFamily="2" charset="2"/>
              <a:buChar char="g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434398" y="5592046"/>
            <a:ext cx="155448" cy="155448"/>
          </a:xfrm>
          <a:prstGeom prst="ellipse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Marlett" pitchFamily="2" charset="2"/>
              <a:buChar char="g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2154" y="2057533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baseline="-25000" dirty="0">
                <a:latin typeface="Helvetica" charset="0"/>
                <a:ea typeface="Helvetica" charset="0"/>
                <a:cs typeface="Helvetica" charset="0"/>
              </a:rPr>
              <a:t>0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8184" y="4216556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baseline="-25000" dirty="0">
                <a:latin typeface="Helvetica" charset="0"/>
                <a:ea typeface="Helvetica" charset="0"/>
                <a:cs typeface="Helvetica" charset="0"/>
              </a:rPr>
              <a:t>2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2154" y="3108615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baseline="-25000" dirty="0">
                <a:latin typeface="Helvetica" charset="0"/>
                <a:ea typeface="Helvetica" charset="0"/>
                <a:cs typeface="Helvetica" charset="0"/>
              </a:rPr>
              <a:t>1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2931017" y="3566672"/>
            <a:ext cx="401975" cy="19676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V="1">
            <a:off x="5525537" y="2407640"/>
            <a:ext cx="576272" cy="31676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3390474" y="516603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a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1320563" y="5691925"/>
            <a:ext cx="657162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Oval 33"/>
          <p:cNvSpPr/>
          <p:nvPr/>
        </p:nvSpPr>
        <p:spPr bwMode="auto">
          <a:xfrm>
            <a:off x="6101809" y="2204736"/>
            <a:ext cx="155448" cy="155448"/>
          </a:xfrm>
          <a:prstGeom prst="ellipse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Marlett" pitchFamily="2" charset="2"/>
              <a:buChar char="g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9055" y="5422206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baseline="-25000" dirty="0" smtClean="0">
                <a:latin typeface="Helvetica" charset="0"/>
                <a:ea typeface="Helvetica" charset="0"/>
                <a:cs typeface="Helvetica" charset="0"/>
              </a:rPr>
              <a:t>3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1577043" y="2232567"/>
            <a:ext cx="155448" cy="155448"/>
          </a:xfrm>
          <a:prstGeom prst="ellipse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Marlett" pitchFamily="2" charset="2"/>
              <a:buChar char="g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 bwMode="auto">
          <a:xfrm>
            <a:off x="1687225" y="2374494"/>
            <a:ext cx="659319" cy="320082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Oval 48"/>
          <p:cNvSpPr/>
          <p:nvPr/>
        </p:nvSpPr>
        <p:spPr bwMode="auto">
          <a:xfrm>
            <a:off x="2272671" y="5599121"/>
            <a:ext cx="155448" cy="155448"/>
          </a:xfrm>
          <a:prstGeom prst="ellipse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Marlett" pitchFamily="2" charset="2"/>
              <a:buChar char="g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6925596" y="5575314"/>
            <a:ext cx="155448" cy="155448"/>
          </a:xfrm>
          <a:prstGeom prst="ellipse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Marlett" pitchFamily="2" charset="2"/>
              <a:buChar char="g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 bwMode="auto">
          <a:xfrm flipV="1">
            <a:off x="6984228" y="3529661"/>
            <a:ext cx="458102" cy="203591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4" name="Oval 53"/>
          <p:cNvSpPr/>
          <p:nvPr/>
        </p:nvSpPr>
        <p:spPr bwMode="auto">
          <a:xfrm>
            <a:off x="7368637" y="3328687"/>
            <a:ext cx="155448" cy="155448"/>
          </a:xfrm>
          <a:prstGeom prst="ellipse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Marlett" pitchFamily="2" charset="2"/>
              <a:buChar char="g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2323373" y="3374213"/>
            <a:ext cx="155448" cy="155448"/>
          </a:xfrm>
          <a:prstGeom prst="ellipse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Marlett" pitchFamily="2" charset="2"/>
              <a:buChar char="g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4166473" y="3359929"/>
            <a:ext cx="155448" cy="155448"/>
          </a:xfrm>
          <a:prstGeom prst="ellipse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Marlett" pitchFamily="2" charset="2"/>
              <a:buChar char="g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3947397" y="2212156"/>
            <a:ext cx="155448" cy="155448"/>
          </a:xfrm>
          <a:prstGeom prst="ellipse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Marlett" pitchFamily="2" charset="2"/>
              <a:buChar char="g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4590339" y="3355163"/>
            <a:ext cx="155448" cy="155448"/>
          </a:xfrm>
          <a:prstGeom prst="ellipse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Marlett" pitchFamily="2" charset="2"/>
              <a:buChar char="g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4914189" y="3378976"/>
            <a:ext cx="155448" cy="155448"/>
          </a:xfrm>
          <a:prstGeom prst="ellipse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Marlett" pitchFamily="2" charset="2"/>
              <a:buChar char="g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5339804" y="2199969"/>
            <a:ext cx="155448" cy="155448"/>
          </a:xfrm>
          <a:prstGeom prst="ellipse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Marlett" pitchFamily="2" charset="2"/>
              <a:buChar char="g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01439" y="171485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4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05425" y="286915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>
                <a:latin typeface="Helvetica" charset="0"/>
                <a:ea typeface="Helvetica" charset="0"/>
                <a:cs typeface="Helvetica" charset="0"/>
              </a:rPr>
              <a:t>6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39901" y="185050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943887" y="300479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9187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auto">
          <a:xfrm>
            <a:off x="622154" y="2057533"/>
            <a:ext cx="470000" cy="1614355"/>
          </a:xfrm>
          <a:prstGeom prst="rect">
            <a:avLst/>
          </a:prstGeom>
          <a:solidFill>
            <a:srgbClr val="FFFF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Marlett" pitchFamily="2" charset="2"/>
              <a:buChar char="g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956" y="380501"/>
            <a:ext cx="5018088" cy="9915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06488" y="149668"/>
            <a:ext cx="970137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mtClean="0">
                <a:latin typeface="Helvetica" charset="0"/>
                <a:ea typeface="Helvetica" charset="0"/>
                <a:cs typeface="Helvetica" charset="0"/>
              </a:rPr>
              <a:t>cover</a:t>
            </a:r>
            <a:endParaRPr lang="en-US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3513" y="149668"/>
            <a:ext cx="970137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mtClean="0">
                <a:latin typeface="Helvetica" charset="0"/>
                <a:ea typeface="Helvetica" charset="0"/>
                <a:cs typeface="Helvetica" charset="0"/>
              </a:rPr>
              <a:t>cover</a:t>
            </a:r>
            <a:endParaRPr lang="en-US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1346476" y="2291029"/>
            <a:ext cx="657162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1532216" y="3438216"/>
            <a:ext cx="657162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1346476" y="4525113"/>
            <a:ext cx="657162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Oval 11"/>
          <p:cNvSpPr/>
          <p:nvPr/>
        </p:nvSpPr>
        <p:spPr bwMode="auto">
          <a:xfrm>
            <a:off x="2799629" y="3393269"/>
            <a:ext cx="155448" cy="155448"/>
          </a:xfrm>
          <a:prstGeom prst="ellipse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Marlett" pitchFamily="2" charset="2"/>
              <a:buChar char="g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335396" y="5575315"/>
            <a:ext cx="155448" cy="155448"/>
          </a:xfrm>
          <a:prstGeom prst="ellipse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Marlett" pitchFamily="2" charset="2"/>
              <a:buChar char="g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434398" y="5592046"/>
            <a:ext cx="155448" cy="155448"/>
          </a:xfrm>
          <a:prstGeom prst="ellipse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Marlett" pitchFamily="2" charset="2"/>
              <a:buChar char="g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2154" y="2057533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baseline="-25000" dirty="0">
                <a:latin typeface="Helvetica" charset="0"/>
                <a:ea typeface="Helvetica" charset="0"/>
                <a:cs typeface="Helvetica" charset="0"/>
              </a:rPr>
              <a:t>0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8184" y="4216556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baseline="-25000" dirty="0">
                <a:latin typeface="Helvetica" charset="0"/>
                <a:ea typeface="Helvetica" charset="0"/>
                <a:cs typeface="Helvetica" charset="0"/>
              </a:rPr>
              <a:t>2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2154" y="3108615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baseline="-25000" dirty="0">
                <a:latin typeface="Helvetica" charset="0"/>
                <a:ea typeface="Helvetica" charset="0"/>
                <a:cs typeface="Helvetica" charset="0"/>
              </a:rPr>
              <a:t>1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2931017" y="3566672"/>
            <a:ext cx="401975" cy="19676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V="1">
            <a:off x="5525537" y="2407640"/>
            <a:ext cx="576272" cy="31676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3390474" y="516603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a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1320563" y="5691925"/>
            <a:ext cx="657162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Oval 33"/>
          <p:cNvSpPr/>
          <p:nvPr/>
        </p:nvSpPr>
        <p:spPr bwMode="auto">
          <a:xfrm>
            <a:off x="6101809" y="2204736"/>
            <a:ext cx="155448" cy="155448"/>
          </a:xfrm>
          <a:prstGeom prst="ellipse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Marlett" pitchFamily="2" charset="2"/>
              <a:buChar char="g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9055" y="5422206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baseline="-25000" dirty="0" smtClean="0">
                <a:latin typeface="Helvetica" charset="0"/>
                <a:ea typeface="Helvetica" charset="0"/>
                <a:cs typeface="Helvetica" charset="0"/>
              </a:rPr>
              <a:t>3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1577043" y="2232567"/>
            <a:ext cx="155448" cy="155448"/>
          </a:xfrm>
          <a:prstGeom prst="ellipse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Marlett" pitchFamily="2" charset="2"/>
              <a:buChar char="g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 bwMode="auto">
          <a:xfrm>
            <a:off x="1687225" y="2374494"/>
            <a:ext cx="659319" cy="320082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Oval 48"/>
          <p:cNvSpPr/>
          <p:nvPr/>
        </p:nvSpPr>
        <p:spPr bwMode="auto">
          <a:xfrm>
            <a:off x="2272671" y="5599121"/>
            <a:ext cx="155448" cy="155448"/>
          </a:xfrm>
          <a:prstGeom prst="ellipse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Marlett" pitchFamily="2" charset="2"/>
              <a:buChar char="g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6925596" y="5575314"/>
            <a:ext cx="155448" cy="155448"/>
          </a:xfrm>
          <a:prstGeom prst="ellipse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Marlett" pitchFamily="2" charset="2"/>
              <a:buChar char="g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 bwMode="auto">
          <a:xfrm flipV="1">
            <a:off x="6984228" y="3529661"/>
            <a:ext cx="458102" cy="203591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4" name="Oval 53"/>
          <p:cNvSpPr/>
          <p:nvPr/>
        </p:nvSpPr>
        <p:spPr bwMode="auto">
          <a:xfrm>
            <a:off x="7368637" y="3328687"/>
            <a:ext cx="155448" cy="155448"/>
          </a:xfrm>
          <a:prstGeom prst="ellipse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Marlett" pitchFamily="2" charset="2"/>
              <a:buChar char="g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867244" y="5806093"/>
            <a:ext cx="817853" cy="83099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(1,2)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past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2323373" y="3374213"/>
            <a:ext cx="155448" cy="155448"/>
          </a:xfrm>
          <a:prstGeom prst="ellipse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Marlett" pitchFamily="2" charset="2"/>
              <a:buChar char="g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4166473" y="3359929"/>
            <a:ext cx="155448" cy="155448"/>
          </a:xfrm>
          <a:prstGeom prst="ellipse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Marlett" pitchFamily="2" charset="2"/>
              <a:buChar char="g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3947397" y="2212156"/>
            <a:ext cx="155448" cy="155448"/>
          </a:xfrm>
          <a:prstGeom prst="ellipse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Marlett" pitchFamily="2" charset="2"/>
              <a:buChar char="g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4590339" y="3355163"/>
            <a:ext cx="155448" cy="155448"/>
          </a:xfrm>
          <a:prstGeom prst="ellipse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Marlett" pitchFamily="2" charset="2"/>
              <a:buChar char="g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4914189" y="3378976"/>
            <a:ext cx="155448" cy="155448"/>
          </a:xfrm>
          <a:prstGeom prst="ellipse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Marlett" pitchFamily="2" charset="2"/>
              <a:buChar char="g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339804" y="2199969"/>
            <a:ext cx="155448" cy="155448"/>
          </a:xfrm>
          <a:prstGeom prst="ellipse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Marlett" pitchFamily="2" charset="2"/>
              <a:buChar char="g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01439" y="171485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4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305425" y="286915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>
                <a:latin typeface="Helvetica" charset="0"/>
                <a:ea typeface="Helvetica" charset="0"/>
                <a:cs typeface="Helvetica" charset="0"/>
              </a:rPr>
              <a:t>6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39901" y="185050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943887" y="300479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274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auto">
          <a:xfrm>
            <a:off x="622154" y="2057533"/>
            <a:ext cx="470000" cy="1614355"/>
          </a:xfrm>
          <a:prstGeom prst="rect">
            <a:avLst/>
          </a:prstGeom>
          <a:solidFill>
            <a:srgbClr val="FFFF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Marlett" pitchFamily="2" charset="2"/>
              <a:buChar char="g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956" y="380501"/>
            <a:ext cx="5018088" cy="9915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06488" y="149668"/>
            <a:ext cx="970137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mtClean="0">
                <a:latin typeface="Helvetica" charset="0"/>
                <a:ea typeface="Helvetica" charset="0"/>
                <a:cs typeface="Helvetica" charset="0"/>
              </a:rPr>
              <a:t>cover</a:t>
            </a:r>
            <a:endParaRPr lang="en-US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3513" y="149668"/>
            <a:ext cx="970137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mtClean="0">
                <a:latin typeface="Helvetica" charset="0"/>
                <a:ea typeface="Helvetica" charset="0"/>
                <a:cs typeface="Helvetica" charset="0"/>
              </a:rPr>
              <a:t>cover</a:t>
            </a:r>
            <a:endParaRPr lang="en-US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1346476" y="2291029"/>
            <a:ext cx="657162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1532216" y="3438216"/>
            <a:ext cx="657162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1346476" y="4525113"/>
            <a:ext cx="657162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Oval 11"/>
          <p:cNvSpPr/>
          <p:nvPr/>
        </p:nvSpPr>
        <p:spPr bwMode="auto">
          <a:xfrm>
            <a:off x="2799629" y="3393269"/>
            <a:ext cx="155448" cy="155448"/>
          </a:xfrm>
          <a:prstGeom prst="ellipse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Marlett" pitchFamily="2" charset="2"/>
              <a:buChar char="g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335396" y="5575315"/>
            <a:ext cx="155448" cy="155448"/>
          </a:xfrm>
          <a:prstGeom prst="ellipse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Marlett" pitchFamily="2" charset="2"/>
              <a:buChar char="g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434398" y="5592046"/>
            <a:ext cx="155448" cy="155448"/>
          </a:xfrm>
          <a:prstGeom prst="ellipse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Marlett" pitchFamily="2" charset="2"/>
              <a:buChar char="g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2154" y="2057533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baseline="-25000" dirty="0">
                <a:latin typeface="Helvetica" charset="0"/>
                <a:ea typeface="Helvetica" charset="0"/>
                <a:cs typeface="Helvetica" charset="0"/>
              </a:rPr>
              <a:t>0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8184" y="4216556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baseline="-25000" dirty="0">
                <a:latin typeface="Helvetica" charset="0"/>
                <a:ea typeface="Helvetica" charset="0"/>
                <a:cs typeface="Helvetica" charset="0"/>
              </a:rPr>
              <a:t>2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2154" y="3108615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baseline="-25000" dirty="0">
                <a:latin typeface="Helvetica" charset="0"/>
                <a:ea typeface="Helvetica" charset="0"/>
                <a:cs typeface="Helvetica" charset="0"/>
              </a:rPr>
              <a:t>1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2931017" y="3566672"/>
            <a:ext cx="401975" cy="19676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V="1">
            <a:off x="5525537" y="2407640"/>
            <a:ext cx="576272" cy="31676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3390474" y="516603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a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1320563" y="5691925"/>
            <a:ext cx="657162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Oval 33"/>
          <p:cNvSpPr/>
          <p:nvPr/>
        </p:nvSpPr>
        <p:spPr bwMode="auto">
          <a:xfrm>
            <a:off x="6101809" y="2204736"/>
            <a:ext cx="155448" cy="155448"/>
          </a:xfrm>
          <a:prstGeom prst="ellipse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Marlett" pitchFamily="2" charset="2"/>
              <a:buChar char="g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9055" y="5422206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baseline="-25000" dirty="0" smtClean="0">
                <a:latin typeface="Helvetica" charset="0"/>
                <a:ea typeface="Helvetica" charset="0"/>
                <a:cs typeface="Helvetica" charset="0"/>
              </a:rPr>
              <a:t>3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1577043" y="2232567"/>
            <a:ext cx="155448" cy="155448"/>
          </a:xfrm>
          <a:prstGeom prst="ellipse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Marlett" pitchFamily="2" charset="2"/>
              <a:buChar char="g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 bwMode="auto">
          <a:xfrm>
            <a:off x="1687225" y="2374494"/>
            <a:ext cx="659319" cy="320082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Oval 48"/>
          <p:cNvSpPr/>
          <p:nvPr/>
        </p:nvSpPr>
        <p:spPr bwMode="auto">
          <a:xfrm>
            <a:off x="2272671" y="5599121"/>
            <a:ext cx="155448" cy="155448"/>
          </a:xfrm>
          <a:prstGeom prst="ellipse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Marlett" pitchFamily="2" charset="2"/>
              <a:buChar char="g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6925596" y="5575314"/>
            <a:ext cx="155448" cy="155448"/>
          </a:xfrm>
          <a:prstGeom prst="ellipse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Marlett" pitchFamily="2" charset="2"/>
              <a:buChar char="g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 bwMode="auto">
          <a:xfrm flipV="1">
            <a:off x="6984228" y="3529661"/>
            <a:ext cx="458102" cy="203591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4" name="Oval 53"/>
          <p:cNvSpPr/>
          <p:nvPr/>
        </p:nvSpPr>
        <p:spPr bwMode="auto">
          <a:xfrm>
            <a:off x="7368637" y="3328687"/>
            <a:ext cx="155448" cy="155448"/>
          </a:xfrm>
          <a:prstGeom prst="ellipse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Marlett" pitchFamily="2" charset="2"/>
              <a:buChar char="g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867244" y="5806093"/>
            <a:ext cx="817853" cy="83099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(1,2)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past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2323373" y="3374213"/>
            <a:ext cx="155448" cy="155448"/>
          </a:xfrm>
          <a:prstGeom prst="ellipse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Marlett" pitchFamily="2" charset="2"/>
              <a:buChar char="g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4166473" y="3359929"/>
            <a:ext cx="155448" cy="155448"/>
          </a:xfrm>
          <a:prstGeom prst="ellipse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Marlett" pitchFamily="2" charset="2"/>
              <a:buChar char="g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3947397" y="2212156"/>
            <a:ext cx="155448" cy="155448"/>
          </a:xfrm>
          <a:prstGeom prst="ellipse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Marlett" pitchFamily="2" charset="2"/>
              <a:buChar char="g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4590339" y="3355163"/>
            <a:ext cx="155448" cy="155448"/>
          </a:xfrm>
          <a:prstGeom prst="ellipse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Marlett" pitchFamily="2" charset="2"/>
              <a:buChar char="g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4914189" y="3378976"/>
            <a:ext cx="155448" cy="155448"/>
          </a:xfrm>
          <a:prstGeom prst="ellipse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Marlett" pitchFamily="2" charset="2"/>
              <a:buChar char="g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59743" y="5799019"/>
            <a:ext cx="971741" cy="857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(4,6)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future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5339804" y="2199969"/>
            <a:ext cx="155448" cy="155448"/>
          </a:xfrm>
          <a:prstGeom prst="ellipse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Marlett" pitchFamily="2" charset="2"/>
              <a:buChar char="g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01439" y="171485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4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305425" y="286915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6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39901" y="185050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943887" y="300479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9676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Asynchronous system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n</a:t>
            </a:r>
            <a:r>
              <a:rPr lang="en-US" dirty="0" smtClean="0"/>
              <a:t> processes</a:t>
            </a:r>
          </a:p>
          <a:p>
            <a:endParaRPr lang="en-US" dirty="0"/>
          </a:p>
          <a:p>
            <a:r>
              <a:rPr lang="en-US" dirty="0" smtClean="0"/>
              <a:t>Pairwise message-passing channels</a:t>
            </a:r>
          </a:p>
          <a:p>
            <a:endParaRPr lang="en-US" dirty="0" smtClean="0"/>
          </a:p>
          <a:p>
            <a:r>
              <a:rPr lang="en-US" dirty="0" smtClean="0"/>
              <a:t>Unicasts</a:t>
            </a:r>
          </a:p>
          <a:p>
            <a:endParaRPr lang="en-US" dirty="0"/>
          </a:p>
          <a:p>
            <a:r>
              <a:rPr lang="en-US" dirty="0"/>
              <a:t>Incomplete network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07DEF5-A307-4F25-8C66-A6D5B058479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4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auto">
          <a:xfrm>
            <a:off x="622154" y="2057533"/>
            <a:ext cx="470000" cy="1614355"/>
          </a:xfrm>
          <a:prstGeom prst="rect">
            <a:avLst/>
          </a:prstGeom>
          <a:solidFill>
            <a:srgbClr val="FFFF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Marlett" pitchFamily="2" charset="2"/>
              <a:buChar char="g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956" y="380501"/>
            <a:ext cx="5018088" cy="9915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06488" y="149668"/>
            <a:ext cx="970137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mtClean="0">
                <a:latin typeface="Helvetica" charset="0"/>
                <a:ea typeface="Helvetica" charset="0"/>
                <a:cs typeface="Helvetica" charset="0"/>
              </a:rPr>
              <a:t>cover</a:t>
            </a:r>
            <a:endParaRPr lang="en-US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3513" y="149668"/>
            <a:ext cx="970137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mtClean="0">
                <a:latin typeface="Helvetica" charset="0"/>
                <a:ea typeface="Helvetica" charset="0"/>
                <a:cs typeface="Helvetica" charset="0"/>
              </a:rPr>
              <a:t>cover</a:t>
            </a:r>
            <a:endParaRPr lang="en-US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1346476" y="2291029"/>
            <a:ext cx="657162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1532216" y="3438216"/>
            <a:ext cx="657162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1346476" y="4525113"/>
            <a:ext cx="657162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Oval 11"/>
          <p:cNvSpPr/>
          <p:nvPr/>
        </p:nvSpPr>
        <p:spPr bwMode="auto">
          <a:xfrm>
            <a:off x="2799629" y="3393269"/>
            <a:ext cx="155448" cy="155448"/>
          </a:xfrm>
          <a:prstGeom prst="ellipse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Marlett" pitchFamily="2" charset="2"/>
              <a:buChar char="g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335396" y="5575315"/>
            <a:ext cx="155448" cy="155448"/>
          </a:xfrm>
          <a:prstGeom prst="ellipse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Marlett" pitchFamily="2" charset="2"/>
              <a:buChar char="g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2154" y="2057533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baseline="-25000" dirty="0">
                <a:latin typeface="Helvetica" charset="0"/>
                <a:ea typeface="Helvetica" charset="0"/>
                <a:cs typeface="Helvetica" charset="0"/>
              </a:rPr>
              <a:t>0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8184" y="4216556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baseline="-25000" dirty="0">
                <a:latin typeface="Helvetica" charset="0"/>
                <a:ea typeface="Helvetica" charset="0"/>
                <a:cs typeface="Helvetica" charset="0"/>
              </a:rPr>
              <a:t>2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2154" y="3108615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baseline="-25000" dirty="0">
                <a:latin typeface="Helvetica" charset="0"/>
                <a:ea typeface="Helvetica" charset="0"/>
                <a:cs typeface="Helvetica" charset="0"/>
              </a:rPr>
              <a:t>1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2931017" y="3566672"/>
            <a:ext cx="401975" cy="19676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3390474" y="516603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a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1320563" y="5691925"/>
            <a:ext cx="657162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659055" y="5422206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baseline="-25000" dirty="0" smtClean="0">
                <a:latin typeface="Helvetica" charset="0"/>
                <a:ea typeface="Helvetica" charset="0"/>
                <a:cs typeface="Helvetica" charset="0"/>
              </a:rPr>
              <a:t>3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1577043" y="2232567"/>
            <a:ext cx="155448" cy="155448"/>
          </a:xfrm>
          <a:prstGeom prst="ellipse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Marlett" pitchFamily="2" charset="2"/>
              <a:buChar char="g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 bwMode="auto">
          <a:xfrm>
            <a:off x="1687225" y="2374494"/>
            <a:ext cx="659319" cy="320082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Oval 48"/>
          <p:cNvSpPr/>
          <p:nvPr/>
        </p:nvSpPr>
        <p:spPr bwMode="auto">
          <a:xfrm>
            <a:off x="2272671" y="5599121"/>
            <a:ext cx="155448" cy="155448"/>
          </a:xfrm>
          <a:prstGeom prst="ellipse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Marlett" pitchFamily="2" charset="2"/>
              <a:buChar char="g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867244" y="5806093"/>
            <a:ext cx="817853" cy="83099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(1,2)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past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2323373" y="3374213"/>
            <a:ext cx="155448" cy="155448"/>
          </a:xfrm>
          <a:prstGeom prst="ellipse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Marlett" pitchFamily="2" charset="2"/>
              <a:buChar char="g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59743" y="5799019"/>
            <a:ext cx="971741" cy="857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∞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,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∞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future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39901" y="185050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43887" y="300479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6924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auto">
          <a:xfrm>
            <a:off x="622154" y="2057533"/>
            <a:ext cx="470000" cy="1614355"/>
          </a:xfrm>
          <a:prstGeom prst="rect">
            <a:avLst/>
          </a:prstGeom>
          <a:solidFill>
            <a:srgbClr val="FFFF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Marlett" pitchFamily="2" charset="2"/>
              <a:buChar char="g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956" y="380501"/>
            <a:ext cx="5018088" cy="9915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06488" y="149668"/>
            <a:ext cx="970137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mtClean="0">
                <a:latin typeface="Helvetica" charset="0"/>
                <a:ea typeface="Helvetica" charset="0"/>
                <a:cs typeface="Helvetica" charset="0"/>
              </a:rPr>
              <a:t>cover</a:t>
            </a:r>
            <a:endParaRPr lang="en-US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3513" y="149668"/>
            <a:ext cx="970137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mtClean="0">
                <a:latin typeface="Helvetica" charset="0"/>
                <a:ea typeface="Helvetica" charset="0"/>
                <a:cs typeface="Helvetica" charset="0"/>
              </a:rPr>
              <a:t>cover</a:t>
            </a:r>
            <a:endParaRPr lang="en-US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1346476" y="2291029"/>
            <a:ext cx="657162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1532216" y="3438216"/>
            <a:ext cx="657162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1346476" y="4525113"/>
            <a:ext cx="657162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Oval 11"/>
          <p:cNvSpPr/>
          <p:nvPr/>
        </p:nvSpPr>
        <p:spPr bwMode="auto">
          <a:xfrm>
            <a:off x="2799629" y="3393269"/>
            <a:ext cx="155448" cy="155448"/>
          </a:xfrm>
          <a:prstGeom prst="ellipse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Marlett" pitchFamily="2" charset="2"/>
              <a:buChar char="g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335396" y="5575315"/>
            <a:ext cx="155448" cy="155448"/>
          </a:xfrm>
          <a:prstGeom prst="ellipse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Marlett" pitchFamily="2" charset="2"/>
              <a:buChar char="g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434398" y="5592046"/>
            <a:ext cx="155448" cy="155448"/>
          </a:xfrm>
          <a:prstGeom prst="ellipse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Marlett" pitchFamily="2" charset="2"/>
              <a:buChar char="g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2154" y="2057533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baseline="-25000" dirty="0">
                <a:latin typeface="Helvetica" charset="0"/>
                <a:ea typeface="Helvetica" charset="0"/>
                <a:cs typeface="Helvetica" charset="0"/>
              </a:rPr>
              <a:t>0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8184" y="4216556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baseline="-25000" dirty="0">
                <a:latin typeface="Helvetica" charset="0"/>
                <a:ea typeface="Helvetica" charset="0"/>
                <a:cs typeface="Helvetica" charset="0"/>
              </a:rPr>
              <a:t>2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2154" y="3108615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baseline="-25000" dirty="0">
                <a:latin typeface="Helvetica" charset="0"/>
                <a:ea typeface="Helvetica" charset="0"/>
                <a:cs typeface="Helvetica" charset="0"/>
              </a:rPr>
              <a:t>1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2931017" y="3566672"/>
            <a:ext cx="401975" cy="19676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V="1">
            <a:off x="5525537" y="2407640"/>
            <a:ext cx="576272" cy="31676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3390474" y="516603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a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1320563" y="5691925"/>
            <a:ext cx="657162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Oval 33"/>
          <p:cNvSpPr/>
          <p:nvPr/>
        </p:nvSpPr>
        <p:spPr bwMode="auto">
          <a:xfrm>
            <a:off x="6101809" y="2204736"/>
            <a:ext cx="155448" cy="155448"/>
          </a:xfrm>
          <a:prstGeom prst="ellipse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Marlett" pitchFamily="2" charset="2"/>
              <a:buChar char="g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9055" y="5422206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baseline="-25000" dirty="0" smtClean="0">
                <a:latin typeface="Helvetica" charset="0"/>
                <a:ea typeface="Helvetica" charset="0"/>
                <a:cs typeface="Helvetica" charset="0"/>
              </a:rPr>
              <a:t>3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1577043" y="2232567"/>
            <a:ext cx="155448" cy="155448"/>
          </a:xfrm>
          <a:prstGeom prst="ellipse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Marlett" pitchFamily="2" charset="2"/>
              <a:buChar char="g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 bwMode="auto">
          <a:xfrm>
            <a:off x="1687225" y="2374494"/>
            <a:ext cx="659319" cy="320082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Oval 48"/>
          <p:cNvSpPr/>
          <p:nvPr/>
        </p:nvSpPr>
        <p:spPr bwMode="auto">
          <a:xfrm>
            <a:off x="2272671" y="5599121"/>
            <a:ext cx="155448" cy="155448"/>
          </a:xfrm>
          <a:prstGeom prst="ellipse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Marlett" pitchFamily="2" charset="2"/>
              <a:buChar char="g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867244" y="5806093"/>
            <a:ext cx="817853" cy="83099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(1,2)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past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2323373" y="3374213"/>
            <a:ext cx="155448" cy="155448"/>
          </a:xfrm>
          <a:prstGeom prst="ellipse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Marlett" pitchFamily="2" charset="2"/>
              <a:buChar char="g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4166473" y="3359929"/>
            <a:ext cx="155448" cy="155448"/>
          </a:xfrm>
          <a:prstGeom prst="ellipse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Marlett" pitchFamily="2" charset="2"/>
              <a:buChar char="g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3947397" y="2212156"/>
            <a:ext cx="155448" cy="155448"/>
          </a:xfrm>
          <a:prstGeom prst="ellipse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Marlett" pitchFamily="2" charset="2"/>
              <a:buChar char="g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4590339" y="3355163"/>
            <a:ext cx="155448" cy="155448"/>
          </a:xfrm>
          <a:prstGeom prst="ellipse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Marlett" pitchFamily="2" charset="2"/>
              <a:buChar char="g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4914189" y="3378976"/>
            <a:ext cx="155448" cy="155448"/>
          </a:xfrm>
          <a:prstGeom prst="ellipse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Marlett" pitchFamily="2" charset="2"/>
              <a:buChar char="g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6257257" y="2519198"/>
            <a:ext cx="229268" cy="30561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3659743" y="5799019"/>
            <a:ext cx="971741" cy="857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∞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,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∞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future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813673" y="5795350"/>
            <a:ext cx="971741" cy="857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(4,∞)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future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339804" y="2199969"/>
            <a:ext cx="155448" cy="155448"/>
          </a:xfrm>
          <a:prstGeom prst="ellipse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Marlett" pitchFamily="2" charset="2"/>
              <a:buChar char="g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01439" y="171485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4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39901" y="185050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943887" y="300479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6231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auto">
          <a:xfrm>
            <a:off x="622154" y="2057533"/>
            <a:ext cx="470000" cy="1614355"/>
          </a:xfrm>
          <a:prstGeom prst="rect">
            <a:avLst/>
          </a:prstGeom>
          <a:solidFill>
            <a:srgbClr val="FFFF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Marlett" pitchFamily="2" charset="2"/>
              <a:buChar char="g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956" y="380501"/>
            <a:ext cx="5018088" cy="9915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06488" y="149668"/>
            <a:ext cx="970137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mtClean="0">
                <a:latin typeface="Helvetica" charset="0"/>
                <a:ea typeface="Helvetica" charset="0"/>
                <a:cs typeface="Helvetica" charset="0"/>
              </a:rPr>
              <a:t>cover</a:t>
            </a:r>
            <a:endParaRPr lang="en-US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3513" y="149668"/>
            <a:ext cx="970137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mtClean="0">
                <a:latin typeface="Helvetica" charset="0"/>
                <a:ea typeface="Helvetica" charset="0"/>
                <a:cs typeface="Helvetica" charset="0"/>
              </a:rPr>
              <a:t>cover</a:t>
            </a:r>
            <a:endParaRPr lang="en-US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1346476" y="2291029"/>
            <a:ext cx="657162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1532216" y="3438216"/>
            <a:ext cx="657162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1346476" y="4525113"/>
            <a:ext cx="657162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Oval 11"/>
          <p:cNvSpPr/>
          <p:nvPr/>
        </p:nvSpPr>
        <p:spPr bwMode="auto">
          <a:xfrm>
            <a:off x="2799629" y="3393269"/>
            <a:ext cx="155448" cy="155448"/>
          </a:xfrm>
          <a:prstGeom prst="ellipse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Marlett" pitchFamily="2" charset="2"/>
              <a:buChar char="g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335396" y="5575315"/>
            <a:ext cx="155448" cy="155448"/>
          </a:xfrm>
          <a:prstGeom prst="ellipse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Marlett" pitchFamily="2" charset="2"/>
              <a:buChar char="g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434398" y="5592046"/>
            <a:ext cx="155448" cy="155448"/>
          </a:xfrm>
          <a:prstGeom prst="ellipse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Marlett" pitchFamily="2" charset="2"/>
              <a:buChar char="g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2154" y="2057533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baseline="-25000" dirty="0">
                <a:latin typeface="Helvetica" charset="0"/>
                <a:ea typeface="Helvetica" charset="0"/>
                <a:cs typeface="Helvetica" charset="0"/>
              </a:rPr>
              <a:t>0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8184" y="4216556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baseline="-25000" dirty="0">
                <a:latin typeface="Helvetica" charset="0"/>
                <a:ea typeface="Helvetica" charset="0"/>
                <a:cs typeface="Helvetica" charset="0"/>
              </a:rPr>
              <a:t>2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2154" y="3108615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baseline="-25000" dirty="0">
                <a:latin typeface="Helvetica" charset="0"/>
                <a:ea typeface="Helvetica" charset="0"/>
                <a:cs typeface="Helvetica" charset="0"/>
              </a:rPr>
              <a:t>1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2931017" y="3566672"/>
            <a:ext cx="401975" cy="19676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V="1">
            <a:off x="5525537" y="2407640"/>
            <a:ext cx="576272" cy="31676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3390474" y="516603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a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1320563" y="5691925"/>
            <a:ext cx="657162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Oval 33"/>
          <p:cNvSpPr/>
          <p:nvPr/>
        </p:nvSpPr>
        <p:spPr bwMode="auto">
          <a:xfrm>
            <a:off x="6101809" y="2204736"/>
            <a:ext cx="155448" cy="155448"/>
          </a:xfrm>
          <a:prstGeom prst="ellipse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Marlett" pitchFamily="2" charset="2"/>
              <a:buChar char="g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9055" y="5422206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baseline="-25000" dirty="0" smtClean="0">
                <a:latin typeface="Helvetica" charset="0"/>
                <a:ea typeface="Helvetica" charset="0"/>
                <a:cs typeface="Helvetica" charset="0"/>
              </a:rPr>
              <a:t>3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1577043" y="2232567"/>
            <a:ext cx="155448" cy="155448"/>
          </a:xfrm>
          <a:prstGeom prst="ellipse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Marlett" pitchFamily="2" charset="2"/>
              <a:buChar char="g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 bwMode="auto">
          <a:xfrm>
            <a:off x="1687225" y="2374494"/>
            <a:ext cx="659319" cy="320082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Oval 48"/>
          <p:cNvSpPr/>
          <p:nvPr/>
        </p:nvSpPr>
        <p:spPr bwMode="auto">
          <a:xfrm>
            <a:off x="2272671" y="5599121"/>
            <a:ext cx="155448" cy="155448"/>
          </a:xfrm>
          <a:prstGeom prst="ellipse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Marlett" pitchFamily="2" charset="2"/>
              <a:buChar char="g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867244" y="5806093"/>
            <a:ext cx="817853" cy="83099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(1,2)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past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2323373" y="3374213"/>
            <a:ext cx="155448" cy="155448"/>
          </a:xfrm>
          <a:prstGeom prst="ellipse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Marlett" pitchFamily="2" charset="2"/>
              <a:buChar char="g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4166473" y="3359929"/>
            <a:ext cx="155448" cy="155448"/>
          </a:xfrm>
          <a:prstGeom prst="ellipse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Marlett" pitchFamily="2" charset="2"/>
              <a:buChar char="g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3947397" y="2212156"/>
            <a:ext cx="155448" cy="155448"/>
          </a:xfrm>
          <a:prstGeom prst="ellipse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Marlett" pitchFamily="2" charset="2"/>
              <a:buChar char="g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4590339" y="3355163"/>
            <a:ext cx="155448" cy="155448"/>
          </a:xfrm>
          <a:prstGeom prst="ellipse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Marlett" pitchFamily="2" charset="2"/>
              <a:buChar char="g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4914189" y="3378976"/>
            <a:ext cx="155448" cy="155448"/>
          </a:xfrm>
          <a:prstGeom prst="ellipse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Marlett" pitchFamily="2" charset="2"/>
              <a:buChar char="g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13673" y="5795350"/>
            <a:ext cx="971741" cy="857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(4,∞)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future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6257257" y="2519198"/>
            <a:ext cx="229268" cy="30561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3659743" y="5799019"/>
            <a:ext cx="971741" cy="857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∞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,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∞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future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6925596" y="5575314"/>
            <a:ext cx="155448" cy="155448"/>
          </a:xfrm>
          <a:prstGeom prst="ellipse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Marlett" pitchFamily="2" charset="2"/>
              <a:buChar char="g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 bwMode="auto">
          <a:xfrm flipV="1">
            <a:off x="6984228" y="3529661"/>
            <a:ext cx="458102" cy="203591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Oval 39"/>
          <p:cNvSpPr/>
          <p:nvPr/>
        </p:nvSpPr>
        <p:spPr bwMode="auto">
          <a:xfrm>
            <a:off x="7368637" y="3328687"/>
            <a:ext cx="155448" cy="155448"/>
          </a:xfrm>
          <a:prstGeom prst="ellipse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Marlett" pitchFamily="2" charset="2"/>
              <a:buChar char="g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 bwMode="auto">
          <a:xfrm>
            <a:off x="7565988" y="3498105"/>
            <a:ext cx="256287" cy="212959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7277146" y="5779094"/>
            <a:ext cx="971741" cy="857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(4,6)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future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5339804" y="2199969"/>
            <a:ext cx="155448" cy="155448"/>
          </a:xfrm>
          <a:prstGeom prst="ellipse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Marlett" pitchFamily="2" charset="2"/>
              <a:buChar char="g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01439" y="171485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4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305425" y="286915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>
                <a:latin typeface="Helvetica" charset="0"/>
                <a:ea typeface="Helvetica" charset="0"/>
                <a:cs typeface="Helvetica" charset="0"/>
              </a:rPr>
              <a:t>6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639901" y="185050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943887" y="300479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494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1683916"/>
            <a:ext cx="7874000" cy="50216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956" y="380501"/>
            <a:ext cx="5018088" cy="9915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06488" y="149668"/>
            <a:ext cx="970137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mtClean="0">
                <a:latin typeface="Helvetica" charset="0"/>
                <a:ea typeface="Helvetica" charset="0"/>
                <a:cs typeface="Helvetica" charset="0"/>
              </a:rPr>
              <a:t>cover</a:t>
            </a:r>
            <a:endParaRPr lang="en-US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3513" y="149668"/>
            <a:ext cx="970137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mtClean="0">
                <a:latin typeface="Helvetica" charset="0"/>
                <a:ea typeface="Helvetica" charset="0"/>
                <a:cs typeface="Helvetica" charset="0"/>
              </a:rPr>
              <a:t>cover</a:t>
            </a:r>
            <a:endParaRPr lang="en-US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60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Wingdings"/>
              </a:rPr>
              <a:t>Happened-Before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Intuitively: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 </a:t>
            </a:r>
            <a:r>
              <a:rPr lang="en-US" dirty="0" smtClean="0">
                <a:sym typeface="Wingdings"/>
              </a:rPr>
              <a:t> f      </a:t>
            </a:r>
            <a:r>
              <a:rPr lang="en-US" dirty="0" err="1" smtClean="0">
                <a:sym typeface="Wingdings"/>
              </a:rPr>
              <a:t>iff</a:t>
            </a:r>
            <a:r>
              <a:rPr lang="en-US" dirty="0" smtClean="0">
                <a:sym typeface="Wingdings"/>
              </a:rPr>
              <a:t>     future(e)     past(f)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07DEF5-A307-4F25-8C66-A6D5B058479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939" y="3422558"/>
            <a:ext cx="278074" cy="27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3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 Timestamps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Size proportional to cover size</a:t>
            </a:r>
          </a:p>
          <a:p>
            <a:endParaRPr lang="en-US" dirty="0"/>
          </a:p>
          <a:p>
            <a:r>
              <a:rPr lang="en-US" dirty="0" smtClean="0"/>
              <a:t>Minimum 1 round-trip delay in determining</a:t>
            </a:r>
            <a:br>
              <a:rPr lang="en-US" dirty="0" smtClean="0"/>
            </a:br>
            <a:r>
              <a:rPr lang="en-US" dirty="0" smtClean="0"/>
              <a:t>“future” component</a:t>
            </a:r>
            <a:br>
              <a:rPr lang="en-US" dirty="0" smtClean="0"/>
            </a:br>
            <a:endParaRPr lang="en-US" dirty="0"/>
          </a:p>
          <a:p>
            <a:pPr lvl="2"/>
            <a:r>
              <a:rPr lang="en-US" dirty="0" smtClean="0"/>
              <a:t>Potentially much longer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07DEF5-A307-4F25-8C66-A6D5B058479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9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sym typeface="Wingdings"/>
            </a:endParaRPr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Smaller timestamps </a:t>
            </a:r>
            <a:r>
              <a:rPr lang="en-US" dirty="0" smtClean="0">
                <a:solidFill>
                  <a:srgbClr val="C00000"/>
                </a:solidFill>
                <a:sym typeface="Wingdings"/>
              </a:rPr>
              <a:t>not interesting </a:t>
            </a:r>
            <a:r>
              <a:rPr lang="en-US" dirty="0" smtClean="0">
                <a:sym typeface="Wingdings"/>
              </a:rPr>
              <a:t>if the cost of</a:t>
            </a:r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using them is too high</a:t>
            </a:r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 easy to verify</a:t>
            </a:r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Maximal consistent cuts (with a slightly modified timestamp)</a:t>
            </a:r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Predicate detection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07DEF5-A307-4F25-8C66-A6D5B058479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52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Assign timestamp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e</a:t>
            </a:r>
            <a:r>
              <a:rPr lang="en-US" dirty="0" smtClean="0"/>
              <a:t> to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each event e </a:t>
            </a: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uch that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 smtClean="0">
                <a:latin typeface="Symbol" charset="2"/>
                <a:ea typeface="Symbol" charset="2"/>
                <a:cs typeface="Symbol" charset="2"/>
              </a:rPr>
              <a:t>		</a:t>
            </a:r>
            <a:r>
              <a:rPr lang="en-US" dirty="0"/>
              <a:t>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e</a:t>
            </a:r>
            <a:r>
              <a:rPr lang="en-US" baseline="-25000" dirty="0" smtClean="0"/>
              <a:t> </a:t>
            </a:r>
            <a:r>
              <a:rPr lang="en-US" dirty="0" smtClean="0"/>
              <a:t>&lt;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f</a:t>
            </a:r>
            <a:r>
              <a:rPr lang="en-US" dirty="0" smtClean="0"/>
              <a:t>    </a:t>
            </a:r>
            <a:r>
              <a:rPr lang="en-US" dirty="0" err="1" smtClean="0"/>
              <a:t>iff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  e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  <a:sym typeface="Wingdings"/>
              </a:rPr>
              <a:t> f</a:t>
            </a:r>
          </a:p>
          <a:p>
            <a:endParaRPr lang="en-US" dirty="0">
              <a:latin typeface="Helvetica" charset="0"/>
              <a:ea typeface="Helvetica" charset="0"/>
              <a:cs typeface="Helvetica" charset="0"/>
              <a:sym typeface="Wingdings"/>
            </a:endParaRPr>
          </a:p>
          <a:p>
            <a:endParaRPr lang="en-US" dirty="0" smtClean="0">
              <a:latin typeface="Helvetica" charset="0"/>
              <a:ea typeface="Helvetica" charset="0"/>
              <a:cs typeface="Helvetica" charset="0"/>
              <a:sym typeface="Wingdings"/>
            </a:endParaRPr>
          </a:p>
          <a:p>
            <a:endParaRPr lang="en-US" dirty="0">
              <a:latin typeface="Symbol" charset="2"/>
              <a:ea typeface="Symbol" charset="2"/>
              <a:cs typeface="Symbol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07DEF5-A307-4F25-8C66-A6D5B058479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47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09669"/>
            <a:ext cx="7772400" cy="4572000"/>
          </a:xfrm>
        </p:spPr>
        <p:txBody>
          <a:bodyPr/>
          <a:lstStyle/>
          <a:p>
            <a:r>
              <a:rPr lang="en-US" dirty="0" smtClean="0"/>
              <a:t>Message-passing</a:t>
            </a:r>
          </a:p>
          <a:p>
            <a:pPr lvl="1"/>
            <a:r>
              <a:rPr lang="en-US" dirty="0" smtClean="0"/>
              <a:t>Vector timestamps [</a:t>
            </a:r>
            <a:r>
              <a:rPr lang="en-US" dirty="0" err="1" smtClean="0"/>
              <a:t>Fidge-Mattern</a:t>
            </a:r>
            <a:r>
              <a:rPr lang="en-US" dirty="0" smtClean="0"/>
              <a:t> 1988]</a:t>
            </a:r>
          </a:p>
          <a:p>
            <a:pPr lvl="1"/>
            <a:r>
              <a:rPr lang="en-US" dirty="0" smtClean="0"/>
              <a:t>Vector lower bound [</a:t>
            </a:r>
            <a:r>
              <a:rPr lang="en-US" dirty="0" err="1" smtClean="0"/>
              <a:t>Charron-Bost</a:t>
            </a:r>
            <a:r>
              <a:rPr lang="en-US" dirty="0" smtClean="0"/>
              <a:t> 1991]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ower bound [</a:t>
            </a:r>
            <a:r>
              <a:rPr lang="en-US" dirty="0" err="1" smtClean="0"/>
              <a:t>Melideo</a:t>
            </a:r>
            <a:r>
              <a:rPr lang="en-US" dirty="0" smtClean="0"/>
              <a:t> 2001]</a:t>
            </a:r>
          </a:p>
          <a:p>
            <a:pPr lvl="1"/>
            <a:r>
              <a:rPr lang="en-US" dirty="0" smtClean="0"/>
              <a:t>Synchronous messages [Garg 2002]</a:t>
            </a:r>
          </a:p>
          <a:p>
            <a:pPr lvl="1"/>
            <a:r>
              <a:rPr lang="en-US" dirty="0" smtClean="0"/>
              <a:t>Causal separators [Rodriguez 1995]</a:t>
            </a:r>
          </a:p>
          <a:p>
            <a:pPr lvl="1"/>
            <a:r>
              <a:rPr lang="en-US" dirty="0" smtClean="0"/>
              <a:t>Exploiting locality [</a:t>
            </a:r>
            <a:r>
              <a:rPr lang="en-US" dirty="0" err="1" smtClean="0"/>
              <a:t>Meldal</a:t>
            </a:r>
            <a:r>
              <a:rPr lang="en-US" dirty="0" smtClean="0"/>
              <a:t> 1999]</a:t>
            </a:r>
          </a:p>
          <a:p>
            <a:pPr lvl="1"/>
            <a:r>
              <a:rPr lang="en-US" dirty="0" smtClean="0"/>
              <a:t>Plausible clocks [Torres-Rojas 1999]</a:t>
            </a:r>
          </a:p>
          <a:p>
            <a:pPr lvl="1"/>
            <a:r>
              <a:rPr lang="en-US" dirty="0" smtClean="0"/>
              <a:t>Cluster timestamps [Ward 2001]</a:t>
            </a:r>
          </a:p>
          <a:p>
            <a:pPr lvl="1"/>
            <a:r>
              <a:rPr lang="is-IS" dirty="0" smtClean="0"/>
              <a:t>…</a:t>
            </a:r>
            <a:endParaRPr lang="en-US" dirty="0" smtClean="0"/>
          </a:p>
          <a:p>
            <a:r>
              <a:rPr lang="en-US" dirty="0" smtClean="0"/>
              <a:t>Shared memory</a:t>
            </a:r>
          </a:p>
          <a:p>
            <a:pPr lvl="1"/>
            <a:r>
              <a:rPr lang="en-US" dirty="0" smtClean="0"/>
              <a:t>Lazy replication [</a:t>
            </a:r>
            <a:r>
              <a:rPr lang="en-US" dirty="0" err="1" smtClean="0"/>
              <a:t>Ladin</a:t>
            </a:r>
            <a:r>
              <a:rPr lang="en-US" dirty="0"/>
              <a:t> </a:t>
            </a:r>
            <a:r>
              <a:rPr lang="en-US" dirty="0" smtClean="0"/>
              <a:t>1992]</a:t>
            </a:r>
          </a:p>
          <a:p>
            <a:pPr lvl="1"/>
            <a:r>
              <a:rPr lang="en-US" dirty="0" err="1" smtClean="0"/>
              <a:t>SwiftCloud</a:t>
            </a:r>
            <a:r>
              <a:rPr lang="en-US" dirty="0" smtClean="0"/>
              <a:t> [</a:t>
            </a:r>
            <a:r>
              <a:rPr lang="en-US" dirty="0" err="1" smtClean="0"/>
              <a:t>Zawirski</a:t>
            </a:r>
            <a:r>
              <a:rPr lang="en-US" dirty="0" smtClean="0"/>
              <a:t> 2015]</a:t>
            </a:r>
          </a:p>
          <a:p>
            <a:pPr lvl="1"/>
            <a:r>
              <a:rPr lang="en-US" dirty="0"/>
              <a:t>Version vectors, dotted version vectors [Almeida 2014</a:t>
            </a:r>
            <a:r>
              <a:rPr lang="en-US" dirty="0" smtClean="0"/>
              <a:t>]</a:t>
            </a:r>
          </a:p>
          <a:p>
            <a:pPr lvl="1"/>
            <a:r>
              <a:rPr lang="is-IS" dirty="0" smtClean="0"/>
              <a:t>…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06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FD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Vector timestamp bounds</a:t>
            </a:r>
          </a:p>
          <a:p>
            <a:endParaRPr lang="en-US" dirty="0"/>
          </a:p>
          <a:p>
            <a:r>
              <a:rPr lang="en-US" dirty="0" smtClean="0"/>
              <a:t>Alternate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07DEF5-A307-4F25-8C66-A6D5B058479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97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Timestamps</a:t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Fidge-Mattern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1988]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Timestamp </a:t>
            </a:r>
            <a:r>
              <a:rPr lang="en-US" dirty="0" err="1"/>
              <a:t>T</a:t>
            </a:r>
            <a:r>
              <a:rPr lang="en-US" baseline="-25000" dirty="0" err="1"/>
              <a:t>e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is a vector </a:t>
            </a: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Vector comparison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e</a:t>
            </a:r>
            <a:r>
              <a:rPr lang="en-US" baseline="-25000" dirty="0" smtClean="0"/>
              <a:t> </a:t>
            </a:r>
            <a:r>
              <a:rPr lang="en-US" dirty="0"/>
              <a:t>&lt;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f</a:t>
            </a:r>
            <a:r>
              <a:rPr lang="en-US" dirty="0" smtClean="0"/>
              <a:t>  if</a:t>
            </a:r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dirty="0" err="1" smtClean="0"/>
              <a:t>T</a:t>
            </a:r>
            <a:r>
              <a:rPr lang="en-US" baseline="-25000" dirty="0" err="1" smtClean="0"/>
              <a:t>e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  <a:r>
              <a:rPr lang="en-US" baseline="-25000" dirty="0" smtClean="0"/>
              <a:t> </a:t>
            </a:r>
            <a:r>
              <a:rPr lang="en-US" dirty="0"/>
              <a:t>  </a:t>
            </a:r>
            <a:r>
              <a:rPr lang="en-US" dirty="0" smtClean="0"/>
              <a:t>    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f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     for all </a:t>
            </a:r>
            <a:r>
              <a:rPr lang="en-US" dirty="0" err="1" smtClean="0"/>
              <a:t>i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There exists </a:t>
            </a:r>
            <a:r>
              <a:rPr lang="en-US" dirty="0" err="1" smtClean="0"/>
              <a:t>i</a:t>
            </a:r>
            <a:r>
              <a:rPr lang="en-US" dirty="0" smtClean="0"/>
              <a:t> such that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e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/>
              <a:t>]</a:t>
            </a:r>
            <a:r>
              <a:rPr lang="en-US" baseline="-25000" dirty="0"/>
              <a:t> </a:t>
            </a:r>
            <a:r>
              <a:rPr lang="en-US" dirty="0"/>
              <a:t> </a:t>
            </a:r>
            <a:r>
              <a:rPr lang="en-US" dirty="0" smtClean="0"/>
              <a:t>&lt;  </a:t>
            </a:r>
            <a:r>
              <a:rPr lang="en-US" dirty="0" err="1"/>
              <a:t>T</a:t>
            </a:r>
            <a:r>
              <a:rPr lang="en-US" baseline="-25000" dirty="0" err="1"/>
              <a:t>f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07DEF5-A307-4F25-8C66-A6D5B058479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995" y="3808324"/>
            <a:ext cx="278074" cy="27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03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2207880" y="5011067"/>
            <a:ext cx="3468094" cy="1395412"/>
          </a:xfrm>
          <a:prstGeom prst="rect">
            <a:avLst/>
          </a:prstGeom>
          <a:solidFill>
            <a:srgbClr val="FFFF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Marlett" pitchFamily="2" charset="2"/>
              <a:buChar char="g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Timestamp </a:t>
            </a:r>
            <a:r>
              <a:rPr lang="en-US" dirty="0" err="1"/>
              <a:t>T</a:t>
            </a:r>
            <a:r>
              <a:rPr lang="en-US" baseline="-25000" dirty="0" err="1"/>
              <a:t>e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is a vector </a:t>
            </a: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Vector comparison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dirty="0" err="1"/>
              <a:t>T</a:t>
            </a:r>
            <a:r>
              <a:rPr lang="en-US" baseline="-25000" dirty="0" err="1"/>
              <a:t>e</a:t>
            </a:r>
            <a:r>
              <a:rPr lang="en-US" baseline="-25000" dirty="0"/>
              <a:t> </a:t>
            </a:r>
            <a:r>
              <a:rPr lang="en-US" dirty="0"/>
              <a:t>&lt;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f</a:t>
            </a:r>
            <a:r>
              <a:rPr lang="en-US" dirty="0" smtClean="0"/>
              <a:t>  if</a:t>
            </a:r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dirty="0" err="1" smtClean="0"/>
              <a:t>T</a:t>
            </a:r>
            <a:r>
              <a:rPr lang="en-US" baseline="-25000" dirty="0" err="1" smtClean="0"/>
              <a:t>e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  <a:r>
              <a:rPr lang="en-US" baseline="-25000" dirty="0" smtClean="0"/>
              <a:t> </a:t>
            </a:r>
            <a:r>
              <a:rPr lang="en-US" dirty="0"/>
              <a:t>  </a:t>
            </a:r>
            <a:r>
              <a:rPr lang="en-US" dirty="0" smtClean="0"/>
              <a:t>    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f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     for all </a:t>
            </a:r>
            <a:r>
              <a:rPr lang="en-US" dirty="0" err="1" smtClean="0"/>
              <a:t>i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There exists </a:t>
            </a:r>
            <a:r>
              <a:rPr lang="en-US" dirty="0" err="1" smtClean="0"/>
              <a:t>i</a:t>
            </a:r>
            <a:r>
              <a:rPr lang="en-US" dirty="0" smtClean="0"/>
              <a:t> such that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e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/>
              <a:t>]</a:t>
            </a:r>
            <a:r>
              <a:rPr lang="en-US" baseline="-25000" dirty="0"/>
              <a:t> </a:t>
            </a:r>
            <a:r>
              <a:rPr lang="en-US" dirty="0"/>
              <a:t> </a:t>
            </a:r>
            <a:r>
              <a:rPr lang="en-US" dirty="0" smtClean="0"/>
              <a:t>&lt;  </a:t>
            </a:r>
            <a:r>
              <a:rPr lang="en-US" dirty="0" err="1"/>
              <a:t>T</a:t>
            </a:r>
            <a:r>
              <a:rPr lang="en-US" baseline="-25000" dirty="0" err="1"/>
              <a:t>f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 smtClean="0"/>
              <a:t>]</a:t>
            </a:r>
          </a:p>
          <a:p>
            <a:pPr lvl="2"/>
            <a:endParaRPr lang="en-US" dirty="0" smtClean="0"/>
          </a:p>
          <a:p>
            <a:pPr marL="1828800" lvl="4" indent="0">
              <a:buNone/>
            </a:pPr>
            <a:r>
              <a:rPr lang="en-US" sz="2800" dirty="0" smtClean="0"/>
              <a:t>(0,1,2) &lt; (0,1,3)</a:t>
            </a:r>
          </a:p>
          <a:p>
            <a:pPr marL="1828800" lvl="4" indent="0">
              <a:buNone/>
            </a:pPr>
            <a:r>
              <a:rPr lang="en-US" sz="2800" dirty="0" smtClean="0"/>
              <a:t>(0,1,2) &lt; (2,1,1)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07DEF5-A307-4F25-8C66-A6D5B058479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995" y="3808324"/>
            <a:ext cx="278074" cy="271306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 bwMode="auto">
          <a:xfrm flipH="1">
            <a:off x="3771901" y="5751637"/>
            <a:ext cx="170026" cy="43009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 smtClean="0"/>
              <a:t>Vector Timestamps</a:t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Fidge-Mattern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1988]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59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Timestamps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4280" y="5745308"/>
            <a:ext cx="7993920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Online algorithm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  <a:sym typeface="Wingdings"/>
              </a:rPr>
              <a:t> Assign timestamp when event occurs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1346476" y="2291029"/>
            <a:ext cx="657162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1346476" y="3438216"/>
            <a:ext cx="657162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1346476" y="4525113"/>
            <a:ext cx="657162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Oval 33"/>
          <p:cNvSpPr/>
          <p:nvPr/>
        </p:nvSpPr>
        <p:spPr bwMode="auto">
          <a:xfrm>
            <a:off x="2029763" y="2210642"/>
            <a:ext cx="155448" cy="155448"/>
          </a:xfrm>
          <a:prstGeom prst="ellipse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Marlett" pitchFamily="2" charset="2"/>
              <a:buChar char="g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4530429" y="2210643"/>
            <a:ext cx="155448" cy="155448"/>
          </a:xfrm>
          <a:prstGeom prst="ellipse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Marlett" pitchFamily="2" charset="2"/>
              <a:buChar char="g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3168576" y="4447389"/>
            <a:ext cx="155448" cy="155448"/>
          </a:xfrm>
          <a:prstGeom prst="ellipse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Marlett" pitchFamily="2" charset="2"/>
              <a:buChar char="g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6953371" y="2224911"/>
            <a:ext cx="155448" cy="155448"/>
          </a:xfrm>
          <a:prstGeom prst="ellipse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Marlett" pitchFamily="2" charset="2"/>
              <a:buChar char="g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4634950" y="3360492"/>
            <a:ext cx="155448" cy="155448"/>
          </a:xfrm>
          <a:prstGeom prst="ellipse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Marlett" pitchFamily="2" charset="2"/>
              <a:buChar char="g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2154" y="2057533"/>
            <a:ext cx="470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baseline="-25000" smtClean="0">
                <a:latin typeface="Helvetica" charset="0"/>
                <a:ea typeface="Helvetica" charset="0"/>
                <a:cs typeface="Helvetica" charset="0"/>
              </a:rPr>
              <a:t>1</a:t>
            </a:r>
            <a:endParaRPr lang="en-US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5779" y="4216556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baseline="-25000" dirty="0" smtClean="0">
                <a:latin typeface="Helvetica" charset="0"/>
                <a:ea typeface="Helvetica" charset="0"/>
                <a:cs typeface="Helvetica" charset="0"/>
              </a:rPr>
              <a:t>3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19749" y="3108615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baseline="-25000" dirty="0">
                <a:latin typeface="Helvetica" charset="0"/>
                <a:ea typeface="Helvetica" charset="0"/>
                <a:cs typeface="Helvetica" charset="0"/>
              </a:rPr>
              <a:t>2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 bwMode="auto">
          <a:xfrm>
            <a:off x="2185211" y="2432208"/>
            <a:ext cx="983365" cy="20151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 flipV="1">
            <a:off x="3335396" y="3493174"/>
            <a:ext cx="1253252" cy="951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flipV="1">
            <a:off x="4829248" y="2380359"/>
            <a:ext cx="2072779" cy="93581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1653802" y="1827351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Helvetica" charset="0"/>
                <a:ea typeface="Helvetica" charset="0"/>
                <a:cs typeface="Helvetica" charset="0"/>
              </a:rPr>
              <a:t>(1,0,0)</a:t>
            </a: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942637" y="4613547"/>
            <a:ext cx="923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Helvetica" charset="0"/>
                <a:ea typeface="Helvetica" charset="0"/>
                <a:cs typeface="Helvetica" charset="0"/>
              </a:rPr>
              <a:t>(1,0,1)</a:t>
            </a: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96296" y="3438876"/>
            <a:ext cx="923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Helvetica" charset="0"/>
                <a:ea typeface="Helvetica" charset="0"/>
                <a:cs typeface="Helvetica" charset="0"/>
              </a:rPr>
              <a:t>(1,1,1)</a:t>
            </a: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69269" y="1815555"/>
            <a:ext cx="923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Helvetica" charset="0"/>
                <a:ea typeface="Helvetica" charset="0"/>
                <a:cs typeface="Helvetica" charset="0"/>
              </a:rPr>
              <a:t>(3,1,1)</a:t>
            </a: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146327" y="1821343"/>
            <a:ext cx="923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Helvetica" charset="0"/>
                <a:ea typeface="Helvetica" charset="0"/>
                <a:cs typeface="Helvetica" charset="0"/>
              </a:rPr>
              <a:t>(2,0,0)</a:t>
            </a: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754441" y="230924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a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18252" y="296228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c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651154" y="226437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b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1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Offline</a:t>
            </a:r>
            <a:r>
              <a:rPr lang="en-US" dirty="0" smtClean="0"/>
              <a:t> Vector Timestamps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1619" y="5745308"/>
            <a:ext cx="69392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Offline algorithm can often reduce timestamp size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1346476" y="2291029"/>
            <a:ext cx="657162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1346476" y="3438216"/>
            <a:ext cx="657162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1346476" y="4525113"/>
            <a:ext cx="657162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Oval 33"/>
          <p:cNvSpPr/>
          <p:nvPr/>
        </p:nvSpPr>
        <p:spPr bwMode="auto">
          <a:xfrm>
            <a:off x="2029763" y="2210642"/>
            <a:ext cx="155448" cy="155448"/>
          </a:xfrm>
          <a:prstGeom prst="ellipse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Marlett" pitchFamily="2" charset="2"/>
              <a:buChar char="g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4530429" y="2210643"/>
            <a:ext cx="155448" cy="155448"/>
          </a:xfrm>
          <a:prstGeom prst="ellipse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Marlett" pitchFamily="2" charset="2"/>
              <a:buChar char="g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3168576" y="4447389"/>
            <a:ext cx="155448" cy="155448"/>
          </a:xfrm>
          <a:prstGeom prst="ellipse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Marlett" pitchFamily="2" charset="2"/>
              <a:buChar char="g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6953371" y="2224911"/>
            <a:ext cx="155448" cy="155448"/>
          </a:xfrm>
          <a:prstGeom prst="ellipse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Marlett" pitchFamily="2" charset="2"/>
              <a:buChar char="g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4634950" y="3360492"/>
            <a:ext cx="155448" cy="155448"/>
          </a:xfrm>
          <a:prstGeom prst="ellipse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Marlett" pitchFamily="2" charset="2"/>
              <a:buChar char="g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2154" y="2057533"/>
            <a:ext cx="470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baseline="-25000" smtClean="0">
                <a:latin typeface="Helvetica" charset="0"/>
                <a:ea typeface="Helvetica" charset="0"/>
                <a:cs typeface="Helvetica" charset="0"/>
              </a:rPr>
              <a:t>1</a:t>
            </a:r>
            <a:endParaRPr lang="en-US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5779" y="4216556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baseline="-25000" dirty="0" smtClean="0">
                <a:latin typeface="Helvetica" charset="0"/>
                <a:ea typeface="Helvetica" charset="0"/>
                <a:cs typeface="Helvetica" charset="0"/>
              </a:rPr>
              <a:t>3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19749" y="3108615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baseline="-25000" dirty="0">
                <a:latin typeface="Helvetica" charset="0"/>
                <a:ea typeface="Helvetica" charset="0"/>
                <a:cs typeface="Helvetica" charset="0"/>
              </a:rPr>
              <a:t>2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 bwMode="auto">
          <a:xfrm>
            <a:off x="2185211" y="2432208"/>
            <a:ext cx="983365" cy="20151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 flipV="1">
            <a:off x="3335396" y="3493174"/>
            <a:ext cx="1253252" cy="951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flipV="1">
            <a:off x="4829248" y="2380359"/>
            <a:ext cx="2072779" cy="93581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1690382" y="1816641"/>
            <a:ext cx="710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Helvetica" charset="0"/>
                <a:ea typeface="Helvetica" charset="0"/>
                <a:cs typeface="Helvetica" charset="0"/>
              </a:rPr>
              <a:t>(1,0)</a:t>
            </a: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68798" y="4602837"/>
            <a:ext cx="710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Helvetica" charset="0"/>
                <a:ea typeface="Helvetica" charset="0"/>
                <a:cs typeface="Helvetica" charset="0"/>
              </a:rPr>
              <a:t>(1,1)</a:t>
            </a: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22456" y="3428166"/>
            <a:ext cx="710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Helvetica" charset="0"/>
                <a:ea typeface="Helvetica" charset="0"/>
                <a:cs typeface="Helvetica" charset="0"/>
              </a:rPr>
              <a:t>(1,2)</a:t>
            </a: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95430" y="1804845"/>
            <a:ext cx="710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2</a:t>
            </a:r>
            <a:r>
              <a:rPr lang="en-US" sz="2000" dirty="0" smtClean="0">
                <a:latin typeface="Helvetica" charset="0"/>
                <a:ea typeface="Helvetica" charset="0"/>
                <a:cs typeface="Helvetica" charset="0"/>
              </a:rPr>
              <a:t>,2)</a:t>
            </a: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172488" y="1810633"/>
            <a:ext cx="710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Helvetica" charset="0"/>
                <a:ea typeface="Helvetica" charset="0"/>
                <a:cs typeface="Helvetica" charset="0"/>
              </a:rPr>
              <a:t>(2,0)</a:t>
            </a: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54441" y="230924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a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18252" y="296228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c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651154" y="226437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b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70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Pct val="65000"/>
          <a:buFont typeface="Marlett" pitchFamily="2" charset="2"/>
          <a:buChar char="g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Pct val="65000"/>
          <a:buFont typeface="Marlett" pitchFamily="2" charset="2"/>
          <a:buChar char="g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22985</TotalTime>
  <Words>542</Words>
  <Application>Microsoft Macintosh PowerPoint</Application>
  <PresentationFormat>On-screen Show (4:3)</PresentationFormat>
  <Paragraphs>249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Comic Sans MS</vt:lpstr>
      <vt:lpstr>Helvetica</vt:lpstr>
      <vt:lpstr>Marlett</vt:lpstr>
      <vt:lpstr>Symbol</vt:lpstr>
      <vt:lpstr>Times New Roman</vt:lpstr>
      <vt:lpstr>Wingdings</vt:lpstr>
      <vt:lpstr>Arial</vt:lpstr>
      <vt:lpstr>Default Design</vt:lpstr>
      <vt:lpstr>Effectiveness of Delaying Timestamp Computation    Sandeep Kulkarni   Nitin Vaidya Michigan State University  University of Illinois   </vt:lpstr>
      <vt:lpstr>System Model</vt:lpstr>
      <vt:lpstr>Goal</vt:lpstr>
      <vt:lpstr>Much Related Work</vt:lpstr>
      <vt:lpstr>Outline</vt:lpstr>
      <vt:lpstr>Vector Timestamps [Fidge-Mattern 1988]</vt:lpstr>
      <vt:lpstr>Vector Timestamps [Fidge-Mattern 1988]</vt:lpstr>
      <vt:lpstr>Vector Timestamps</vt:lpstr>
      <vt:lpstr>Offline Vector Timestamps</vt:lpstr>
      <vt:lpstr>Delay versus Timestamp Size</vt:lpstr>
      <vt:lpstr>Lower Bound [Charron-Bost 1991]</vt:lpstr>
      <vt:lpstr>Reduce online vector timestamp</vt:lpstr>
      <vt:lpstr>Vector Timestamps Lower Bounds</vt:lpstr>
      <vt:lpstr>Vector Timestamps Lower Bounds</vt:lpstr>
      <vt:lpstr>Outline</vt:lpstr>
      <vt:lpstr>Alternative 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Happened-Before</vt:lpstr>
      <vt:lpstr>Alternate Timestamps</vt:lpstr>
      <vt:lpstr>Applications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 for Mobile and Wireless Hosts</dc:title>
  <dc:creator>Nitin</dc:creator>
  <cp:lastModifiedBy>Microsoft Office User</cp:lastModifiedBy>
  <cp:revision>4698</cp:revision>
  <cp:lastPrinted>2000-07-13T16:55:05Z</cp:lastPrinted>
  <dcterms:created xsi:type="dcterms:W3CDTF">1996-09-30T18:28:10Z</dcterms:created>
  <dcterms:modified xsi:type="dcterms:W3CDTF">2018-04-17T02:30:40Z</dcterms:modified>
</cp:coreProperties>
</file>