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0" r:id="rId4"/>
    <p:sldId id="258" r:id="rId5"/>
    <p:sldId id="271" r:id="rId6"/>
    <p:sldId id="260" r:id="rId7"/>
    <p:sldId id="259" r:id="rId8"/>
    <p:sldId id="264" r:id="rId9"/>
    <p:sldId id="261" r:id="rId10"/>
    <p:sldId id="262" r:id="rId11"/>
    <p:sldId id="263" r:id="rId12"/>
    <p:sldId id="265" r:id="rId13"/>
    <p:sldId id="266" r:id="rId14"/>
    <p:sldId id="272" r:id="rId15"/>
    <p:sldId id="267" r:id="rId16"/>
    <p:sldId id="268" r:id="rId17"/>
    <p:sldId id="278" r:id="rId18"/>
    <p:sldId id="269" r:id="rId19"/>
    <p:sldId id="279" r:id="rId20"/>
    <p:sldId id="284" r:id="rId21"/>
    <p:sldId id="285" r:id="rId22"/>
    <p:sldId id="273" r:id="rId23"/>
    <p:sldId id="280" r:id="rId24"/>
    <p:sldId id="281" r:id="rId25"/>
    <p:sldId id="282" r:id="rId26"/>
    <p:sldId id="283" r:id="rId27"/>
    <p:sldId id="274" r:id="rId28"/>
    <p:sldId id="277"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4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89CDF63-ED2B-48D6-9379-0BB2E81F6DF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D5E73-9F19-4748-8F48-8762D112BFD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FC5E222-6874-44C9-97C0-07209D1711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4701" y="272780"/>
            <a:ext cx="1210793" cy="1463041"/>
          </a:xfrm>
          <a:prstGeom prst="rect">
            <a:avLst/>
          </a:prstGeom>
        </p:spPr>
      </p:pic>
    </p:spTree>
    <p:extLst>
      <p:ext uri="{BB962C8B-B14F-4D97-AF65-F5344CB8AC3E}">
        <p14:creationId xmlns:p14="http://schemas.microsoft.com/office/powerpoint/2010/main" val="215955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CDF63-ED2B-48D6-9379-0BB2E81F6DF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D5E73-9F19-4748-8F48-8762D112BFD2}" type="slidenum">
              <a:rPr lang="en-IN" smtClean="0"/>
              <a:t>‹#›</a:t>
            </a:fld>
            <a:endParaRPr lang="en-IN"/>
          </a:p>
        </p:txBody>
      </p:sp>
    </p:spTree>
    <p:extLst>
      <p:ext uri="{BB962C8B-B14F-4D97-AF65-F5344CB8AC3E}">
        <p14:creationId xmlns:p14="http://schemas.microsoft.com/office/powerpoint/2010/main" val="4829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CDF63-ED2B-48D6-9379-0BB2E81F6DF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D5E73-9F19-4748-8F48-8762D112BFD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92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CDF63-ED2B-48D6-9379-0BB2E81F6DF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D5E73-9F19-4748-8F48-8762D112BFD2}" type="slidenum">
              <a:rPr lang="en-IN" smtClean="0"/>
              <a:t>‹#›</a:t>
            </a:fld>
            <a:endParaRPr lang="en-IN"/>
          </a:p>
        </p:txBody>
      </p:sp>
    </p:spTree>
    <p:extLst>
      <p:ext uri="{BB962C8B-B14F-4D97-AF65-F5344CB8AC3E}">
        <p14:creationId xmlns:p14="http://schemas.microsoft.com/office/powerpoint/2010/main" val="344960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CDF63-ED2B-48D6-9379-0BB2E81F6DFC}"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D5E73-9F19-4748-8F48-8762D112BFD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CDF63-ED2B-48D6-9379-0BB2E81F6DFC}"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D5E73-9F19-4748-8F48-8762D112BFD2}" type="slidenum">
              <a:rPr lang="en-IN" smtClean="0"/>
              <a:t>‹#›</a:t>
            </a:fld>
            <a:endParaRPr lang="en-IN"/>
          </a:p>
        </p:txBody>
      </p:sp>
    </p:spTree>
    <p:extLst>
      <p:ext uri="{BB962C8B-B14F-4D97-AF65-F5344CB8AC3E}">
        <p14:creationId xmlns:p14="http://schemas.microsoft.com/office/powerpoint/2010/main" val="218691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CDF63-ED2B-48D6-9379-0BB2E81F6DFC}" type="datetimeFigureOut">
              <a:rPr lang="en-IN" smtClean="0"/>
              <a:t>24-05-2022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5D5E73-9F19-4748-8F48-8762D112BFD2}" type="slidenum">
              <a:rPr lang="en-IN" smtClean="0"/>
              <a:t>‹#›</a:t>
            </a:fld>
            <a:endParaRPr lang="en-IN"/>
          </a:p>
        </p:txBody>
      </p:sp>
    </p:spTree>
    <p:extLst>
      <p:ext uri="{BB962C8B-B14F-4D97-AF65-F5344CB8AC3E}">
        <p14:creationId xmlns:p14="http://schemas.microsoft.com/office/powerpoint/2010/main" val="4189997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9CDF63-ED2B-48D6-9379-0BB2E81F6DFC}"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5D5E73-9F19-4748-8F48-8762D112BFD2}" type="slidenum">
              <a:rPr lang="en-IN" smtClean="0"/>
              <a:t>‹#›</a:t>
            </a:fld>
            <a:endParaRPr lang="en-IN"/>
          </a:p>
        </p:txBody>
      </p:sp>
    </p:spTree>
    <p:extLst>
      <p:ext uri="{BB962C8B-B14F-4D97-AF65-F5344CB8AC3E}">
        <p14:creationId xmlns:p14="http://schemas.microsoft.com/office/powerpoint/2010/main" val="243680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CDF63-ED2B-48D6-9379-0BB2E81F6DFC}" type="datetimeFigureOut">
              <a:rPr lang="en-IN" smtClean="0"/>
              <a:t>24-05-2022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5D5E73-9F19-4748-8F48-8762D112BFD2}" type="slidenum">
              <a:rPr lang="en-IN" smtClean="0"/>
              <a:t>‹#›</a:t>
            </a:fld>
            <a:endParaRPr lang="en-IN"/>
          </a:p>
        </p:txBody>
      </p:sp>
    </p:spTree>
    <p:extLst>
      <p:ext uri="{BB962C8B-B14F-4D97-AF65-F5344CB8AC3E}">
        <p14:creationId xmlns:p14="http://schemas.microsoft.com/office/powerpoint/2010/main" val="89681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CDF63-ED2B-48D6-9379-0BB2E81F6DFC}"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D5E73-9F19-4748-8F48-8762D112BFD2}" type="slidenum">
              <a:rPr lang="en-IN" smtClean="0"/>
              <a:t>‹#›</a:t>
            </a:fld>
            <a:endParaRPr lang="en-IN"/>
          </a:p>
        </p:txBody>
      </p:sp>
    </p:spTree>
    <p:extLst>
      <p:ext uri="{BB962C8B-B14F-4D97-AF65-F5344CB8AC3E}">
        <p14:creationId xmlns:p14="http://schemas.microsoft.com/office/powerpoint/2010/main" val="393075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CDF63-ED2B-48D6-9379-0BB2E81F6DFC}"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D5E73-9F19-4748-8F48-8762D112BFD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6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9CDF63-ED2B-48D6-9379-0BB2E81F6DFC}" type="datetimeFigureOut">
              <a:rPr lang="en-IN" smtClean="0"/>
              <a:t>24-05-2022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5D5E73-9F19-4748-8F48-8762D112BFD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FC5E222-6874-44C9-97C0-07209D1711A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562475" y="277683"/>
            <a:ext cx="1210793" cy="1463041"/>
          </a:xfrm>
          <a:prstGeom prst="rect">
            <a:avLst/>
          </a:prstGeom>
        </p:spPr>
      </p:pic>
    </p:spTree>
    <p:extLst>
      <p:ext uri="{BB962C8B-B14F-4D97-AF65-F5344CB8AC3E}">
        <p14:creationId xmlns:p14="http://schemas.microsoft.com/office/powerpoint/2010/main" val="31843345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844-0715-1CD4-1A1C-F8010BC1CCAB}"/>
              </a:ext>
            </a:extLst>
          </p:cNvPr>
          <p:cNvSpPr>
            <a:spLocks noGrp="1"/>
          </p:cNvSpPr>
          <p:nvPr>
            <p:ph type="ctrTitle"/>
          </p:nvPr>
        </p:nvSpPr>
        <p:spPr/>
        <p:txBody>
          <a:bodyPr/>
          <a:lstStyle/>
          <a:p>
            <a:r>
              <a:rPr lang="en-IN" dirty="0"/>
              <a:t>Music Genre Classification</a:t>
            </a:r>
          </a:p>
        </p:txBody>
      </p:sp>
      <p:sp>
        <p:nvSpPr>
          <p:cNvPr id="3" name="Subtitle 2">
            <a:extLst>
              <a:ext uri="{FF2B5EF4-FFF2-40B4-BE49-F238E27FC236}">
                <a16:creationId xmlns:a16="http://schemas.microsoft.com/office/drawing/2014/main" id="{4FB733EE-C712-4763-7DE7-1AF4EC81E516}"/>
              </a:ext>
            </a:extLst>
          </p:cNvPr>
          <p:cNvSpPr>
            <a:spLocks noGrp="1"/>
          </p:cNvSpPr>
          <p:nvPr>
            <p:ph type="subTitle" idx="1"/>
          </p:nvPr>
        </p:nvSpPr>
        <p:spPr/>
        <p:txBody>
          <a:bodyPr>
            <a:normAutofit lnSpcReduction="10000"/>
          </a:bodyPr>
          <a:lstStyle/>
          <a:p>
            <a:r>
              <a:rPr lang="en-IN" dirty="0" err="1"/>
              <a:t>Prathmesh</a:t>
            </a:r>
            <a:r>
              <a:rPr lang="en-IN" dirty="0"/>
              <a:t> Shinde  : 181090058</a:t>
            </a:r>
          </a:p>
          <a:p>
            <a:r>
              <a:rPr lang="en-IN" dirty="0" err="1"/>
              <a:t>Shubh</a:t>
            </a:r>
            <a:r>
              <a:rPr lang="en-IN" dirty="0"/>
              <a:t> Ganatra     : 181090060</a:t>
            </a:r>
          </a:p>
          <a:p>
            <a:r>
              <a:rPr lang="en-IN" dirty="0"/>
              <a:t>Shubham Agrawal : 181090062</a:t>
            </a:r>
          </a:p>
          <a:p>
            <a:r>
              <a:rPr lang="en-IN" dirty="0"/>
              <a:t>Atharva Wadekar : 181090073</a:t>
            </a:r>
          </a:p>
          <a:p>
            <a:r>
              <a:rPr lang="en-IN" dirty="0"/>
              <a:t>Mentor : </a:t>
            </a:r>
            <a:r>
              <a:rPr lang="en-IN" dirty="0" err="1"/>
              <a:t>Dr.</a:t>
            </a:r>
            <a:r>
              <a:rPr lang="en-IN" dirty="0"/>
              <a:t> D. P. Rathod</a:t>
            </a:r>
          </a:p>
        </p:txBody>
      </p:sp>
    </p:spTree>
    <p:extLst>
      <p:ext uri="{BB962C8B-B14F-4D97-AF65-F5344CB8AC3E}">
        <p14:creationId xmlns:p14="http://schemas.microsoft.com/office/powerpoint/2010/main" val="1587239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B8B0-2CD8-C1F5-409F-ACF743C2B4CB}"/>
              </a:ext>
            </a:extLst>
          </p:cNvPr>
          <p:cNvSpPr>
            <a:spLocks noGrp="1"/>
          </p:cNvSpPr>
          <p:nvPr>
            <p:ph type="title"/>
          </p:nvPr>
        </p:nvSpPr>
        <p:spPr/>
        <p:txBody>
          <a:bodyPr/>
          <a:lstStyle/>
          <a:p>
            <a:r>
              <a:rPr lang="en-IN" dirty="0"/>
              <a:t>Mel-Frequency Cepstral Coefficients:</a:t>
            </a:r>
          </a:p>
        </p:txBody>
      </p:sp>
      <p:sp>
        <p:nvSpPr>
          <p:cNvPr id="4" name="Content Placeholder 3">
            <a:extLst>
              <a:ext uri="{FF2B5EF4-FFF2-40B4-BE49-F238E27FC236}">
                <a16:creationId xmlns:a16="http://schemas.microsoft.com/office/drawing/2014/main" id="{444AB2E1-2DC2-C5E5-7F4C-CA2F20BF56D3}"/>
              </a:ext>
            </a:extLst>
          </p:cNvPr>
          <p:cNvSpPr>
            <a:spLocks noGrp="1"/>
          </p:cNvSpPr>
          <p:nvPr>
            <p:ph idx="1"/>
          </p:nvPr>
        </p:nvSpPr>
        <p:spPr/>
        <p:txBody>
          <a:bodyPr>
            <a:normAutofit/>
          </a:bodyPr>
          <a:lstStyle/>
          <a:p>
            <a:endParaRPr lang="en-IN" dirty="0"/>
          </a:p>
          <a:p>
            <a:endParaRPr lang="en-IN" dirty="0"/>
          </a:p>
          <a:p>
            <a:pPr marL="0" indent="0">
              <a:buNone/>
            </a:pPr>
            <a:endParaRPr lang="en-IN" dirty="0"/>
          </a:p>
          <a:p>
            <a:pPr marL="0" indent="0">
              <a:buNone/>
            </a:pPr>
            <a:endParaRPr lang="en-IN" dirty="0"/>
          </a:p>
          <a:p>
            <a:r>
              <a:rPr lang="en-IN" dirty="0"/>
              <a:t>MFCCs are commonly derived as follows:</a:t>
            </a:r>
          </a:p>
          <a:p>
            <a:pPr lvl="1"/>
            <a:r>
              <a:rPr lang="en-IN" dirty="0"/>
              <a:t>Take the </a:t>
            </a:r>
            <a:r>
              <a:rPr lang="en-IN" dirty="0" err="1"/>
              <a:t>fourier</a:t>
            </a:r>
            <a:r>
              <a:rPr lang="en-IN" dirty="0"/>
              <a:t> transform of the windowed excerpt of the signal.</a:t>
            </a:r>
          </a:p>
          <a:p>
            <a:pPr lvl="1"/>
            <a:r>
              <a:rPr lang="en-US" dirty="0"/>
              <a:t>Map the powers of the spectrum obtained above onto the </a:t>
            </a:r>
            <a:r>
              <a:rPr lang="en-US" dirty="0" err="1"/>
              <a:t>mel</a:t>
            </a:r>
            <a:r>
              <a:rPr lang="en-US" dirty="0"/>
              <a:t> scale.</a:t>
            </a:r>
          </a:p>
          <a:p>
            <a:pPr lvl="1"/>
            <a:r>
              <a:rPr lang="en-US" dirty="0"/>
              <a:t>Take the logs of the powers at each of the </a:t>
            </a:r>
            <a:r>
              <a:rPr lang="en-US" dirty="0" err="1"/>
              <a:t>mel</a:t>
            </a:r>
            <a:r>
              <a:rPr lang="en-US" dirty="0"/>
              <a:t> frequencies.</a:t>
            </a:r>
          </a:p>
          <a:p>
            <a:pPr lvl="1"/>
            <a:r>
              <a:rPr lang="en-US" dirty="0"/>
              <a:t>Take the discrete cosine transform of the list of </a:t>
            </a:r>
            <a:r>
              <a:rPr lang="en-US" dirty="0" err="1"/>
              <a:t>mel</a:t>
            </a:r>
            <a:r>
              <a:rPr lang="en-US" dirty="0"/>
              <a:t> log powers</a:t>
            </a:r>
          </a:p>
          <a:p>
            <a:pPr lvl="1"/>
            <a:r>
              <a:rPr lang="en-US" dirty="0"/>
              <a:t>The MFCCs are the amplitudes of the resulting spectrum.</a:t>
            </a:r>
          </a:p>
          <a:p>
            <a:pPr lvl="1"/>
            <a:endParaRPr lang="en-IN" dirty="0"/>
          </a:p>
        </p:txBody>
      </p:sp>
      <p:pic>
        <p:nvPicPr>
          <p:cNvPr id="7" name="Picture 6">
            <a:extLst>
              <a:ext uri="{FF2B5EF4-FFF2-40B4-BE49-F238E27FC236}">
                <a16:creationId xmlns:a16="http://schemas.microsoft.com/office/drawing/2014/main" id="{354C1CA5-CDA6-0EFC-1B48-2C0679936494}"/>
              </a:ext>
            </a:extLst>
          </p:cNvPr>
          <p:cNvPicPr>
            <a:picLocks noChangeAspect="1"/>
          </p:cNvPicPr>
          <p:nvPr/>
        </p:nvPicPr>
        <p:blipFill>
          <a:blip r:embed="rId2"/>
          <a:stretch>
            <a:fillRect/>
          </a:stretch>
        </p:blipFill>
        <p:spPr>
          <a:xfrm>
            <a:off x="3411866" y="1788986"/>
            <a:ext cx="4944596" cy="2222160"/>
          </a:xfrm>
          <a:prstGeom prst="rect">
            <a:avLst/>
          </a:prstGeom>
        </p:spPr>
      </p:pic>
    </p:spTree>
    <p:extLst>
      <p:ext uri="{BB962C8B-B14F-4D97-AF65-F5344CB8AC3E}">
        <p14:creationId xmlns:p14="http://schemas.microsoft.com/office/powerpoint/2010/main" val="22643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6AD9-C957-07F7-6DE7-CC61A955C959}"/>
              </a:ext>
            </a:extLst>
          </p:cNvPr>
          <p:cNvSpPr>
            <a:spLocks noGrp="1"/>
          </p:cNvSpPr>
          <p:nvPr>
            <p:ph type="title"/>
          </p:nvPr>
        </p:nvSpPr>
        <p:spPr/>
        <p:txBody>
          <a:bodyPr/>
          <a:lstStyle/>
          <a:p>
            <a:r>
              <a:rPr lang="en-IN" dirty="0"/>
              <a:t>Spectral Spread:</a:t>
            </a:r>
          </a:p>
        </p:txBody>
      </p:sp>
      <p:sp>
        <p:nvSpPr>
          <p:cNvPr id="3" name="Content Placeholder 2">
            <a:extLst>
              <a:ext uri="{FF2B5EF4-FFF2-40B4-BE49-F238E27FC236}">
                <a16:creationId xmlns:a16="http://schemas.microsoft.com/office/drawing/2014/main" id="{F5EEDCCB-230A-D85D-70B6-929C4F83FC21}"/>
              </a:ext>
            </a:extLst>
          </p:cNvPr>
          <p:cNvSpPr>
            <a:spLocks noGrp="1"/>
          </p:cNvSpPr>
          <p:nvPr>
            <p:ph idx="1"/>
          </p:nvPr>
        </p:nvSpPr>
        <p:spPr/>
        <p:txBody>
          <a:bodyPr/>
          <a:lstStyle/>
          <a:p>
            <a:r>
              <a:rPr lang="en-US" dirty="0"/>
              <a:t>Spectral centroid relates to the brightness of a signal’s sound. The spectral spread of a signal describes the ‘average deviation of the rate map around its centroid.</a:t>
            </a:r>
          </a:p>
          <a:p>
            <a:r>
              <a:rPr lang="en-US" dirty="0"/>
              <a:t>Noisier sounds imply a higher spectral spread, whereas signals with a spectrum ‘tightly concentrated’ around the centroid will have a lower spectral spread.</a:t>
            </a:r>
            <a:endParaRPr lang="en-IN" dirty="0"/>
          </a:p>
        </p:txBody>
      </p:sp>
    </p:spTree>
    <p:extLst>
      <p:ext uri="{BB962C8B-B14F-4D97-AF65-F5344CB8AC3E}">
        <p14:creationId xmlns:p14="http://schemas.microsoft.com/office/powerpoint/2010/main" val="14619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0881-1749-A5E8-C804-D90A52961070}"/>
              </a:ext>
            </a:extLst>
          </p:cNvPr>
          <p:cNvSpPr>
            <a:spLocks noGrp="1"/>
          </p:cNvSpPr>
          <p:nvPr>
            <p:ph type="title"/>
          </p:nvPr>
        </p:nvSpPr>
        <p:spPr/>
        <p:txBody>
          <a:bodyPr/>
          <a:lstStyle/>
          <a:p>
            <a:r>
              <a:rPr lang="en-IN" dirty="0"/>
              <a:t>Zero Crossing rate:</a:t>
            </a:r>
          </a:p>
        </p:txBody>
      </p:sp>
      <p:sp>
        <p:nvSpPr>
          <p:cNvPr id="3" name="Content Placeholder 2">
            <a:extLst>
              <a:ext uri="{FF2B5EF4-FFF2-40B4-BE49-F238E27FC236}">
                <a16:creationId xmlns:a16="http://schemas.microsoft.com/office/drawing/2014/main" id="{F0E45783-F65D-89C4-466E-CA821AE58FCC}"/>
              </a:ext>
            </a:extLst>
          </p:cNvPr>
          <p:cNvSpPr>
            <a:spLocks noGrp="1"/>
          </p:cNvSpPr>
          <p:nvPr>
            <p:ph idx="1"/>
          </p:nvPr>
        </p:nvSpPr>
        <p:spPr/>
        <p:txBody>
          <a:bodyPr/>
          <a:lstStyle/>
          <a:p>
            <a:r>
              <a:rPr lang="en-US" dirty="0"/>
              <a:t>Zero-Crossing: A zero-crossing is an instantaneous point at which the sign of a mathematical function changes (e.g. from positive to negative). </a:t>
            </a:r>
          </a:p>
          <a:p>
            <a:r>
              <a:rPr lang="en-US" dirty="0"/>
              <a:t>It is represented by an intercept of the axis (zero value) in the graph of the function. </a:t>
            </a:r>
          </a:p>
          <a:p>
            <a:endParaRPr lang="en-IN" dirty="0"/>
          </a:p>
        </p:txBody>
      </p:sp>
      <p:pic>
        <p:nvPicPr>
          <p:cNvPr id="2050" name="Picture 2" descr="Analysis of Zero Crossing Rates of Different Music Genre Tracks">
            <a:extLst>
              <a:ext uri="{FF2B5EF4-FFF2-40B4-BE49-F238E27FC236}">
                <a16:creationId xmlns:a16="http://schemas.microsoft.com/office/drawing/2014/main" id="{D8102BB6-C5C7-3F1D-EE06-1D05F0575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433" y="3858745"/>
            <a:ext cx="3609134" cy="270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F556-2157-5DC7-2D2C-2470A10B45BA}"/>
              </a:ext>
            </a:extLst>
          </p:cNvPr>
          <p:cNvSpPr>
            <a:spLocks noGrp="1"/>
          </p:cNvSpPr>
          <p:nvPr>
            <p:ph type="title"/>
          </p:nvPr>
        </p:nvSpPr>
        <p:spPr/>
        <p:txBody>
          <a:bodyPr/>
          <a:lstStyle/>
          <a:p>
            <a:r>
              <a:rPr lang="en-IN" dirty="0"/>
              <a:t>Tempo:</a:t>
            </a:r>
          </a:p>
        </p:txBody>
      </p:sp>
      <p:sp>
        <p:nvSpPr>
          <p:cNvPr id="3" name="Content Placeholder 2">
            <a:extLst>
              <a:ext uri="{FF2B5EF4-FFF2-40B4-BE49-F238E27FC236}">
                <a16:creationId xmlns:a16="http://schemas.microsoft.com/office/drawing/2014/main" id="{99FAF605-AE54-8D01-CD4C-9EB268394A70}"/>
              </a:ext>
            </a:extLst>
          </p:cNvPr>
          <p:cNvSpPr>
            <a:spLocks noGrp="1"/>
          </p:cNvSpPr>
          <p:nvPr>
            <p:ph idx="1"/>
          </p:nvPr>
        </p:nvSpPr>
        <p:spPr/>
        <p:txBody>
          <a:bodyPr/>
          <a:lstStyle/>
          <a:p>
            <a:r>
              <a:rPr lang="en-US" dirty="0"/>
              <a:t>An estimation of musical tempo is sometimes used as a feature for classification. Although a song may include several tempo changes throughout its duration, most popular music is set to a fixed number of beats per minute.</a:t>
            </a:r>
          </a:p>
          <a:p>
            <a:r>
              <a:rPr lang="en-US" dirty="0"/>
              <a:t>Tempo may act as a suitable feature for genre classification because different genres may typically be played at different speeds.</a:t>
            </a:r>
          </a:p>
          <a:p>
            <a:r>
              <a:rPr lang="en-US" dirty="0"/>
              <a:t>Within certain subgenres, this is trivially true (e.g. speed metal, as the name suggests, is played at high tempos, whereas doom metal tends to be played much more slowly).</a:t>
            </a:r>
            <a:endParaRPr lang="en-IN" dirty="0"/>
          </a:p>
        </p:txBody>
      </p:sp>
    </p:spTree>
    <p:extLst>
      <p:ext uri="{BB962C8B-B14F-4D97-AF65-F5344CB8AC3E}">
        <p14:creationId xmlns:p14="http://schemas.microsoft.com/office/powerpoint/2010/main" val="385357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5808-C169-9C06-3981-20E3C92B0ACA}"/>
              </a:ext>
            </a:extLst>
          </p:cNvPr>
          <p:cNvSpPr>
            <a:spLocks noGrp="1"/>
          </p:cNvSpPr>
          <p:nvPr>
            <p:ph type="title"/>
          </p:nvPr>
        </p:nvSpPr>
        <p:spPr/>
        <p:txBody>
          <a:bodyPr/>
          <a:lstStyle/>
          <a:p>
            <a:r>
              <a:rPr lang="en-IN" dirty="0"/>
              <a:t>Proposed methods</a:t>
            </a:r>
          </a:p>
        </p:txBody>
      </p:sp>
      <p:sp>
        <p:nvSpPr>
          <p:cNvPr id="3" name="Text Placeholder 2">
            <a:extLst>
              <a:ext uri="{FF2B5EF4-FFF2-40B4-BE49-F238E27FC236}">
                <a16:creationId xmlns:a16="http://schemas.microsoft.com/office/drawing/2014/main" id="{15E50AE8-B2E2-2753-8F7F-124C8147939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023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EF61-B133-FC6A-BC14-6EFCE7512FB6}"/>
              </a:ext>
            </a:extLst>
          </p:cNvPr>
          <p:cNvSpPr>
            <a:spLocks noGrp="1"/>
          </p:cNvSpPr>
          <p:nvPr>
            <p:ph type="title"/>
          </p:nvPr>
        </p:nvSpPr>
        <p:spPr/>
        <p:txBody>
          <a:bodyPr/>
          <a:lstStyle/>
          <a:p>
            <a:r>
              <a:rPr lang="en-IN" dirty="0"/>
              <a:t>Machine learning Models:</a:t>
            </a:r>
          </a:p>
        </p:txBody>
      </p:sp>
      <p:sp>
        <p:nvSpPr>
          <p:cNvPr id="3" name="Content Placeholder 2">
            <a:extLst>
              <a:ext uri="{FF2B5EF4-FFF2-40B4-BE49-F238E27FC236}">
                <a16:creationId xmlns:a16="http://schemas.microsoft.com/office/drawing/2014/main" id="{F4156412-0373-1954-6BCD-4A5550E69B1D}"/>
              </a:ext>
            </a:extLst>
          </p:cNvPr>
          <p:cNvSpPr>
            <a:spLocks noGrp="1"/>
          </p:cNvSpPr>
          <p:nvPr>
            <p:ph idx="1"/>
          </p:nvPr>
        </p:nvSpPr>
        <p:spPr/>
        <p:txBody>
          <a:bodyPr/>
          <a:lstStyle/>
          <a:p>
            <a:r>
              <a:rPr lang="en-US" dirty="0"/>
              <a:t>A machine learning model is defined as a mathematical representation of the output of a training process.</a:t>
            </a:r>
          </a:p>
          <a:p>
            <a:r>
              <a:rPr lang="en-US" b="0" i="0" dirty="0">
                <a:solidFill>
                  <a:srgbClr val="333333"/>
                </a:solidFill>
                <a:effectLst/>
                <a:latin typeface="inter-regular"/>
              </a:rPr>
              <a:t>The learning algorithm discovers patterns within the training data, and it outputs an ML model which captures these patterns and makes predictions on new data.</a:t>
            </a:r>
          </a:p>
          <a:p>
            <a:r>
              <a:rPr lang="en-US" dirty="0">
                <a:solidFill>
                  <a:srgbClr val="333333"/>
                </a:solidFill>
                <a:latin typeface="inter-regular"/>
              </a:rPr>
              <a:t>The models used for classifying music genre are explained in the following slides.</a:t>
            </a:r>
          </a:p>
          <a:p>
            <a:pPr lvl="1"/>
            <a:endParaRPr lang="en-IN" dirty="0"/>
          </a:p>
        </p:txBody>
      </p:sp>
    </p:spTree>
    <p:extLst>
      <p:ext uri="{BB962C8B-B14F-4D97-AF65-F5344CB8AC3E}">
        <p14:creationId xmlns:p14="http://schemas.microsoft.com/office/powerpoint/2010/main" val="2691699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B92A-F8F2-536F-D1EE-3F781DE1396A}"/>
              </a:ext>
            </a:extLst>
          </p:cNvPr>
          <p:cNvSpPr>
            <a:spLocks noGrp="1"/>
          </p:cNvSpPr>
          <p:nvPr>
            <p:ph type="title"/>
          </p:nvPr>
        </p:nvSpPr>
        <p:spPr/>
        <p:txBody>
          <a:bodyPr/>
          <a:lstStyle/>
          <a:p>
            <a:r>
              <a:rPr lang="en-IN" dirty="0"/>
              <a:t>Support Vector Machines:</a:t>
            </a:r>
          </a:p>
        </p:txBody>
      </p:sp>
      <p:sp>
        <p:nvSpPr>
          <p:cNvPr id="3" name="Content Placeholder 2">
            <a:extLst>
              <a:ext uri="{FF2B5EF4-FFF2-40B4-BE49-F238E27FC236}">
                <a16:creationId xmlns:a16="http://schemas.microsoft.com/office/drawing/2014/main" id="{53AA4D28-83AC-33EB-1C3D-2B9DA94D6E33}"/>
              </a:ext>
            </a:extLst>
          </p:cNvPr>
          <p:cNvSpPr>
            <a:spLocks noGrp="1"/>
          </p:cNvSpPr>
          <p:nvPr>
            <p:ph idx="1"/>
          </p:nvPr>
        </p:nvSpPr>
        <p:spPr>
          <a:xfrm>
            <a:off x="838200" y="1825624"/>
            <a:ext cx="10515600" cy="4933763"/>
          </a:xfrm>
        </p:spPr>
        <p:txBody>
          <a:bodyPr/>
          <a:lstStyle/>
          <a:p>
            <a:r>
              <a:rPr lang="en-US" b="0" i="0" dirty="0">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r>
              <a:rPr lang="en-US" b="0" i="0" dirty="0">
                <a:solidFill>
                  <a:srgbClr val="333333"/>
                </a:solidFill>
                <a:effectLst/>
                <a:latin typeface="inter-regular"/>
              </a:rPr>
              <a:t>SVM chooses the extreme points/vectors that help in creating the hyperplane. These extreme cases are called as support vectors, and hence algorithm is termed as Support Vector Machine. </a:t>
            </a:r>
          </a:p>
          <a:p>
            <a:endParaRPr lang="en-IN" dirty="0"/>
          </a:p>
        </p:txBody>
      </p:sp>
      <p:pic>
        <p:nvPicPr>
          <p:cNvPr id="3074" name="Picture 2" descr="Support Vector Machine Algorithm">
            <a:extLst>
              <a:ext uri="{FF2B5EF4-FFF2-40B4-BE49-F238E27FC236}">
                <a16:creationId xmlns:a16="http://schemas.microsoft.com/office/drawing/2014/main" id="{CB64E667-9936-28BC-4DE5-246FB4BD5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297" y="4751294"/>
            <a:ext cx="4817138" cy="2106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244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F3E7-ABBC-6662-40E1-92CA54829F61}"/>
              </a:ext>
            </a:extLst>
          </p:cNvPr>
          <p:cNvSpPr>
            <a:spLocks noGrp="1"/>
          </p:cNvSpPr>
          <p:nvPr>
            <p:ph type="title"/>
          </p:nvPr>
        </p:nvSpPr>
        <p:spPr/>
        <p:txBody>
          <a:bodyPr/>
          <a:lstStyle/>
          <a:p>
            <a:r>
              <a:rPr lang="en-IN" dirty="0"/>
              <a:t>K-Nearest neighbours</a:t>
            </a:r>
          </a:p>
        </p:txBody>
      </p:sp>
      <p:sp>
        <p:nvSpPr>
          <p:cNvPr id="3" name="Content Placeholder 2">
            <a:extLst>
              <a:ext uri="{FF2B5EF4-FFF2-40B4-BE49-F238E27FC236}">
                <a16:creationId xmlns:a16="http://schemas.microsoft.com/office/drawing/2014/main" id="{CE69F396-AEBF-9674-8A58-A882BBF04C64}"/>
              </a:ext>
            </a:extLst>
          </p:cNvPr>
          <p:cNvSpPr>
            <a:spLocks noGrp="1"/>
          </p:cNvSpPr>
          <p:nvPr>
            <p:ph idx="1"/>
          </p:nvPr>
        </p:nvSpPr>
        <p:spPr/>
        <p:txBody>
          <a:bodyPr/>
          <a:lstStyle/>
          <a:p>
            <a:r>
              <a:rPr lang="en-US" b="0" i="0" dirty="0">
                <a:solidFill>
                  <a:srgbClr val="000000"/>
                </a:solidFill>
                <a:effectLst/>
                <a:latin typeface="inter-regular"/>
              </a:rPr>
              <a:t>K-NN algorithm assumes the similarity between the new sample and available samples and put the new sample into the category that is most similar to the available categories.</a:t>
            </a:r>
          </a:p>
          <a:p>
            <a:r>
              <a:rPr lang="en-US" b="0" i="0" dirty="0">
                <a:solidFill>
                  <a:srgbClr val="000000"/>
                </a:solidFill>
                <a:effectLst/>
                <a:latin typeface="inter-regular"/>
              </a:rPr>
              <a:t>K-NN is a </a:t>
            </a:r>
            <a:r>
              <a:rPr lang="en-US" b="1" i="0" dirty="0">
                <a:solidFill>
                  <a:srgbClr val="000000"/>
                </a:solidFill>
                <a:effectLst/>
                <a:latin typeface="inter-bold"/>
              </a:rPr>
              <a:t>non-parametric algorithm</a:t>
            </a:r>
            <a:r>
              <a:rPr lang="en-US" b="0" i="0" dirty="0">
                <a:solidFill>
                  <a:srgbClr val="000000"/>
                </a:solidFill>
                <a:effectLst/>
                <a:latin typeface="inter-regular"/>
              </a:rPr>
              <a:t>, which means it does not make any assumption on underlying data.</a:t>
            </a:r>
          </a:p>
          <a:p>
            <a:endParaRPr lang="en-US" b="0" i="0" dirty="0">
              <a:solidFill>
                <a:srgbClr val="000000"/>
              </a:solidFill>
              <a:effectLst/>
              <a:latin typeface="inter-regular"/>
            </a:endParaRPr>
          </a:p>
          <a:p>
            <a:endParaRPr lang="en-US" b="0" i="0" dirty="0">
              <a:solidFill>
                <a:srgbClr val="000000"/>
              </a:solidFill>
              <a:effectLst/>
              <a:latin typeface="inter-regular"/>
            </a:endParaRPr>
          </a:p>
          <a:p>
            <a:endParaRPr lang="en-US" b="0" i="0" dirty="0">
              <a:solidFill>
                <a:srgbClr val="000000"/>
              </a:solidFill>
              <a:effectLst/>
              <a:latin typeface="inter-regular"/>
            </a:endParaRPr>
          </a:p>
          <a:p>
            <a:endParaRPr lang="en-IN" dirty="0"/>
          </a:p>
        </p:txBody>
      </p:sp>
      <p:pic>
        <p:nvPicPr>
          <p:cNvPr id="1026" name="Picture 2" descr="K-Nearest Neighbor(KNN) Algorithm for Machine Learning">
            <a:extLst>
              <a:ext uri="{FF2B5EF4-FFF2-40B4-BE49-F238E27FC236}">
                <a16:creationId xmlns:a16="http://schemas.microsoft.com/office/drawing/2014/main" id="{CC796321-6062-ECAF-64A6-66F0BF2F4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864" y="3961727"/>
            <a:ext cx="4695265" cy="234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54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5466-0B59-8B8A-21EC-86FE169A5E3E}"/>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7F52498D-708F-6663-2288-BD03E45FDA35}"/>
              </a:ext>
            </a:extLst>
          </p:cNvPr>
          <p:cNvSpPr>
            <a:spLocks noGrp="1"/>
          </p:cNvSpPr>
          <p:nvPr>
            <p:ph idx="1"/>
          </p:nvPr>
        </p:nvSpPr>
        <p:spPr>
          <a:xfrm>
            <a:off x="838200" y="1825625"/>
            <a:ext cx="10515600" cy="4584140"/>
          </a:xfrm>
        </p:spPr>
        <p:txBody>
          <a:bodyPr/>
          <a:lstStyle/>
          <a:p>
            <a:r>
              <a:rPr lang="en-US" i="0" dirty="0">
                <a:solidFill>
                  <a:srgbClr val="333333"/>
                </a:solidFill>
                <a:effectLst/>
                <a:latin typeface="inter-regular"/>
              </a:rPr>
              <a:t>Random Forest belongs to the supervised learning technique. It can be used for both Classification and Regression problems in ML. </a:t>
            </a:r>
          </a:p>
          <a:p>
            <a:r>
              <a:rPr lang="en-US" i="0" dirty="0">
                <a:solidFill>
                  <a:srgbClr val="333333"/>
                </a:solidFill>
                <a:effectLst/>
                <a:latin typeface="inter-regular"/>
              </a:rPr>
              <a:t>It is based on the concept of </a:t>
            </a:r>
            <a:r>
              <a:rPr lang="en-US" i="0" dirty="0">
                <a:solidFill>
                  <a:srgbClr val="333333"/>
                </a:solidFill>
                <a:effectLst/>
                <a:latin typeface="inter-bold"/>
              </a:rPr>
              <a:t>ensemble learning,</a:t>
            </a:r>
            <a:r>
              <a:rPr lang="en-US" i="0" dirty="0">
                <a:solidFill>
                  <a:srgbClr val="333333"/>
                </a:solidFill>
                <a:effectLst/>
                <a:latin typeface="inter-regular"/>
              </a:rPr>
              <a:t> which is a process of </a:t>
            </a:r>
            <a:r>
              <a:rPr lang="en-US" i="1" dirty="0">
                <a:solidFill>
                  <a:srgbClr val="333333"/>
                </a:solidFill>
                <a:effectLst/>
                <a:latin typeface="inter-regular"/>
              </a:rPr>
              <a:t>combining multiple classifiers to solve a complex problem and to improve the performance of the model.</a:t>
            </a:r>
          </a:p>
          <a:p>
            <a:endParaRPr lang="en-IN" dirty="0"/>
          </a:p>
        </p:txBody>
      </p:sp>
      <p:pic>
        <p:nvPicPr>
          <p:cNvPr id="4098" name="Picture 2" descr="Random Forest Algorithm">
            <a:extLst>
              <a:ext uri="{FF2B5EF4-FFF2-40B4-BE49-F238E27FC236}">
                <a16:creationId xmlns:a16="http://schemas.microsoft.com/office/drawing/2014/main" id="{DD31B7CA-7A63-D8C1-A560-4110F8E14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118" y="4014975"/>
            <a:ext cx="3403927" cy="226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42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84BD-E908-8B99-4832-B77DBDADEB25}"/>
              </a:ext>
            </a:extLst>
          </p:cNvPr>
          <p:cNvSpPr>
            <a:spLocks noGrp="1"/>
          </p:cNvSpPr>
          <p:nvPr>
            <p:ph type="title"/>
          </p:nvPr>
        </p:nvSpPr>
        <p:spPr/>
        <p:txBody>
          <a:bodyPr/>
          <a:lstStyle/>
          <a:p>
            <a:r>
              <a:rPr lang="en-IN" dirty="0"/>
              <a:t>Gradient boosting</a:t>
            </a:r>
          </a:p>
        </p:txBody>
      </p:sp>
      <p:sp>
        <p:nvSpPr>
          <p:cNvPr id="3" name="Content Placeholder 2">
            <a:extLst>
              <a:ext uri="{FF2B5EF4-FFF2-40B4-BE49-F238E27FC236}">
                <a16:creationId xmlns:a16="http://schemas.microsoft.com/office/drawing/2014/main" id="{B7552375-5F37-5E94-EDC3-D978BF2872C4}"/>
              </a:ext>
            </a:extLst>
          </p:cNvPr>
          <p:cNvSpPr>
            <a:spLocks noGrp="1"/>
          </p:cNvSpPr>
          <p:nvPr>
            <p:ph idx="1"/>
          </p:nvPr>
        </p:nvSpPr>
        <p:spPr/>
        <p:txBody>
          <a:bodyPr/>
          <a:lstStyle/>
          <a:p>
            <a:r>
              <a:rPr lang="en-US" dirty="0"/>
              <a:t>Gradient boosting is another ensemble technique and it uses decision trees in the context of an additive model, in which gradient descent is used to minimize the level of loss as more trees are added.</a:t>
            </a:r>
          </a:p>
          <a:p>
            <a:r>
              <a:rPr lang="en-US" dirty="0"/>
              <a:t>Gradient boosting has proven to be among the most effective machine learning algorithms, often outclassing the more well-known alternatives.</a:t>
            </a:r>
            <a:endParaRPr lang="en-IN" dirty="0"/>
          </a:p>
        </p:txBody>
      </p:sp>
    </p:spTree>
    <p:extLst>
      <p:ext uri="{BB962C8B-B14F-4D97-AF65-F5344CB8AC3E}">
        <p14:creationId xmlns:p14="http://schemas.microsoft.com/office/powerpoint/2010/main" val="408482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D5E2-BBA0-E797-1CEE-58BEF0BFCE1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BF2F72F-D68F-D27C-5C6A-809AEC536661}"/>
              </a:ext>
            </a:extLst>
          </p:cNvPr>
          <p:cNvSpPr>
            <a:spLocks noGrp="1"/>
          </p:cNvSpPr>
          <p:nvPr>
            <p:ph idx="1"/>
          </p:nvPr>
        </p:nvSpPr>
        <p:spPr/>
        <p:txBody>
          <a:bodyPr/>
          <a:lstStyle/>
          <a:p>
            <a:pPr marL="0" indent="0">
              <a:buNone/>
            </a:pPr>
            <a:r>
              <a:rPr lang="en-IN" dirty="0"/>
              <a:t>This project analyses and compares various machine learning algorithms in their ability to automatically classify song excerpts into their musical genres. Data set of songs is created from an existing online music archive. Fifty six samples are manually extracted from each sample using audio analysis library LibROSA.  </a:t>
            </a:r>
            <a:r>
              <a:rPr lang="en-US" dirty="0"/>
              <a:t>Classifiers are created - a neural network, a support-vector machine, a random forest and a gradient boosting machine - and training and testing are performed on each</a:t>
            </a:r>
            <a:r>
              <a:rPr lang="en-IN" dirty="0"/>
              <a:t>.</a:t>
            </a:r>
          </a:p>
        </p:txBody>
      </p:sp>
    </p:spTree>
    <p:extLst>
      <p:ext uri="{BB962C8B-B14F-4D97-AF65-F5344CB8AC3E}">
        <p14:creationId xmlns:p14="http://schemas.microsoft.com/office/powerpoint/2010/main" val="185356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840E-E086-1AE1-82ED-3469BAD49813}"/>
              </a:ext>
            </a:extLst>
          </p:cNvPr>
          <p:cNvSpPr>
            <a:spLocks noGrp="1"/>
          </p:cNvSpPr>
          <p:nvPr>
            <p:ph type="title"/>
          </p:nvPr>
        </p:nvSpPr>
        <p:spPr/>
        <p:txBody>
          <a:bodyPr/>
          <a:lstStyle/>
          <a:p>
            <a:r>
              <a:rPr lang="en-IN" dirty="0"/>
              <a:t>Naive bayes</a:t>
            </a:r>
          </a:p>
        </p:txBody>
      </p:sp>
      <p:sp>
        <p:nvSpPr>
          <p:cNvPr id="3" name="Content Placeholder 2">
            <a:extLst>
              <a:ext uri="{FF2B5EF4-FFF2-40B4-BE49-F238E27FC236}">
                <a16:creationId xmlns:a16="http://schemas.microsoft.com/office/drawing/2014/main" id="{13EDBA15-34AF-C01A-4BFF-4DF2E3D9A3BB}"/>
              </a:ext>
            </a:extLst>
          </p:cNvPr>
          <p:cNvSpPr>
            <a:spLocks noGrp="1"/>
          </p:cNvSpPr>
          <p:nvPr>
            <p:ph idx="1"/>
          </p:nvPr>
        </p:nvSpPr>
        <p:spPr/>
        <p:txBody>
          <a:bodyPr>
            <a:normAutofit/>
          </a:bodyPr>
          <a:lstStyle/>
          <a:p>
            <a:r>
              <a:rPr lang="en-IN" dirty="0">
                <a:solidFill>
                  <a:srgbClr val="000000"/>
                </a:solidFill>
                <a:effectLst/>
                <a:latin typeface="Calibri" panose="020F0502020204030204" pitchFamily="34" charset="0"/>
                <a:ea typeface="Calibri" panose="020F0502020204030204" pitchFamily="34" charset="0"/>
              </a:rPr>
              <a:t>In statistics, naive Bayes classifiers are a family of simple "probabilistic classifiers" based on applying Bayes' theorem with strong (naive) independence assumptions between the features. </a:t>
            </a:r>
          </a:p>
          <a:p>
            <a:r>
              <a:rPr lang="en-IN" dirty="0">
                <a:solidFill>
                  <a:srgbClr val="000000"/>
                </a:solidFill>
                <a:effectLst/>
                <a:latin typeface="Calibri" panose="020F0502020204030204" pitchFamily="34" charset="0"/>
                <a:ea typeface="Calibri" panose="020F0502020204030204" pitchFamily="34" charset="0"/>
              </a:rPr>
              <a:t>Naive Bayes is a simple technique for constructing classifiers: models that assign class labels to problem instances, represented as vectors of feature values, where the class labels are drawn from some finite set. </a:t>
            </a:r>
          </a:p>
          <a:p>
            <a:endParaRPr lang="en-IN" dirty="0"/>
          </a:p>
        </p:txBody>
      </p:sp>
      <p:pic>
        <p:nvPicPr>
          <p:cNvPr id="4" name="Picture 3">
            <a:extLst>
              <a:ext uri="{FF2B5EF4-FFF2-40B4-BE49-F238E27FC236}">
                <a16:creationId xmlns:a16="http://schemas.microsoft.com/office/drawing/2014/main" id="{DFB3DD55-CB5E-4BFB-660E-0CF1DC82AC04}"/>
              </a:ext>
            </a:extLst>
          </p:cNvPr>
          <p:cNvPicPr>
            <a:picLocks noChangeAspect="1"/>
          </p:cNvPicPr>
          <p:nvPr/>
        </p:nvPicPr>
        <p:blipFill>
          <a:blip r:embed="rId2"/>
          <a:stretch>
            <a:fillRect/>
          </a:stretch>
        </p:blipFill>
        <p:spPr>
          <a:xfrm>
            <a:off x="4213007" y="4352335"/>
            <a:ext cx="3075299" cy="2505665"/>
          </a:xfrm>
          <a:prstGeom prst="rect">
            <a:avLst/>
          </a:prstGeom>
        </p:spPr>
      </p:pic>
    </p:spTree>
    <p:extLst>
      <p:ext uri="{BB962C8B-B14F-4D97-AF65-F5344CB8AC3E}">
        <p14:creationId xmlns:p14="http://schemas.microsoft.com/office/powerpoint/2010/main" val="2631625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87A6-F457-59AD-DEEC-6864D2009F9A}"/>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6B954B06-52ED-272E-0B8B-F4CAEE7DD8FD}"/>
              </a:ext>
            </a:extLst>
          </p:cNvPr>
          <p:cNvSpPr>
            <a:spLocks noGrp="1"/>
          </p:cNvSpPr>
          <p:nvPr>
            <p:ph idx="1"/>
          </p:nvPr>
        </p:nvSpPr>
        <p:spPr/>
        <p:txBody>
          <a:bodyPr>
            <a:normAutofit/>
          </a:bodyPr>
          <a:lstStyle/>
          <a:p>
            <a:r>
              <a:rPr lang="en-IN" dirty="0">
                <a:solidFill>
                  <a:srgbClr val="000000"/>
                </a:solidFill>
                <a:effectLst/>
                <a:latin typeface="Calibri" panose="020F0502020204030204" pitchFamily="34" charset="0"/>
                <a:ea typeface="Calibri" panose="020F0502020204030204" pitchFamily="34" charset="0"/>
              </a:rPr>
              <a:t>It is a supervised learning technique that can be used for both classification and Regression problems, but mostly it is preferred for solving Classification problems. </a:t>
            </a:r>
          </a:p>
          <a:p>
            <a:r>
              <a:rPr lang="en-IN" dirty="0">
                <a:solidFill>
                  <a:srgbClr val="000000"/>
                </a:solidFill>
                <a:effectLst/>
                <a:latin typeface="Calibri" panose="020F0502020204030204" pitchFamily="34" charset="0"/>
                <a:ea typeface="Calibri" panose="020F0502020204030204" pitchFamily="34" charset="0"/>
              </a:rPr>
              <a:t>It is a tree-structured classifier, where internal nodes represent the features of a dataset, branches represent the decision rules and each leaf node represents the outcome.</a:t>
            </a:r>
          </a:p>
          <a:p>
            <a:endParaRPr lang="en-IN" dirty="0"/>
          </a:p>
        </p:txBody>
      </p:sp>
      <p:pic>
        <p:nvPicPr>
          <p:cNvPr id="4" name="Picture 3">
            <a:extLst>
              <a:ext uri="{FF2B5EF4-FFF2-40B4-BE49-F238E27FC236}">
                <a16:creationId xmlns:a16="http://schemas.microsoft.com/office/drawing/2014/main" id="{374466C9-05FB-B5E8-80F4-23AF61C9FEFA}"/>
              </a:ext>
            </a:extLst>
          </p:cNvPr>
          <p:cNvPicPr>
            <a:picLocks noChangeAspect="1"/>
          </p:cNvPicPr>
          <p:nvPr/>
        </p:nvPicPr>
        <p:blipFill>
          <a:blip r:embed="rId2"/>
          <a:stretch>
            <a:fillRect/>
          </a:stretch>
        </p:blipFill>
        <p:spPr>
          <a:xfrm>
            <a:off x="3246207" y="4092901"/>
            <a:ext cx="4839958" cy="2417627"/>
          </a:xfrm>
          <a:prstGeom prst="rect">
            <a:avLst/>
          </a:prstGeom>
        </p:spPr>
      </p:pic>
    </p:spTree>
    <p:extLst>
      <p:ext uri="{BB962C8B-B14F-4D97-AF65-F5344CB8AC3E}">
        <p14:creationId xmlns:p14="http://schemas.microsoft.com/office/powerpoint/2010/main" val="2417184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863C-48F4-C611-4F60-55AE5CA03486}"/>
              </a:ext>
            </a:extLst>
          </p:cNvPr>
          <p:cNvSpPr>
            <a:spLocks noGrp="1"/>
          </p:cNvSpPr>
          <p:nvPr>
            <p:ph type="title"/>
          </p:nvPr>
        </p:nvSpPr>
        <p:spPr/>
        <p:txBody>
          <a:bodyPr/>
          <a:lstStyle/>
          <a:p>
            <a:r>
              <a:rPr lang="en-IN" dirty="0"/>
              <a:t>Results and analysis:</a:t>
            </a:r>
          </a:p>
        </p:txBody>
      </p:sp>
      <p:sp>
        <p:nvSpPr>
          <p:cNvPr id="3" name="Content Placeholder 2">
            <a:extLst>
              <a:ext uri="{FF2B5EF4-FFF2-40B4-BE49-F238E27FC236}">
                <a16:creationId xmlns:a16="http://schemas.microsoft.com/office/drawing/2014/main" id="{9179490B-03F1-3514-FEFB-EBABA3DBE8ED}"/>
              </a:ext>
            </a:extLst>
          </p:cNvPr>
          <p:cNvSpPr>
            <a:spLocks noGrp="1"/>
          </p:cNvSpPr>
          <p:nvPr>
            <p:ph idx="1"/>
          </p:nvPr>
        </p:nvSpPr>
        <p:spPr/>
        <p:txBody>
          <a:bodyPr>
            <a:noAutofit/>
          </a:bodyPr>
          <a:lstStyle/>
          <a:p>
            <a:r>
              <a:rPr lang="en-IN" dirty="0">
                <a:solidFill>
                  <a:srgbClr val="000000"/>
                </a:solidFill>
                <a:effectLst/>
                <a:latin typeface="Calibri" panose="020F0502020204030204" pitchFamily="34" charset="0"/>
                <a:ea typeface="Calibri" panose="020F0502020204030204" pitchFamily="34" charset="0"/>
              </a:rPr>
              <a:t>The average genre scores across the test dataset of size 2997 were as follows: Blues: 188 , Classical: 270 , Country:198 , Disco:201 , Hiphop:207 , Jazz:229 , Metal:280 , Pop:263 , Reggae:212 , Rock:147.</a:t>
            </a:r>
          </a:p>
          <a:p>
            <a:r>
              <a:rPr lang="en-US" dirty="0"/>
              <a:t>Across most experiments, Metal , Classical and Pop were classified most accurately. Metal may have been one of the most successfully classified genres because its average scores for a number of the features were significantly different to those of other genres. </a:t>
            </a:r>
          </a:p>
          <a:p>
            <a:r>
              <a:rPr lang="en-US" dirty="0"/>
              <a:t>Rock was misclassified more than any other genre by a significant margin. Although accuracy was notably higher than random chance (10%), its final average accuracy was nearly half of that of the best-classified genre (Metal). </a:t>
            </a:r>
            <a:endParaRPr lang="en-IN" dirty="0"/>
          </a:p>
        </p:txBody>
      </p:sp>
    </p:spTree>
    <p:extLst>
      <p:ext uri="{BB962C8B-B14F-4D97-AF65-F5344CB8AC3E}">
        <p14:creationId xmlns:p14="http://schemas.microsoft.com/office/powerpoint/2010/main" val="2340519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7FAB-AE9A-C477-92BB-C6524D4F4893}"/>
              </a:ext>
            </a:extLst>
          </p:cNvPr>
          <p:cNvSpPr>
            <a:spLocks noGrp="1"/>
          </p:cNvSpPr>
          <p:nvPr>
            <p:ph type="title"/>
          </p:nvPr>
        </p:nvSpPr>
        <p:spPr/>
        <p:txBody>
          <a:bodyPr/>
          <a:lstStyle/>
          <a:p>
            <a:r>
              <a:rPr lang="en-IN" dirty="0"/>
              <a:t>Results and analysis:</a:t>
            </a:r>
          </a:p>
        </p:txBody>
      </p:sp>
      <p:sp>
        <p:nvSpPr>
          <p:cNvPr id="3" name="Content Placeholder 2">
            <a:extLst>
              <a:ext uri="{FF2B5EF4-FFF2-40B4-BE49-F238E27FC236}">
                <a16:creationId xmlns:a16="http://schemas.microsoft.com/office/drawing/2014/main" id="{9F126B16-31F6-47D1-24A2-11792441208E}"/>
              </a:ext>
            </a:extLst>
          </p:cNvPr>
          <p:cNvSpPr>
            <a:spLocks noGrp="1"/>
          </p:cNvSpPr>
          <p:nvPr>
            <p:ph idx="1"/>
          </p:nvPr>
        </p:nvSpPr>
        <p:spPr/>
        <p:txBody>
          <a:bodyPr/>
          <a:lstStyle/>
          <a:p>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all the confusion matrices, the rows are in the order Blues , Classical, Country, Disco, Hip-hop, Jazz, Metal, Pop, Reggae, Rock.</a:t>
            </a:r>
          </a:p>
          <a:p>
            <a:endParaRPr lang="en-IN" sz="2000" dirty="0">
              <a:solidFill>
                <a:srgbClr val="000000"/>
              </a:solidFill>
              <a:effectLst/>
              <a:latin typeface="Calibri" panose="020F0502020204030204" pitchFamily="34" charset="0"/>
              <a:ea typeface="Calibri" panose="020F0502020204030204" pitchFamily="34" charset="0"/>
            </a:endParaRPr>
          </a:p>
          <a:p>
            <a:r>
              <a:rPr lang="en-IN" sz="2000" dirty="0">
                <a:solidFill>
                  <a:srgbClr val="000000"/>
                </a:solidFill>
                <a:effectLst/>
                <a:latin typeface="Calibri" panose="020F0502020204030204" pitchFamily="34" charset="0"/>
                <a:ea typeface="Calibri" panose="020F0502020204030204" pitchFamily="34" charset="0"/>
              </a:rPr>
              <a:t>  Support vector machine           Stochastic Gradient Descent                 Random Forest</a:t>
            </a:r>
          </a:p>
          <a:p>
            <a:endParaRPr lang="en-IN" dirty="0"/>
          </a:p>
        </p:txBody>
      </p:sp>
      <p:pic>
        <p:nvPicPr>
          <p:cNvPr id="5" name="Picture 4">
            <a:extLst>
              <a:ext uri="{FF2B5EF4-FFF2-40B4-BE49-F238E27FC236}">
                <a16:creationId xmlns:a16="http://schemas.microsoft.com/office/drawing/2014/main" id="{A84BF923-C2C2-606B-F0BE-C8477D0A3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3916857"/>
            <a:ext cx="2849088" cy="2392503"/>
          </a:xfrm>
          <a:prstGeom prst="rect">
            <a:avLst/>
          </a:prstGeom>
        </p:spPr>
      </p:pic>
      <p:pic>
        <p:nvPicPr>
          <p:cNvPr id="7" name="Picture 6">
            <a:extLst>
              <a:ext uri="{FF2B5EF4-FFF2-40B4-BE49-F238E27FC236}">
                <a16:creationId xmlns:a16="http://schemas.microsoft.com/office/drawing/2014/main" id="{0B81BA8A-5D59-F4AC-469F-B422BD339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015" y="3916857"/>
            <a:ext cx="2927895" cy="2458681"/>
          </a:xfrm>
          <a:prstGeom prst="rect">
            <a:avLst/>
          </a:prstGeom>
        </p:spPr>
      </p:pic>
      <p:pic>
        <p:nvPicPr>
          <p:cNvPr id="9" name="Picture 8">
            <a:extLst>
              <a:ext uri="{FF2B5EF4-FFF2-40B4-BE49-F238E27FC236}">
                <a16:creationId xmlns:a16="http://schemas.microsoft.com/office/drawing/2014/main" id="{B7F771C5-E5FD-77E3-AEED-ADB413A543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0709" y="3916857"/>
            <a:ext cx="3017973" cy="2534324"/>
          </a:xfrm>
          <a:prstGeom prst="rect">
            <a:avLst/>
          </a:prstGeom>
        </p:spPr>
      </p:pic>
    </p:spTree>
    <p:extLst>
      <p:ext uri="{BB962C8B-B14F-4D97-AF65-F5344CB8AC3E}">
        <p14:creationId xmlns:p14="http://schemas.microsoft.com/office/powerpoint/2010/main" val="3744021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3E48-86EB-0A67-1939-4EE2A2E635F7}"/>
              </a:ext>
            </a:extLst>
          </p:cNvPr>
          <p:cNvSpPr>
            <a:spLocks noGrp="1"/>
          </p:cNvSpPr>
          <p:nvPr>
            <p:ph type="title"/>
          </p:nvPr>
        </p:nvSpPr>
        <p:spPr/>
        <p:txBody>
          <a:bodyPr/>
          <a:lstStyle/>
          <a:p>
            <a:r>
              <a:rPr lang="en-IN" dirty="0"/>
              <a:t>Results and analysis:</a:t>
            </a:r>
          </a:p>
        </p:txBody>
      </p:sp>
      <p:sp>
        <p:nvSpPr>
          <p:cNvPr id="7" name="Content Placeholder 6">
            <a:extLst>
              <a:ext uri="{FF2B5EF4-FFF2-40B4-BE49-F238E27FC236}">
                <a16:creationId xmlns:a16="http://schemas.microsoft.com/office/drawing/2014/main" id="{6C48DA3B-CD5D-4808-DDC4-847EC06BAD8C}"/>
              </a:ext>
            </a:extLst>
          </p:cNvPr>
          <p:cNvSpPr>
            <a:spLocks noGrp="1"/>
          </p:cNvSpPr>
          <p:nvPr>
            <p:ph idx="1"/>
          </p:nvPr>
        </p:nvSpPr>
        <p:spPr/>
        <p:txBody>
          <a:bodyPr/>
          <a:lstStyle/>
          <a:p>
            <a:r>
              <a:rPr lang="en-IN" dirty="0"/>
              <a:t>   Neural Network                       Naive Bayes                          Logistic Regression</a:t>
            </a:r>
          </a:p>
          <a:p>
            <a:endParaRPr lang="en-IN" dirty="0"/>
          </a:p>
          <a:p>
            <a:endParaRPr lang="en-IN" dirty="0"/>
          </a:p>
        </p:txBody>
      </p:sp>
      <p:pic>
        <p:nvPicPr>
          <p:cNvPr id="9" name="Picture 8">
            <a:extLst>
              <a:ext uri="{FF2B5EF4-FFF2-40B4-BE49-F238E27FC236}">
                <a16:creationId xmlns:a16="http://schemas.microsoft.com/office/drawing/2014/main" id="{37A14449-653F-2951-470F-3D3B3E58C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07" y="2764132"/>
            <a:ext cx="3135494" cy="2633011"/>
          </a:xfrm>
          <a:prstGeom prst="rect">
            <a:avLst/>
          </a:prstGeom>
        </p:spPr>
      </p:pic>
      <p:pic>
        <p:nvPicPr>
          <p:cNvPr id="11" name="Picture 10">
            <a:extLst>
              <a:ext uri="{FF2B5EF4-FFF2-40B4-BE49-F238E27FC236}">
                <a16:creationId xmlns:a16="http://schemas.microsoft.com/office/drawing/2014/main" id="{0F8910D1-B59D-A36D-79C4-7AB3F7BCA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131" y="2764132"/>
            <a:ext cx="3135494" cy="2633011"/>
          </a:xfrm>
          <a:prstGeom prst="rect">
            <a:avLst/>
          </a:prstGeom>
        </p:spPr>
      </p:pic>
      <p:pic>
        <p:nvPicPr>
          <p:cNvPr id="13" name="Picture 12">
            <a:extLst>
              <a:ext uri="{FF2B5EF4-FFF2-40B4-BE49-F238E27FC236}">
                <a16:creationId xmlns:a16="http://schemas.microsoft.com/office/drawing/2014/main" id="{2FAF1C11-B6A3-A030-96E6-28FA46152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9354" y="2745300"/>
            <a:ext cx="3242861" cy="2723172"/>
          </a:xfrm>
          <a:prstGeom prst="rect">
            <a:avLst/>
          </a:prstGeom>
        </p:spPr>
      </p:pic>
    </p:spTree>
    <p:extLst>
      <p:ext uri="{BB962C8B-B14F-4D97-AF65-F5344CB8AC3E}">
        <p14:creationId xmlns:p14="http://schemas.microsoft.com/office/powerpoint/2010/main" val="1866604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1FC8-CAA5-ED15-9D15-BA50F3EFFF35}"/>
              </a:ext>
            </a:extLst>
          </p:cNvPr>
          <p:cNvSpPr>
            <a:spLocks noGrp="1"/>
          </p:cNvSpPr>
          <p:nvPr>
            <p:ph type="title"/>
          </p:nvPr>
        </p:nvSpPr>
        <p:spPr/>
        <p:txBody>
          <a:bodyPr/>
          <a:lstStyle/>
          <a:p>
            <a:r>
              <a:rPr lang="en-IN" dirty="0"/>
              <a:t>Results and analysis:</a:t>
            </a:r>
          </a:p>
        </p:txBody>
      </p:sp>
      <p:sp>
        <p:nvSpPr>
          <p:cNvPr id="3" name="Content Placeholder 2">
            <a:extLst>
              <a:ext uri="{FF2B5EF4-FFF2-40B4-BE49-F238E27FC236}">
                <a16:creationId xmlns:a16="http://schemas.microsoft.com/office/drawing/2014/main" id="{4EFB5810-5003-228D-B430-CF662DD477BA}"/>
              </a:ext>
            </a:extLst>
          </p:cNvPr>
          <p:cNvSpPr>
            <a:spLocks noGrp="1"/>
          </p:cNvSpPr>
          <p:nvPr>
            <p:ph idx="1"/>
          </p:nvPr>
        </p:nvSpPr>
        <p:spPr/>
        <p:txBody>
          <a:bodyPr/>
          <a:lstStyle/>
          <a:p>
            <a:endParaRPr lang="en-IN" dirty="0"/>
          </a:p>
          <a:p>
            <a:r>
              <a:rPr lang="en-IN" dirty="0"/>
              <a:t>K-Nearest Neighbour                    Decision Tree                </a:t>
            </a:r>
            <a:r>
              <a:rPr lang="en-IN" dirty="0" err="1"/>
              <a:t>XGBoost</a:t>
            </a:r>
            <a:r>
              <a:rPr lang="en-IN" dirty="0"/>
              <a:t> (Random Forest)                                   </a:t>
            </a:r>
          </a:p>
          <a:p>
            <a:endParaRPr lang="en-IN" dirty="0"/>
          </a:p>
        </p:txBody>
      </p:sp>
      <p:pic>
        <p:nvPicPr>
          <p:cNvPr id="5" name="Picture 4">
            <a:extLst>
              <a:ext uri="{FF2B5EF4-FFF2-40B4-BE49-F238E27FC236}">
                <a16:creationId xmlns:a16="http://schemas.microsoft.com/office/drawing/2014/main" id="{3FCD63F6-5F70-46B5-114C-4CA1498B2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64" y="3107883"/>
            <a:ext cx="3110776" cy="2612254"/>
          </a:xfrm>
          <a:prstGeom prst="rect">
            <a:avLst/>
          </a:prstGeom>
        </p:spPr>
      </p:pic>
      <p:pic>
        <p:nvPicPr>
          <p:cNvPr id="7" name="Picture 6">
            <a:extLst>
              <a:ext uri="{FF2B5EF4-FFF2-40B4-BE49-F238E27FC236}">
                <a16:creationId xmlns:a16="http://schemas.microsoft.com/office/drawing/2014/main" id="{AD225172-2BE6-FDC8-CF35-5F665FC8F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419" y="3070698"/>
            <a:ext cx="3188357" cy="2677402"/>
          </a:xfrm>
          <a:prstGeom prst="rect">
            <a:avLst/>
          </a:prstGeom>
        </p:spPr>
      </p:pic>
      <p:pic>
        <p:nvPicPr>
          <p:cNvPr id="9" name="Picture 8">
            <a:extLst>
              <a:ext uri="{FF2B5EF4-FFF2-40B4-BE49-F238E27FC236}">
                <a16:creationId xmlns:a16="http://schemas.microsoft.com/office/drawing/2014/main" id="{4EC8836B-50C4-791C-9D91-4E5B7F7F1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7611" y="3070698"/>
            <a:ext cx="3303737" cy="2774291"/>
          </a:xfrm>
          <a:prstGeom prst="rect">
            <a:avLst/>
          </a:prstGeom>
        </p:spPr>
      </p:pic>
    </p:spTree>
    <p:extLst>
      <p:ext uri="{BB962C8B-B14F-4D97-AF65-F5344CB8AC3E}">
        <p14:creationId xmlns:p14="http://schemas.microsoft.com/office/powerpoint/2010/main" val="2491493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196F-62CF-B019-BF84-3A5F8933763A}"/>
              </a:ext>
            </a:extLst>
          </p:cNvPr>
          <p:cNvSpPr>
            <a:spLocks noGrp="1"/>
          </p:cNvSpPr>
          <p:nvPr>
            <p:ph type="title"/>
          </p:nvPr>
        </p:nvSpPr>
        <p:spPr/>
        <p:txBody>
          <a:bodyPr/>
          <a:lstStyle/>
          <a:p>
            <a:r>
              <a:rPr lang="en-IN" dirty="0"/>
              <a:t>Results and analysis:</a:t>
            </a:r>
          </a:p>
        </p:txBody>
      </p:sp>
      <p:sp>
        <p:nvSpPr>
          <p:cNvPr id="3" name="Content Placeholder 2">
            <a:extLst>
              <a:ext uri="{FF2B5EF4-FFF2-40B4-BE49-F238E27FC236}">
                <a16:creationId xmlns:a16="http://schemas.microsoft.com/office/drawing/2014/main" id="{B7969004-F3A9-9D86-5C68-C9E5A3F24591}"/>
              </a:ext>
            </a:extLst>
          </p:cNvPr>
          <p:cNvSpPr>
            <a:spLocks noGrp="1"/>
          </p:cNvSpPr>
          <p:nvPr>
            <p:ph idx="1"/>
          </p:nvPr>
        </p:nvSpPr>
        <p:spPr/>
        <p:txBody>
          <a:bodyPr/>
          <a:lstStyle/>
          <a:p>
            <a:pPr marL="0" indent="0">
              <a:buNone/>
            </a:pPr>
            <a:r>
              <a:rPr lang="en-IN" dirty="0"/>
              <a:t>              XG Boost                                                    Cat Boost</a:t>
            </a:r>
          </a:p>
        </p:txBody>
      </p:sp>
      <p:pic>
        <p:nvPicPr>
          <p:cNvPr id="5" name="Picture 4">
            <a:extLst>
              <a:ext uri="{FF2B5EF4-FFF2-40B4-BE49-F238E27FC236}">
                <a16:creationId xmlns:a16="http://schemas.microsoft.com/office/drawing/2014/main" id="{115906FC-B017-5F13-38AB-D23DED33E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86" y="2769589"/>
            <a:ext cx="3458225" cy="2904022"/>
          </a:xfrm>
          <a:prstGeom prst="rect">
            <a:avLst/>
          </a:prstGeom>
        </p:spPr>
      </p:pic>
      <p:pic>
        <p:nvPicPr>
          <p:cNvPr id="7" name="Picture 6">
            <a:extLst>
              <a:ext uri="{FF2B5EF4-FFF2-40B4-BE49-F238E27FC236}">
                <a16:creationId xmlns:a16="http://schemas.microsoft.com/office/drawing/2014/main" id="{F6EEE78D-8614-C443-87DB-E2DB69DF4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99701"/>
            <a:ext cx="3567706" cy="2995958"/>
          </a:xfrm>
          <a:prstGeom prst="rect">
            <a:avLst/>
          </a:prstGeom>
        </p:spPr>
      </p:pic>
    </p:spTree>
    <p:extLst>
      <p:ext uri="{BB962C8B-B14F-4D97-AF65-F5344CB8AC3E}">
        <p14:creationId xmlns:p14="http://schemas.microsoft.com/office/powerpoint/2010/main" val="1825761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8BB5-304B-D503-2F00-403D754252A9}"/>
              </a:ext>
            </a:extLst>
          </p:cNvPr>
          <p:cNvSpPr>
            <a:spLocks noGrp="1"/>
          </p:cNvSpPr>
          <p:nvPr>
            <p:ph type="title"/>
          </p:nvPr>
        </p:nvSpPr>
        <p:spPr/>
        <p:txBody>
          <a:bodyPr/>
          <a:lstStyle/>
          <a:p>
            <a:r>
              <a:rPr lang="en-IN" dirty="0"/>
              <a:t>Conclusions and Future scope </a:t>
            </a:r>
          </a:p>
        </p:txBody>
      </p:sp>
      <p:sp>
        <p:nvSpPr>
          <p:cNvPr id="3" name="Content Placeholder 2">
            <a:extLst>
              <a:ext uri="{FF2B5EF4-FFF2-40B4-BE49-F238E27FC236}">
                <a16:creationId xmlns:a16="http://schemas.microsoft.com/office/drawing/2014/main" id="{FDC14BFB-BC5F-522A-7C64-BA95FB74F37B}"/>
              </a:ext>
            </a:extLst>
          </p:cNvPr>
          <p:cNvSpPr>
            <a:spLocks noGrp="1"/>
          </p:cNvSpPr>
          <p:nvPr>
            <p:ph idx="1"/>
          </p:nvPr>
        </p:nvSpPr>
        <p:spPr/>
        <p:txBody>
          <a:bodyPr/>
          <a:lstStyle/>
          <a:p>
            <a:r>
              <a:rPr lang="en-US" dirty="0"/>
              <a:t>This study compared machine learning algorithms in their suitedness to the task of music genre classification. Of the approaches surveyed, the gradient descent boosting machine was shown to be the most promising. </a:t>
            </a:r>
          </a:p>
          <a:p>
            <a:r>
              <a:rPr lang="en-US" dirty="0"/>
              <a:t>Classification was based upon 56 features extracted from each song of the dataset, most of which pertained to spectral information. </a:t>
            </a:r>
          </a:p>
          <a:p>
            <a:r>
              <a:rPr lang="en-US" dirty="0"/>
              <a:t>Several avenues for further investigation present themselves. First, as has been noted, the use of time-based features could allow for classification based on more complex musical properties, as could be performed by algorithms such as recurrent neural networks. </a:t>
            </a:r>
            <a:endParaRPr lang="en-IN" dirty="0"/>
          </a:p>
        </p:txBody>
      </p:sp>
    </p:spTree>
    <p:extLst>
      <p:ext uri="{BB962C8B-B14F-4D97-AF65-F5344CB8AC3E}">
        <p14:creationId xmlns:p14="http://schemas.microsoft.com/office/powerpoint/2010/main" val="3866260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90A3-B86D-D956-B000-A67B46141E19}"/>
              </a:ext>
            </a:extLst>
          </p:cNvPr>
          <p:cNvSpPr>
            <a:spLocks noGrp="1"/>
          </p:cNvSpPr>
          <p:nvPr>
            <p:ph type="title"/>
          </p:nvPr>
        </p:nvSpPr>
        <p:spPr/>
        <p:txBody>
          <a:bodyPr/>
          <a:lstStyle/>
          <a:p>
            <a:r>
              <a:rPr lang="en-IN" dirty="0"/>
              <a:t>Conclusions and Future scope </a:t>
            </a:r>
          </a:p>
        </p:txBody>
      </p:sp>
      <p:sp>
        <p:nvSpPr>
          <p:cNvPr id="3" name="Content Placeholder 2">
            <a:extLst>
              <a:ext uri="{FF2B5EF4-FFF2-40B4-BE49-F238E27FC236}">
                <a16:creationId xmlns:a16="http://schemas.microsoft.com/office/drawing/2014/main" id="{1D05EC92-487C-131D-AAC5-74F876C30B28}"/>
              </a:ext>
            </a:extLst>
          </p:cNvPr>
          <p:cNvSpPr>
            <a:spLocks noGrp="1"/>
          </p:cNvSpPr>
          <p:nvPr>
            <p:ph idx="1"/>
          </p:nvPr>
        </p:nvSpPr>
        <p:spPr/>
        <p:txBody>
          <a:bodyPr/>
          <a:lstStyle/>
          <a:p>
            <a:r>
              <a:rPr lang="en-US" dirty="0"/>
              <a:t>Second, other types of feature could be investigated in terms of their relevance for this type of classification problem. Only one explicitly rhythmic feature was extracted for this study - average tempo - thus greater emphasis on rhythm may represent an interesting opportunity for researchers in this field.</a:t>
            </a:r>
          </a:p>
          <a:p>
            <a:r>
              <a:rPr lang="en-US" dirty="0"/>
              <a:t>Finally, more work can be performed on making higher quality datasets. This could be done by reducing the size of the already existing datasets, merging the existing datasets and by collecting new audio tracks which are not in public domain.</a:t>
            </a:r>
          </a:p>
          <a:p>
            <a:r>
              <a:rPr lang="en-US" dirty="0"/>
              <a:t>Overall, music genre classification remains an interesting and worthwhile challenge for both academic institutions and businesses alike, and there is plenty of room for further study and analysis.</a:t>
            </a:r>
            <a:endParaRPr lang="en-IN" dirty="0"/>
          </a:p>
        </p:txBody>
      </p:sp>
    </p:spTree>
    <p:extLst>
      <p:ext uri="{BB962C8B-B14F-4D97-AF65-F5344CB8AC3E}">
        <p14:creationId xmlns:p14="http://schemas.microsoft.com/office/powerpoint/2010/main" val="3683953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9464-D12F-04D5-978E-33748AFDD9F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BD8163C-6178-CA38-BDC4-1A4A252A97B2}"/>
              </a:ext>
            </a:extLst>
          </p:cNvPr>
          <p:cNvSpPr>
            <a:spLocks noGrp="1"/>
          </p:cNvSpPr>
          <p:nvPr>
            <p:ph idx="1"/>
          </p:nvPr>
        </p:nvSpPr>
        <p:spPr/>
        <p:txBody>
          <a:bodyPr/>
          <a:lstStyle/>
          <a:p>
            <a:r>
              <a:rPr lang="en-IN" dirty="0"/>
              <a:t>Lam Hoang. 2018. Literature Review about Music Genre Classification. </a:t>
            </a:r>
          </a:p>
          <a:p>
            <a:pPr lvl="1"/>
            <a:r>
              <a:rPr lang="en-IN" dirty="0"/>
              <a:t>In Woodstock ’18: ACM Symposium on Neural Gaze Detection, June 03–05, 2018, Woodstock, NY.</a:t>
            </a:r>
          </a:p>
          <a:p>
            <a:pPr marL="128016" lvl="1" indent="0">
              <a:buNone/>
            </a:pPr>
            <a:endParaRPr lang="en-IN" dirty="0"/>
          </a:p>
          <a:p>
            <a:pPr marL="128016" lvl="1" indent="0">
              <a:buNone/>
            </a:pPr>
            <a:r>
              <a:rPr lang="en-US" sz="2200" dirty="0" err="1"/>
              <a:t>Tzanetakis</a:t>
            </a:r>
            <a:r>
              <a:rPr lang="en-US" sz="2200" dirty="0"/>
              <a:t>, G. and Cook, P. (2002). “Musical genre classification of audio signals.” IEEE Transactions on Speech and Audio Processing, 10(5), pp.293-302.</a:t>
            </a:r>
          </a:p>
          <a:p>
            <a:pPr marL="128016" lvl="1" indent="0">
              <a:buNone/>
            </a:pPr>
            <a:endParaRPr lang="en-US" sz="2200" dirty="0"/>
          </a:p>
          <a:p>
            <a:pPr marL="128016" lvl="1" indent="0">
              <a:buNone/>
            </a:pPr>
            <a:r>
              <a:rPr lang="en-US" sz="2200" dirty="0" err="1"/>
              <a:t>Chettiar</a:t>
            </a:r>
            <a:r>
              <a:rPr lang="en-US" sz="2200" dirty="0"/>
              <a:t>, Gautam &amp; </a:t>
            </a:r>
            <a:r>
              <a:rPr lang="en-US" sz="2200" dirty="0" err="1"/>
              <a:t>Selvakumar</a:t>
            </a:r>
            <a:r>
              <a:rPr lang="en-US" sz="2200" dirty="0"/>
              <a:t>, </a:t>
            </a:r>
            <a:r>
              <a:rPr lang="en-US" sz="2200" dirty="0" err="1"/>
              <a:t>Kalaivani</a:t>
            </a:r>
            <a:r>
              <a:rPr lang="en-US" sz="2200" dirty="0"/>
              <a:t>. (2021). Music Genre Classification Techniques. </a:t>
            </a:r>
          </a:p>
          <a:p>
            <a:pPr lvl="2"/>
            <a:r>
              <a:rPr lang="en-US" sz="1800" dirty="0"/>
              <a:t>International Journal of Engineering Research &amp; Technology (IJERT)</a:t>
            </a:r>
          </a:p>
          <a:p>
            <a:pPr marL="128016" lvl="1" indent="0">
              <a:buNone/>
            </a:pPr>
            <a:r>
              <a:rPr lang="en-US" sz="2200" dirty="0"/>
              <a:t> </a:t>
            </a:r>
            <a:endParaRPr lang="en-IN" sz="2200" dirty="0"/>
          </a:p>
          <a:p>
            <a:pPr marL="128016" lvl="1" indent="0">
              <a:buNone/>
            </a:pPr>
            <a:endParaRPr lang="en-IN" dirty="0"/>
          </a:p>
        </p:txBody>
      </p:sp>
    </p:spTree>
    <p:extLst>
      <p:ext uri="{BB962C8B-B14F-4D97-AF65-F5344CB8AC3E}">
        <p14:creationId xmlns:p14="http://schemas.microsoft.com/office/powerpoint/2010/main" val="87523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2D64-2596-681F-C4E4-680CA65C83CE}"/>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240F02DD-6B54-9A03-89A2-2C8B43AB038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2709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87AB-6C7E-0F47-FF6C-C00E4F70FAE6}"/>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EF0205C6-0CB4-9E60-CF4B-D062FADDDBCD}"/>
              </a:ext>
            </a:extLst>
          </p:cNvPr>
          <p:cNvSpPr>
            <a:spLocks noGrp="1"/>
          </p:cNvSpPr>
          <p:nvPr>
            <p:ph idx="1"/>
          </p:nvPr>
        </p:nvSpPr>
        <p:spPr/>
        <p:txBody>
          <a:bodyPr/>
          <a:lstStyle/>
          <a:p>
            <a:r>
              <a:rPr lang="en-US" dirty="0"/>
              <a:t>GTZAN Genre Collection dataset was used to perform the classification. </a:t>
            </a:r>
          </a:p>
          <a:p>
            <a:r>
              <a:rPr lang="en-US" dirty="0"/>
              <a:t>Dataset consists of 1000 audio tracks each 30 seconds long. It contains 10 genres(Blues, Classical, Country, Disco, Hip-Hop, Jazz, Metal, Pop, Reggae and Rock), each represented by 100 tracks.</a:t>
            </a:r>
          </a:p>
          <a:p>
            <a:pPr marL="0" indent="0">
              <a:buNone/>
            </a:pPr>
            <a:endParaRPr lang="en-IN" dirty="0"/>
          </a:p>
        </p:txBody>
      </p:sp>
      <p:pic>
        <p:nvPicPr>
          <p:cNvPr id="9" name="Picture 8">
            <a:extLst>
              <a:ext uri="{FF2B5EF4-FFF2-40B4-BE49-F238E27FC236}">
                <a16:creationId xmlns:a16="http://schemas.microsoft.com/office/drawing/2014/main" id="{37AB0698-F9E3-1F83-2FA4-10FB6E41A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505" y="3816156"/>
            <a:ext cx="3751729" cy="2694372"/>
          </a:xfrm>
          <a:prstGeom prst="rect">
            <a:avLst/>
          </a:prstGeom>
        </p:spPr>
      </p:pic>
    </p:spTree>
    <p:extLst>
      <p:ext uri="{BB962C8B-B14F-4D97-AF65-F5344CB8AC3E}">
        <p14:creationId xmlns:p14="http://schemas.microsoft.com/office/powerpoint/2010/main" val="19417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1C61-6418-6512-2757-0F885BA5B0B8}"/>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E09D4723-1456-5F03-B075-3EB5B6035817}"/>
              </a:ext>
            </a:extLst>
          </p:cNvPr>
          <p:cNvSpPr>
            <a:spLocks noGrp="1"/>
          </p:cNvSpPr>
          <p:nvPr>
            <p:ph idx="1"/>
          </p:nvPr>
        </p:nvSpPr>
        <p:spPr/>
        <p:txBody>
          <a:bodyPr/>
          <a:lstStyle/>
          <a:p>
            <a:r>
              <a:rPr lang="en-IN" dirty="0"/>
              <a:t>Each audio track in the samples is divided into 10 audio tracks of 3 seconds each. </a:t>
            </a:r>
            <a:r>
              <a:rPr lang="en-US" dirty="0"/>
              <a:t>Database of the complete collection was created and stored in a .csv file.</a:t>
            </a:r>
          </a:p>
          <a:p>
            <a:r>
              <a:rPr lang="en-US" dirty="0"/>
              <a:t>Feature Vector Extraction is done using the libROSA package in python. libROSA is a python package for music and audio analysis which provides the building blocks necessary to create music information retrieval systems.</a:t>
            </a:r>
          </a:p>
          <a:p>
            <a:r>
              <a:rPr lang="en-US" dirty="0"/>
              <a:t>Each audio file is taken and from that, its feature vector is extracted. The features extracted </a:t>
            </a:r>
            <a:r>
              <a:rPr lang="en-IN" dirty="0"/>
              <a:t>Mel-Frequency Cepstral Coefficients, Zero Crossing rate, Chroma Features, Spectral Spread and Tempo.</a:t>
            </a:r>
          </a:p>
        </p:txBody>
      </p:sp>
    </p:spTree>
    <p:extLst>
      <p:ext uri="{BB962C8B-B14F-4D97-AF65-F5344CB8AC3E}">
        <p14:creationId xmlns:p14="http://schemas.microsoft.com/office/powerpoint/2010/main" val="33101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F5AF-9A47-DBC2-BB20-E9F86347844A}"/>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419534AB-F097-1A85-D6C9-1AD524C31C58}"/>
              </a:ext>
            </a:extLst>
          </p:cNvPr>
          <p:cNvSpPr>
            <a:spLocks noGrp="1"/>
          </p:cNvSpPr>
          <p:nvPr>
            <p:ph idx="1"/>
          </p:nvPr>
        </p:nvSpPr>
        <p:spPr/>
        <p:txBody>
          <a:bodyPr/>
          <a:lstStyle/>
          <a:p>
            <a:r>
              <a:rPr lang="en-US" dirty="0"/>
              <a:t>Machine learning typically requires each data example to be represented numerically, often as a vector of relevant information or ‘feature vector’. </a:t>
            </a:r>
          </a:p>
          <a:p>
            <a:r>
              <a:rPr lang="en-US" dirty="0"/>
              <a:t>To classify based on audio alone, audio files are often processed such that the relevant characteristics are extracted and stored in vector format. </a:t>
            </a:r>
          </a:p>
          <a:p>
            <a:r>
              <a:rPr lang="en-US" dirty="0"/>
              <a:t>The following slides details the types of characteristics that can be derived from audio files for use in machine learning.</a:t>
            </a:r>
            <a:endParaRPr lang="en-IN" dirty="0"/>
          </a:p>
        </p:txBody>
      </p:sp>
    </p:spTree>
    <p:extLst>
      <p:ext uri="{BB962C8B-B14F-4D97-AF65-F5344CB8AC3E}">
        <p14:creationId xmlns:p14="http://schemas.microsoft.com/office/powerpoint/2010/main" val="146140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6EF7-BAB9-28DC-23BB-38D9A7E2F187}"/>
              </a:ext>
            </a:extLst>
          </p:cNvPr>
          <p:cNvSpPr>
            <a:spLocks noGrp="1"/>
          </p:cNvSpPr>
          <p:nvPr>
            <p:ph type="title"/>
          </p:nvPr>
        </p:nvSpPr>
        <p:spPr/>
        <p:txBody>
          <a:bodyPr/>
          <a:lstStyle/>
          <a:p>
            <a:r>
              <a:rPr lang="en-IN" dirty="0"/>
              <a:t>Chroma Features:</a:t>
            </a:r>
          </a:p>
        </p:txBody>
      </p:sp>
      <p:sp>
        <p:nvSpPr>
          <p:cNvPr id="3" name="Content Placeholder 2">
            <a:extLst>
              <a:ext uri="{FF2B5EF4-FFF2-40B4-BE49-F238E27FC236}">
                <a16:creationId xmlns:a16="http://schemas.microsoft.com/office/drawing/2014/main" id="{7A4853CF-02A2-AFEC-62F3-0DE6F3581818}"/>
              </a:ext>
            </a:extLst>
          </p:cNvPr>
          <p:cNvSpPr>
            <a:spLocks noGrp="1"/>
          </p:cNvSpPr>
          <p:nvPr>
            <p:ph idx="1"/>
          </p:nvPr>
        </p:nvSpPr>
        <p:spPr>
          <a:xfrm>
            <a:off x="838200" y="1852518"/>
            <a:ext cx="10515600" cy="4826187"/>
          </a:xfrm>
        </p:spPr>
        <p:txBody>
          <a:bodyPr/>
          <a:lstStyle/>
          <a:p>
            <a:r>
              <a:rPr lang="en-US" dirty="0"/>
              <a:t>Chroma-based features concern the musical notes that are played throughout a song.</a:t>
            </a:r>
          </a:p>
          <a:p>
            <a:r>
              <a:rPr lang="en-US" dirty="0"/>
              <a:t>Various techniques for detecting musical pitch exist, with newer approaches focusing on pitch detection of polyphonic sequences.</a:t>
            </a:r>
          </a:p>
          <a:p>
            <a:r>
              <a:rPr lang="en-US" dirty="0"/>
              <a:t>Chroma-based features are a powerful tool for analyzing music whose pitches can be meaningfully categorized and whose tuning approximates to the equal-tempered scale. </a:t>
            </a:r>
          </a:p>
          <a:p>
            <a:r>
              <a:rPr lang="en-US" dirty="0"/>
              <a:t>One main property of chroma features is that they capture harmonic and melodic characteristics of music, while being robust to changes in timbre and instrumentation.</a:t>
            </a:r>
          </a:p>
          <a:p>
            <a:endParaRPr lang="en-US"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120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5059-BBFD-2ED8-DE2C-F7B7D409449A}"/>
              </a:ext>
            </a:extLst>
          </p:cNvPr>
          <p:cNvSpPr>
            <a:spLocks noGrp="1"/>
          </p:cNvSpPr>
          <p:nvPr>
            <p:ph type="title"/>
          </p:nvPr>
        </p:nvSpPr>
        <p:spPr/>
        <p:txBody>
          <a:bodyPr/>
          <a:lstStyle/>
          <a:p>
            <a:r>
              <a:rPr lang="en-IN" dirty="0"/>
              <a:t>Chroma Features:</a:t>
            </a:r>
          </a:p>
        </p:txBody>
      </p:sp>
      <p:sp>
        <p:nvSpPr>
          <p:cNvPr id="7" name="Content Placeholder 6">
            <a:extLst>
              <a:ext uri="{FF2B5EF4-FFF2-40B4-BE49-F238E27FC236}">
                <a16:creationId xmlns:a16="http://schemas.microsoft.com/office/drawing/2014/main" id="{B1EDAAC4-503E-F983-BD55-CFB54033DE25}"/>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t>The </a:t>
            </a:r>
            <a:r>
              <a:rPr lang="en-IN" dirty="0" err="1"/>
              <a:t>chromagram</a:t>
            </a:r>
            <a:r>
              <a:rPr lang="en-IN" dirty="0"/>
              <a:t> in figure </a:t>
            </a:r>
            <a:r>
              <a:rPr lang="en-US" dirty="0"/>
              <a:t>represents a C-major scale played over the course of several seconds.</a:t>
            </a:r>
            <a:endParaRPr lang="en-IN" dirty="0"/>
          </a:p>
        </p:txBody>
      </p:sp>
      <p:pic>
        <p:nvPicPr>
          <p:cNvPr id="9" name="Picture 8">
            <a:extLst>
              <a:ext uri="{FF2B5EF4-FFF2-40B4-BE49-F238E27FC236}">
                <a16:creationId xmlns:a16="http://schemas.microsoft.com/office/drawing/2014/main" id="{6310DD62-025A-E13D-EAD2-ACB22E154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506" y="1825625"/>
            <a:ext cx="5800988" cy="2030701"/>
          </a:xfrm>
          <a:prstGeom prst="rect">
            <a:avLst/>
          </a:prstGeom>
        </p:spPr>
      </p:pic>
    </p:spTree>
    <p:extLst>
      <p:ext uri="{BB962C8B-B14F-4D97-AF65-F5344CB8AC3E}">
        <p14:creationId xmlns:p14="http://schemas.microsoft.com/office/powerpoint/2010/main" val="3388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8309-5259-B0E0-9BDE-0373F87C3AB1}"/>
              </a:ext>
            </a:extLst>
          </p:cNvPr>
          <p:cNvSpPr>
            <a:spLocks noGrp="1"/>
          </p:cNvSpPr>
          <p:nvPr>
            <p:ph type="title"/>
          </p:nvPr>
        </p:nvSpPr>
        <p:spPr/>
        <p:txBody>
          <a:bodyPr/>
          <a:lstStyle/>
          <a:p>
            <a:r>
              <a:rPr lang="en-IN" dirty="0"/>
              <a:t>Mel-Frequency Cepstral Coefficients:</a:t>
            </a:r>
          </a:p>
        </p:txBody>
      </p:sp>
      <p:sp>
        <p:nvSpPr>
          <p:cNvPr id="3" name="Content Placeholder 2">
            <a:extLst>
              <a:ext uri="{FF2B5EF4-FFF2-40B4-BE49-F238E27FC236}">
                <a16:creationId xmlns:a16="http://schemas.microsoft.com/office/drawing/2014/main" id="{BFE6CAE2-F48F-48B9-A617-85CBE7224A56}"/>
              </a:ext>
            </a:extLst>
          </p:cNvPr>
          <p:cNvSpPr>
            <a:spLocks noGrp="1"/>
          </p:cNvSpPr>
          <p:nvPr>
            <p:ph idx="1"/>
          </p:nvPr>
        </p:nvSpPr>
        <p:spPr/>
        <p:txBody>
          <a:bodyPr/>
          <a:lstStyle/>
          <a:p>
            <a:r>
              <a:rPr lang="en-US" dirty="0"/>
              <a:t>MFCCs are one of the most common feature types used in audio classification of all kinds, having been used in speech and ambient noise recognition as well as music genre classification.</a:t>
            </a:r>
          </a:p>
          <a:p>
            <a:r>
              <a:rPr lang="en-US" dirty="0"/>
              <a:t>Mel-frequency </a:t>
            </a:r>
            <a:r>
              <a:rPr lang="en-US" dirty="0" err="1"/>
              <a:t>cepstrum</a:t>
            </a:r>
            <a:r>
              <a:rPr lang="en-US" dirty="0"/>
              <a:t> (MFC) is a representation of the short-term power spectrum of a sound, based on a linear cosine transform of a log power spectrum on a nonlinear </a:t>
            </a:r>
            <a:r>
              <a:rPr lang="en-US" dirty="0" err="1"/>
              <a:t>mel</a:t>
            </a:r>
            <a:r>
              <a:rPr lang="en-US" dirty="0"/>
              <a:t> scale of frequency.</a:t>
            </a:r>
            <a:endParaRPr lang="en-IN" dirty="0"/>
          </a:p>
        </p:txBody>
      </p:sp>
    </p:spTree>
    <p:extLst>
      <p:ext uri="{BB962C8B-B14F-4D97-AF65-F5344CB8AC3E}">
        <p14:creationId xmlns:p14="http://schemas.microsoft.com/office/powerpoint/2010/main" val="1609700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1403</TotalTime>
  <Words>1798</Words>
  <Application>Microsoft Office PowerPoint</Application>
  <PresentationFormat>Widescreen</PresentationFormat>
  <Paragraphs>115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inter-bold</vt:lpstr>
      <vt:lpstr>inter-regular</vt:lpstr>
      <vt:lpstr>Tw Cen MT</vt:lpstr>
      <vt:lpstr>Tw Cen MT Condensed</vt:lpstr>
      <vt:lpstr>Wingdings 3</vt:lpstr>
      <vt:lpstr>Integral</vt:lpstr>
      <vt:lpstr>Music Genre Classification</vt:lpstr>
      <vt:lpstr>Introduction</vt:lpstr>
      <vt:lpstr>Literature review</vt:lpstr>
      <vt:lpstr>About Dataset:</vt:lpstr>
      <vt:lpstr>Data pre-processing</vt:lpstr>
      <vt:lpstr>Features:</vt:lpstr>
      <vt:lpstr>Chroma Features:</vt:lpstr>
      <vt:lpstr>Chroma Features:</vt:lpstr>
      <vt:lpstr>Mel-Frequency Cepstral Coefficients:</vt:lpstr>
      <vt:lpstr>Mel-Frequency Cepstral Coefficients:</vt:lpstr>
      <vt:lpstr>Spectral Spread:</vt:lpstr>
      <vt:lpstr>Zero Crossing rate:</vt:lpstr>
      <vt:lpstr>Tempo:</vt:lpstr>
      <vt:lpstr>Proposed methods</vt:lpstr>
      <vt:lpstr>Machine learning Models:</vt:lpstr>
      <vt:lpstr>Support Vector Machines:</vt:lpstr>
      <vt:lpstr>K-Nearest neighbours</vt:lpstr>
      <vt:lpstr>Random Forest:</vt:lpstr>
      <vt:lpstr>Gradient boosting</vt:lpstr>
      <vt:lpstr>Naive bayes</vt:lpstr>
      <vt:lpstr>Decision tree</vt:lpstr>
      <vt:lpstr>Results and analysis:</vt:lpstr>
      <vt:lpstr>Results and analysis:</vt:lpstr>
      <vt:lpstr>Results and analysis:</vt:lpstr>
      <vt:lpstr>Results and analysis:</vt:lpstr>
      <vt:lpstr>Results and analysis:</vt:lpstr>
      <vt:lpstr>Conclusions and Future scope </vt:lpstr>
      <vt:lpstr>Conclusions and Future scope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Atharva Wadekar</dc:creator>
  <cp:lastModifiedBy>Atharva Wadekar</cp:lastModifiedBy>
  <cp:revision>45</cp:revision>
  <dcterms:created xsi:type="dcterms:W3CDTF">2022-05-21T06:55:45Z</dcterms:created>
  <dcterms:modified xsi:type="dcterms:W3CDTF">2022-05-25T06:12:13Z</dcterms:modified>
</cp:coreProperties>
</file>