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Canva Sans Bold" charset="1" panose="020B0803030501040103"/>
      <p:regular r:id="rId24"/>
    </p:embeddedFont>
    <p:embeddedFont>
      <p:font typeface="Sigher" charset="1" panose="00000000000000000000"/>
      <p:regular r:id="rId25"/>
    </p:embeddedFont>
    <p:embeddedFont>
      <p:font typeface="Canva Sans" charset="1" panose="020B05030305010401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6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84345" y="4646484"/>
            <a:ext cx="4965091" cy="4883844"/>
          </a:xfrm>
          <a:custGeom>
            <a:avLst/>
            <a:gdLst/>
            <a:ahLst/>
            <a:cxnLst/>
            <a:rect r="r" b="b" t="t" l="l"/>
            <a:pathLst>
              <a:path h="4883844" w="4965091">
                <a:moveTo>
                  <a:pt x="0" y="0"/>
                </a:moveTo>
                <a:lnTo>
                  <a:pt x="4965091" y="0"/>
                </a:lnTo>
                <a:lnTo>
                  <a:pt x="4965091" y="4883844"/>
                </a:lnTo>
                <a:lnTo>
                  <a:pt x="0" y="48838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64158" y="1227485"/>
            <a:ext cx="12959683" cy="3275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59"/>
              </a:lnSpc>
            </a:pPr>
            <a:r>
              <a:rPr lang="en-US" sz="9399">
                <a:solidFill>
                  <a:srgbClr val="1B087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Corona Virus Analysis </a:t>
            </a:r>
          </a:p>
          <a:p>
            <a:pPr algn="ctr">
              <a:lnSpc>
                <a:spcPts val="13159"/>
              </a:lnSpc>
            </a:pPr>
            <a:r>
              <a:rPr lang="en-US" sz="9399">
                <a:solidFill>
                  <a:srgbClr val="1B087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(With SQL)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42267" y="5601994"/>
            <a:ext cx="8776216" cy="2810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78"/>
              </a:lnSpc>
            </a:pPr>
            <a:r>
              <a:rPr lang="en-US" sz="8056">
                <a:solidFill>
                  <a:srgbClr val="000000"/>
                </a:solidFill>
                <a:latin typeface="Sigher"/>
                <a:ea typeface="Sigher"/>
                <a:cs typeface="Sigher"/>
                <a:sym typeface="Sigher"/>
              </a:rPr>
              <a:t>By:-  SHUBHAM</a:t>
            </a:r>
          </a:p>
          <a:p>
            <a:pPr algn="ctr">
              <a:lnSpc>
                <a:spcPts val="11278"/>
              </a:lnSpc>
            </a:pPr>
            <a:r>
              <a:rPr lang="en-US" sz="8056">
                <a:solidFill>
                  <a:srgbClr val="000000"/>
                </a:solidFill>
                <a:latin typeface="Sigher"/>
                <a:ea typeface="Sigher"/>
                <a:cs typeface="Sigher"/>
                <a:sym typeface="Sigher"/>
              </a:rPr>
              <a:t>            CHAURASIA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6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4840" y="3241914"/>
            <a:ext cx="8649160" cy="6732131"/>
          </a:xfrm>
          <a:custGeom>
            <a:avLst/>
            <a:gdLst/>
            <a:ahLst/>
            <a:cxnLst/>
            <a:rect r="r" b="b" t="t" l="l"/>
            <a:pathLst>
              <a:path h="6732131" w="8649160">
                <a:moveTo>
                  <a:pt x="0" y="0"/>
                </a:moveTo>
                <a:lnTo>
                  <a:pt x="8649160" y="0"/>
                </a:lnTo>
                <a:lnTo>
                  <a:pt x="8649160" y="6732131"/>
                </a:lnTo>
                <a:lnTo>
                  <a:pt x="0" y="67321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4708" r="-269292" b="-12204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85598" y="2928959"/>
            <a:ext cx="8115300" cy="7045086"/>
          </a:xfrm>
          <a:custGeom>
            <a:avLst/>
            <a:gdLst/>
            <a:ahLst/>
            <a:cxnLst/>
            <a:rect r="r" b="b" t="t" l="l"/>
            <a:pathLst>
              <a:path h="7045086" w="8115300">
                <a:moveTo>
                  <a:pt x="0" y="0"/>
                </a:moveTo>
                <a:lnTo>
                  <a:pt x="8115300" y="0"/>
                </a:lnTo>
                <a:lnTo>
                  <a:pt x="8115300" y="7045086"/>
                </a:lnTo>
                <a:lnTo>
                  <a:pt x="0" y="70450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6177" r="-45384" b="-226672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-161925"/>
            <a:ext cx="18288000" cy="2920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0"/>
              </a:lnSpc>
            </a:pPr>
            <a:r>
              <a:rPr lang="en-US" sz="8400">
                <a:solidFill>
                  <a:srgbClr val="1B087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Q10) Displaying Total Cases Per Month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6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4349" y="1889409"/>
            <a:ext cx="16799303" cy="8047815"/>
          </a:xfrm>
          <a:custGeom>
            <a:avLst/>
            <a:gdLst/>
            <a:ahLst/>
            <a:cxnLst/>
            <a:rect r="r" b="b" t="t" l="l"/>
            <a:pathLst>
              <a:path h="8047815" w="16799303">
                <a:moveTo>
                  <a:pt x="0" y="0"/>
                </a:moveTo>
                <a:lnTo>
                  <a:pt x="16799302" y="0"/>
                </a:lnTo>
                <a:lnTo>
                  <a:pt x="16799302" y="8047815"/>
                </a:lnTo>
                <a:lnTo>
                  <a:pt x="0" y="80478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8956" r="-56862" b="-5513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94652"/>
            <a:ext cx="16022295" cy="1144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1B087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Q11) Data Analysis of Confirmed Cases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6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1490" y="2951130"/>
            <a:ext cx="17505019" cy="7335870"/>
          </a:xfrm>
          <a:custGeom>
            <a:avLst/>
            <a:gdLst/>
            <a:ahLst/>
            <a:cxnLst/>
            <a:rect r="r" b="b" t="t" l="l"/>
            <a:pathLst>
              <a:path h="7335870" w="17505019">
                <a:moveTo>
                  <a:pt x="0" y="0"/>
                </a:moveTo>
                <a:lnTo>
                  <a:pt x="17505020" y="0"/>
                </a:lnTo>
                <a:lnTo>
                  <a:pt x="17505020" y="7335870"/>
                </a:lnTo>
                <a:lnTo>
                  <a:pt x="0" y="73358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3989" r="-89791" b="-11063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-142875"/>
            <a:ext cx="18288000" cy="2635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1B087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Q12) Data Analysis of Death Cases per month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6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22405" y="637355"/>
            <a:ext cx="13243189" cy="9012291"/>
          </a:xfrm>
          <a:custGeom>
            <a:avLst/>
            <a:gdLst/>
            <a:ahLst/>
            <a:cxnLst/>
            <a:rect r="r" b="b" t="t" l="l"/>
            <a:pathLst>
              <a:path h="9012291" w="13243189">
                <a:moveTo>
                  <a:pt x="0" y="0"/>
                </a:moveTo>
                <a:lnTo>
                  <a:pt x="13243190" y="0"/>
                </a:lnTo>
                <a:lnTo>
                  <a:pt x="13243190" y="9012290"/>
                </a:lnTo>
                <a:lnTo>
                  <a:pt x="0" y="90122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5701" r="-35149" b="-28459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6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9803" y="1982593"/>
            <a:ext cx="17157143" cy="7847715"/>
          </a:xfrm>
          <a:custGeom>
            <a:avLst/>
            <a:gdLst/>
            <a:ahLst/>
            <a:cxnLst/>
            <a:rect r="r" b="b" t="t" l="l"/>
            <a:pathLst>
              <a:path h="7847715" w="17157143">
                <a:moveTo>
                  <a:pt x="0" y="0"/>
                </a:moveTo>
                <a:lnTo>
                  <a:pt x="17157143" y="0"/>
                </a:lnTo>
                <a:lnTo>
                  <a:pt x="17157143" y="7847716"/>
                </a:lnTo>
                <a:lnTo>
                  <a:pt x="0" y="78477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2997" r="-55388" b="-5800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99803" y="347345"/>
            <a:ext cx="17065175" cy="1219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40"/>
              </a:lnSpc>
            </a:pPr>
            <a:r>
              <a:rPr lang="en-US" sz="7100">
                <a:solidFill>
                  <a:srgbClr val="1B087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Q13) Data Analysis of Recovered Cases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6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9678" y="2038732"/>
            <a:ext cx="15488644" cy="7916907"/>
          </a:xfrm>
          <a:custGeom>
            <a:avLst/>
            <a:gdLst/>
            <a:ahLst/>
            <a:cxnLst/>
            <a:rect r="r" b="b" t="t" l="l"/>
            <a:pathLst>
              <a:path h="7916907" w="15488644">
                <a:moveTo>
                  <a:pt x="0" y="0"/>
                </a:moveTo>
                <a:lnTo>
                  <a:pt x="15488644" y="0"/>
                </a:lnTo>
                <a:lnTo>
                  <a:pt x="15488644" y="7916906"/>
                </a:lnTo>
                <a:lnTo>
                  <a:pt x="0" y="79169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6072" r="-77155" b="-5878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0076" y="422022"/>
            <a:ext cx="1802784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1B087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Q14) Displaying the country with Highest Number of cases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6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644442"/>
            <a:ext cx="16230600" cy="8456208"/>
          </a:xfrm>
          <a:custGeom>
            <a:avLst/>
            <a:gdLst/>
            <a:ahLst/>
            <a:cxnLst/>
            <a:rect r="r" b="b" t="t" l="l"/>
            <a:pathLst>
              <a:path h="8456208" w="16230600">
                <a:moveTo>
                  <a:pt x="0" y="0"/>
                </a:moveTo>
                <a:lnTo>
                  <a:pt x="16230600" y="0"/>
                </a:lnTo>
                <a:lnTo>
                  <a:pt x="16230600" y="8456208"/>
                </a:lnTo>
                <a:lnTo>
                  <a:pt x="0" y="84562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1213" r="-72578" b="-5501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7290" y="-6985"/>
            <a:ext cx="17133419" cy="103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1B087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Q15) Country with least non-zero death cases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6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834" y="4256189"/>
            <a:ext cx="9062166" cy="6030811"/>
          </a:xfrm>
          <a:custGeom>
            <a:avLst/>
            <a:gdLst/>
            <a:ahLst/>
            <a:cxnLst/>
            <a:rect r="r" b="b" t="t" l="l"/>
            <a:pathLst>
              <a:path h="6030811" w="9062166">
                <a:moveTo>
                  <a:pt x="0" y="0"/>
                </a:moveTo>
                <a:lnTo>
                  <a:pt x="9062166" y="0"/>
                </a:lnTo>
                <a:lnTo>
                  <a:pt x="9062166" y="6030811"/>
                </a:lnTo>
                <a:lnTo>
                  <a:pt x="0" y="60308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1607" r="-198439" b="-11052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52374" y="4983797"/>
            <a:ext cx="9035626" cy="4995684"/>
          </a:xfrm>
          <a:custGeom>
            <a:avLst/>
            <a:gdLst/>
            <a:ahLst/>
            <a:cxnLst/>
            <a:rect r="r" b="b" t="t" l="l"/>
            <a:pathLst>
              <a:path h="4995684" w="9035626">
                <a:moveTo>
                  <a:pt x="0" y="0"/>
                </a:moveTo>
                <a:lnTo>
                  <a:pt x="9035626" y="0"/>
                </a:lnTo>
                <a:lnTo>
                  <a:pt x="9035626" y="4995685"/>
                </a:lnTo>
                <a:lnTo>
                  <a:pt x="0" y="49956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04" t="-180613" r="-196021" b="-2437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6747" y="188278"/>
            <a:ext cx="18071253" cy="2742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7899">
                <a:solidFill>
                  <a:srgbClr val="1B087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Q16) Displaying top 5 Countries with highest number of recovered cases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FFB6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847725"/>
            <a:ext cx="18288000" cy="3240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9"/>
              </a:lnSpc>
            </a:pPr>
            <a:r>
              <a:rPr lang="en-US" sz="93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Here, we come to the end of our Analysis.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756547" y="6097000"/>
            <a:ext cx="877490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You!!! 😊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6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560996"/>
            <a:ext cx="18288000" cy="8726004"/>
          </a:xfrm>
          <a:custGeom>
            <a:avLst/>
            <a:gdLst/>
            <a:ahLst/>
            <a:cxnLst/>
            <a:rect r="r" b="b" t="t" l="l"/>
            <a:pathLst>
              <a:path h="8726004" w="18288000">
                <a:moveTo>
                  <a:pt x="0" y="0"/>
                </a:moveTo>
                <a:lnTo>
                  <a:pt x="18288000" y="0"/>
                </a:lnTo>
                <a:lnTo>
                  <a:pt x="18288000" y="8726004"/>
                </a:lnTo>
                <a:lnTo>
                  <a:pt x="0" y="87260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5201" r="-67063" b="-6165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5138580" y="-82550"/>
            <a:ext cx="28565159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1B087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Q1) Checking for null values in the dataset.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6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90348" y="1601587"/>
            <a:ext cx="16707305" cy="8685413"/>
          </a:xfrm>
          <a:custGeom>
            <a:avLst/>
            <a:gdLst/>
            <a:ahLst/>
            <a:cxnLst/>
            <a:rect r="r" b="b" t="t" l="l"/>
            <a:pathLst>
              <a:path h="8685413" w="16707305">
                <a:moveTo>
                  <a:pt x="0" y="0"/>
                </a:moveTo>
                <a:lnTo>
                  <a:pt x="16707304" y="0"/>
                </a:lnTo>
                <a:lnTo>
                  <a:pt x="16707304" y="8685413"/>
                </a:lnTo>
                <a:lnTo>
                  <a:pt x="0" y="86854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632" r="-119891" b="-9918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4864" y="-142875"/>
            <a:ext cx="17438273" cy="1292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1B087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Q2) Replacing the Null values with '0'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6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3501" y="1605996"/>
            <a:ext cx="16800997" cy="8681004"/>
          </a:xfrm>
          <a:custGeom>
            <a:avLst/>
            <a:gdLst/>
            <a:ahLst/>
            <a:cxnLst/>
            <a:rect r="r" b="b" t="t" l="l"/>
            <a:pathLst>
              <a:path h="8681004" w="16800997">
                <a:moveTo>
                  <a:pt x="0" y="0"/>
                </a:moveTo>
                <a:lnTo>
                  <a:pt x="16800998" y="0"/>
                </a:lnTo>
                <a:lnTo>
                  <a:pt x="16800998" y="8681004"/>
                </a:lnTo>
                <a:lnTo>
                  <a:pt x="0" y="86810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2262" r="-74220" b="-5731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4797" y="-152400"/>
            <a:ext cx="17478407" cy="1335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9"/>
              </a:lnSpc>
            </a:pPr>
            <a:r>
              <a:rPr lang="en-US" sz="7800">
                <a:solidFill>
                  <a:srgbClr val="1B087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Q3) Counting the number of records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6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9823" y="2538030"/>
            <a:ext cx="15328353" cy="6524697"/>
          </a:xfrm>
          <a:custGeom>
            <a:avLst/>
            <a:gdLst/>
            <a:ahLst/>
            <a:cxnLst/>
            <a:rect r="r" b="b" t="t" l="l"/>
            <a:pathLst>
              <a:path h="6524697" w="15328353">
                <a:moveTo>
                  <a:pt x="0" y="0"/>
                </a:moveTo>
                <a:lnTo>
                  <a:pt x="15328354" y="0"/>
                </a:lnTo>
                <a:lnTo>
                  <a:pt x="15328354" y="6524697"/>
                </a:lnTo>
                <a:lnTo>
                  <a:pt x="0" y="65246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483" r="-56052" b="-7263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49341" y="8996052"/>
            <a:ext cx="241437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22-01-2020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431222" y="8996052"/>
            <a:ext cx="239515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13-06-2021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49341" y="519056"/>
            <a:ext cx="1335892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1B087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Q4) Finding Date Range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6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780126"/>
            <a:ext cx="7053295" cy="6077720"/>
          </a:xfrm>
          <a:custGeom>
            <a:avLst/>
            <a:gdLst/>
            <a:ahLst/>
            <a:cxnLst/>
            <a:rect r="r" b="b" t="t" l="l"/>
            <a:pathLst>
              <a:path h="6077720" w="7053295">
                <a:moveTo>
                  <a:pt x="0" y="0"/>
                </a:moveTo>
                <a:lnTo>
                  <a:pt x="7053295" y="0"/>
                </a:lnTo>
                <a:lnTo>
                  <a:pt x="7053295" y="6077721"/>
                </a:lnTo>
                <a:lnTo>
                  <a:pt x="0" y="60777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6743" r="-300976" b="-11488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66092" y="3166883"/>
            <a:ext cx="10793109" cy="7120117"/>
          </a:xfrm>
          <a:custGeom>
            <a:avLst/>
            <a:gdLst/>
            <a:ahLst/>
            <a:cxnLst/>
            <a:rect r="r" b="b" t="t" l="l"/>
            <a:pathLst>
              <a:path h="7120117" w="10793109">
                <a:moveTo>
                  <a:pt x="0" y="0"/>
                </a:moveTo>
                <a:lnTo>
                  <a:pt x="10793109" y="0"/>
                </a:lnTo>
                <a:lnTo>
                  <a:pt x="10793109" y="7120117"/>
                </a:lnTo>
                <a:lnTo>
                  <a:pt x="0" y="71201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6531" r="-1193" b="-195824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-161925"/>
            <a:ext cx="18030401" cy="2991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40"/>
              </a:lnSpc>
            </a:pPr>
            <a:r>
              <a:rPr lang="en-US" sz="8600">
                <a:solidFill>
                  <a:srgbClr val="1B087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Q5) Monthly Averages For different types of cases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6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1198" y="3549165"/>
            <a:ext cx="10677958" cy="5709135"/>
          </a:xfrm>
          <a:custGeom>
            <a:avLst/>
            <a:gdLst/>
            <a:ahLst/>
            <a:cxnLst/>
            <a:rect r="r" b="b" t="t" l="l"/>
            <a:pathLst>
              <a:path h="5709135" w="10677958">
                <a:moveTo>
                  <a:pt x="0" y="0"/>
                </a:moveTo>
                <a:lnTo>
                  <a:pt x="10677958" y="0"/>
                </a:lnTo>
                <a:lnTo>
                  <a:pt x="10677958" y="5709135"/>
                </a:lnTo>
                <a:lnTo>
                  <a:pt x="0" y="570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6596" r="-114238" b="-8868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95664" y="3028151"/>
            <a:ext cx="6540485" cy="6738204"/>
          </a:xfrm>
          <a:custGeom>
            <a:avLst/>
            <a:gdLst/>
            <a:ahLst/>
            <a:cxnLst/>
            <a:rect r="r" b="b" t="t" l="l"/>
            <a:pathLst>
              <a:path h="6738204" w="6540485">
                <a:moveTo>
                  <a:pt x="0" y="0"/>
                </a:moveTo>
                <a:lnTo>
                  <a:pt x="6540485" y="0"/>
                </a:lnTo>
                <a:lnTo>
                  <a:pt x="6540485" y="6738204"/>
                </a:lnTo>
                <a:lnTo>
                  <a:pt x="0" y="67382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0913" r="-36255" b="-15564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-148119"/>
            <a:ext cx="18288000" cy="2858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>
                <a:solidFill>
                  <a:srgbClr val="1B087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Q7) Displaying Most Frequent number of cases Per Month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6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8531" y="2661621"/>
            <a:ext cx="9110429" cy="7368204"/>
          </a:xfrm>
          <a:custGeom>
            <a:avLst/>
            <a:gdLst/>
            <a:ahLst/>
            <a:cxnLst/>
            <a:rect r="r" b="b" t="t" l="l"/>
            <a:pathLst>
              <a:path h="7368204" w="9110429">
                <a:moveTo>
                  <a:pt x="0" y="0"/>
                </a:moveTo>
                <a:lnTo>
                  <a:pt x="9110429" y="0"/>
                </a:lnTo>
                <a:lnTo>
                  <a:pt x="9110429" y="7368204"/>
                </a:lnTo>
                <a:lnTo>
                  <a:pt x="0" y="73682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5721" r="-286469" b="-1229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32253" y="2918796"/>
            <a:ext cx="7943002" cy="6853854"/>
          </a:xfrm>
          <a:custGeom>
            <a:avLst/>
            <a:gdLst/>
            <a:ahLst/>
            <a:cxnLst/>
            <a:rect r="r" b="b" t="t" l="l"/>
            <a:pathLst>
              <a:path h="6853854" w="7943002">
                <a:moveTo>
                  <a:pt x="0" y="0"/>
                </a:moveTo>
                <a:lnTo>
                  <a:pt x="7943002" y="0"/>
                </a:lnTo>
                <a:lnTo>
                  <a:pt x="7943002" y="6853854"/>
                </a:lnTo>
                <a:lnTo>
                  <a:pt x="0" y="68538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8927" r="-7293" b="-14048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-152400"/>
            <a:ext cx="17662510" cy="2787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1B087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Q8) DisplayingMinimum number of cases per month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6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5635" y="2788818"/>
            <a:ext cx="8798365" cy="7020645"/>
          </a:xfrm>
          <a:custGeom>
            <a:avLst/>
            <a:gdLst/>
            <a:ahLst/>
            <a:cxnLst/>
            <a:rect r="r" b="b" t="t" l="l"/>
            <a:pathLst>
              <a:path h="7020645" w="8798365">
                <a:moveTo>
                  <a:pt x="0" y="0"/>
                </a:moveTo>
                <a:lnTo>
                  <a:pt x="8798365" y="0"/>
                </a:lnTo>
                <a:lnTo>
                  <a:pt x="8798365" y="7020645"/>
                </a:lnTo>
                <a:lnTo>
                  <a:pt x="0" y="70206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994" r="-246184" b="-1049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48797" y="2715193"/>
            <a:ext cx="8425757" cy="7094270"/>
          </a:xfrm>
          <a:custGeom>
            <a:avLst/>
            <a:gdLst/>
            <a:ahLst/>
            <a:cxnLst/>
            <a:rect r="r" b="b" t="t" l="l"/>
            <a:pathLst>
              <a:path h="7094270" w="8425757">
                <a:moveTo>
                  <a:pt x="0" y="0"/>
                </a:moveTo>
                <a:lnTo>
                  <a:pt x="8425757" y="0"/>
                </a:lnTo>
                <a:lnTo>
                  <a:pt x="8425757" y="7094270"/>
                </a:lnTo>
                <a:lnTo>
                  <a:pt x="0" y="70942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5145" r="-36088" b="-215054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-142875"/>
            <a:ext cx="18288000" cy="2671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sz="7700">
                <a:solidFill>
                  <a:srgbClr val="1B087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Q9) Displaying Maximum number of cases per month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DAGKht9ef-o</dc:identifier>
  <dcterms:modified xsi:type="dcterms:W3CDTF">2011-08-01T06:04:30Z</dcterms:modified>
  <cp:revision>1</cp:revision>
  <dc:title>Add a heading</dc:title>
</cp:coreProperties>
</file>