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d563b6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d563b6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9d563b64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9d563b64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9d563b64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9d563b64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9d563b64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9d563b64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9d563b64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9d563b64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9d563b64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9d563b64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9d563b64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9d563b64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52300"/>
            <a:ext cx="8520600" cy="2304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Analysis and Optimization of United Airlines Call Center Operations</a:t>
            </a:r>
            <a:endParaRPr b="1"/>
          </a:p>
        </p:txBody>
      </p:sp>
      <p:sp>
        <p:nvSpPr>
          <p:cNvPr id="55" name="Google Shape;55;p13"/>
          <p:cNvSpPr txBox="1"/>
          <p:nvPr>
            <p:ph idx="1" type="subTitle"/>
          </p:nvPr>
        </p:nvSpPr>
        <p:spPr>
          <a:xfrm>
            <a:off x="311700" y="2834125"/>
            <a:ext cx="8520600" cy="18279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solidFill>
                  <a:srgbClr val="FFFF00"/>
                </a:solidFill>
              </a:rPr>
              <a:t>Exploring Call Patterns, Self-Service Solutions, and Call Handling Efficiency</a:t>
            </a:r>
            <a:endParaRPr>
              <a:solidFill>
                <a:srgbClr val="FFFF00"/>
              </a:solidFill>
            </a:endParaRPr>
          </a:p>
          <a:p>
            <a:pPr indent="0" lvl="0" marL="0" rtl="0" algn="ctr">
              <a:spcBef>
                <a:spcPts val="0"/>
              </a:spcBef>
              <a:spcAft>
                <a:spcPts val="0"/>
              </a:spcAft>
              <a:buNone/>
            </a:pPr>
            <a:r>
              <a:t/>
            </a:r>
            <a:endParaRPr>
              <a:solidFill>
                <a:srgbClr val="FFFF00"/>
              </a:solidFill>
            </a:endParaRPr>
          </a:p>
          <a:p>
            <a:pPr indent="0" lvl="0" marL="0" rtl="0" algn="ctr">
              <a:spcBef>
                <a:spcPts val="0"/>
              </a:spcBef>
              <a:spcAft>
                <a:spcPts val="0"/>
              </a:spcAft>
              <a:buNone/>
            </a:pPr>
            <a:r>
              <a:rPr i="1" lang="en">
                <a:solidFill>
                  <a:srgbClr val="FFFF00"/>
                </a:solidFill>
              </a:rPr>
              <a:t>By : SHUBHAM CHAURASIA &amp;</a:t>
            </a:r>
            <a:br>
              <a:rPr i="1" lang="en">
                <a:solidFill>
                  <a:srgbClr val="FFFF00"/>
                </a:solidFill>
              </a:rPr>
            </a:br>
            <a:r>
              <a:rPr i="1" lang="en">
                <a:solidFill>
                  <a:srgbClr val="FFFF00"/>
                </a:solidFill>
              </a:rPr>
              <a:t>SOURIDYA DEY </a:t>
            </a:r>
            <a:endParaRPr i="1">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2178000" cy="12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Project Overview</a:t>
            </a:r>
            <a:endParaRPr sz="3300"/>
          </a:p>
        </p:txBody>
      </p:sp>
      <p:sp>
        <p:nvSpPr>
          <p:cNvPr id="61" name="Google Shape;61;p14"/>
          <p:cNvSpPr txBox="1"/>
          <p:nvPr>
            <p:ph idx="1" type="body"/>
          </p:nvPr>
        </p:nvSpPr>
        <p:spPr>
          <a:xfrm>
            <a:off x="311700" y="2242950"/>
            <a:ext cx="8520600" cy="27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objective of this project is to analyze call center data to identify key factors impacting operational efficiency and customer satisfaction. This analysis focuses on three main areas: </a:t>
            </a:r>
            <a:endParaRPr sz="2000"/>
          </a:p>
          <a:p>
            <a:pPr indent="-355600" lvl="0" marL="457200" rtl="0" algn="l">
              <a:spcBef>
                <a:spcPts val="1200"/>
              </a:spcBef>
              <a:spcAft>
                <a:spcPts val="0"/>
              </a:spcAft>
              <a:buClr>
                <a:srgbClr val="FFFF00"/>
              </a:buClr>
              <a:buSzPts val="2000"/>
              <a:buAutoNum type="arabicParenR"/>
            </a:pPr>
            <a:r>
              <a:rPr lang="en" sz="2000">
                <a:solidFill>
                  <a:srgbClr val="FFFF00"/>
                </a:solidFill>
              </a:rPr>
              <a:t>Average handle time (AHT) and agent performance</a:t>
            </a:r>
            <a:endParaRPr sz="2000">
              <a:solidFill>
                <a:srgbClr val="FFFF00"/>
              </a:solidFill>
            </a:endParaRPr>
          </a:p>
          <a:p>
            <a:pPr indent="-355600" lvl="0" marL="457200" rtl="0" algn="l">
              <a:spcBef>
                <a:spcPts val="0"/>
              </a:spcBef>
              <a:spcAft>
                <a:spcPts val="0"/>
              </a:spcAft>
              <a:buClr>
                <a:srgbClr val="FFFF00"/>
              </a:buClr>
              <a:buSzPts val="2000"/>
              <a:buAutoNum type="arabicParenR"/>
            </a:pPr>
            <a:r>
              <a:rPr lang="en" sz="2000">
                <a:solidFill>
                  <a:srgbClr val="FFFF00"/>
                </a:solidFill>
              </a:rPr>
              <a:t>Self-service solutions</a:t>
            </a:r>
            <a:endParaRPr sz="2000">
              <a:solidFill>
                <a:srgbClr val="FFFF00"/>
              </a:solidFill>
            </a:endParaRPr>
          </a:p>
          <a:p>
            <a:pPr indent="-355600" lvl="0" marL="457200" rtl="0" algn="l">
              <a:spcBef>
                <a:spcPts val="0"/>
              </a:spcBef>
              <a:spcAft>
                <a:spcPts val="0"/>
              </a:spcAft>
              <a:buClr>
                <a:srgbClr val="FFFF00"/>
              </a:buClr>
              <a:buSzPts val="2000"/>
              <a:buAutoNum type="arabicParenR"/>
            </a:pPr>
            <a:r>
              <a:rPr lang="en" sz="2000">
                <a:solidFill>
                  <a:srgbClr val="FFFF00"/>
                </a:solidFill>
              </a:rPr>
              <a:t>Categorization of primary call reasons.</a:t>
            </a:r>
            <a:endParaRPr sz="2000">
              <a:solidFill>
                <a:srgbClr val="FFFF00"/>
              </a:solidFill>
            </a:endParaRPr>
          </a:p>
        </p:txBody>
      </p:sp>
      <p:pic>
        <p:nvPicPr>
          <p:cNvPr id="62" name="Google Shape;62;p14"/>
          <p:cNvPicPr preferRelativeResize="0"/>
          <p:nvPr/>
        </p:nvPicPr>
        <p:blipFill>
          <a:blip r:embed="rId3">
            <a:alphaModFix/>
          </a:blip>
          <a:stretch>
            <a:fillRect/>
          </a:stretch>
        </p:blipFill>
        <p:spPr>
          <a:xfrm>
            <a:off x="3217625" y="161800"/>
            <a:ext cx="5614675"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94250" y="92750"/>
            <a:ext cx="8520600" cy="666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300"/>
              <a:t>Analysis of Average Handle Time (AHT):</a:t>
            </a:r>
            <a:endParaRPr sz="3200"/>
          </a:p>
        </p:txBody>
      </p:sp>
      <p:sp>
        <p:nvSpPr>
          <p:cNvPr id="68" name="Google Shape;68;p15"/>
          <p:cNvSpPr txBox="1"/>
          <p:nvPr>
            <p:ph idx="1" type="body"/>
          </p:nvPr>
        </p:nvSpPr>
        <p:spPr>
          <a:xfrm>
            <a:off x="194250" y="916380"/>
            <a:ext cx="8520600" cy="4004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chemeClr val="accent6"/>
                </a:solidFill>
              </a:rPr>
              <a:t>After exploring the contributing factors to extended call durations such as call types, agent performance, and customer sentiment:</a:t>
            </a:r>
            <a:endParaRPr sz="2000">
              <a:solidFill>
                <a:schemeClr val="accent6"/>
              </a:solidFill>
            </a:endParaRPr>
          </a:p>
          <a:p>
            <a:pPr indent="0" lvl="0" marL="0" rtl="0" algn="l">
              <a:spcBef>
                <a:spcPts val="1200"/>
              </a:spcBef>
              <a:spcAft>
                <a:spcPts val="0"/>
              </a:spcAft>
              <a:buNone/>
            </a:pPr>
            <a:r>
              <a:rPr lang="en" sz="2000">
                <a:solidFill>
                  <a:schemeClr val="accent6"/>
                </a:solidFill>
              </a:rPr>
              <a:t>The key drivers of long AHT and Average Speed of Answer (ASA) during high-volume call periods are:</a:t>
            </a:r>
            <a:endParaRPr sz="2000">
              <a:solidFill>
                <a:schemeClr val="accent6"/>
              </a:solidFill>
            </a:endParaRPr>
          </a:p>
          <a:p>
            <a:pPr indent="-355600" lvl="0" marL="457200" rtl="0" algn="l">
              <a:spcBef>
                <a:spcPts val="1200"/>
              </a:spcBef>
              <a:spcAft>
                <a:spcPts val="0"/>
              </a:spcAft>
              <a:buClr>
                <a:srgbClr val="00FFFF"/>
              </a:buClr>
              <a:buSzPts val="2000"/>
              <a:buChar char="●"/>
            </a:pPr>
            <a:r>
              <a:rPr lang="en" sz="2000">
                <a:solidFill>
                  <a:srgbClr val="00FFFF"/>
                </a:solidFill>
              </a:rPr>
              <a:t>CUSTOMER SUPPORT DURING </a:t>
            </a:r>
            <a:r>
              <a:rPr i="1" lang="en" sz="2000" u="sng">
                <a:solidFill>
                  <a:srgbClr val="00FFFF"/>
                </a:solidFill>
              </a:rPr>
              <a:t>CHECK-INs CHECKOUTs</a:t>
            </a:r>
            <a:r>
              <a:rPr lang="en" sz="2000">
                <a:solidFill>
                  <a:srgbClr val="00FFFF"/>
                </a:solidFill>
              </a:rPr>
              <a:t> </a:t>
            </a:r>
            <a:endParaRPr sz="2000">
              <a:solidFill>
                <a:srgbClr val="00FFFF"/>
              </a:solidFill>
            </a:endParaRPr>
          </a:p>
          <a:p>
            <a:pPr indent="-355600" lvl="0" marL="457200" rtl="0" algn="l">
              <a:spcBef>
                <a:spcPts val="0"/>
              </a:spcBef>
              <a:spcAft>
                <a:spcPts val="0"/>
              </a:spcAft>
              <a:buClr>
                <a:srgbClr val="00FFFF"/>
              </a:buClr>
              <a:buSzPts val="2000"/>
              <a:buChar char="●"/>
            </a:pPr>
            <a:r>
              <a:rPr lang="en" sz="2000">
                <a:solidFill>
                  <a:srgbClr val="00FFFF"/>
                </a:solidFill>
              </a:rPr>
              <a:t>CUSTOMER SUPPORT FOR </a:t>
            </a:r>
            <a:r>
              <a:rPr i="1" lang="en" sz="2000" u="sng">
                <a:solidFill>
                  <a:srgbClr val="00FFFF"/>
                </a:solidFill>
              </a:rPr>
              <a:t>DIFFERENTLY -ABLED ONES</a:t>
            </a:r>
            <a:endParaRPr i="1" sz="2000" u="sng">
              <a:solidFill>
                <a:srgbClr val="00FFFF"/>
              </a:solidFill>
            </a:endParaRPr>
          </a:p>
          <a:p>
            <a:pPr indent="-355600" lvl="0" marL="457200" rtl="0" algn="l">
              <a:spcBef>
                <a:spcPts val="0"/>
              </a:spcBef>
              <a:spcAft>
                <a:spcPts val="0"/>
              </a:spcAft>
              <a:buClr>
                <a:srgbClr val="00FFFF"/>
              </a:buClr>
              <a:buSzPts val="2000"/>
              <a:buChar char="●"/>
            </a:pPr>
            <a:r>
              <a:rPr lang="en" sz="2000">
                <a:solidFill>
                  <a:srgbClr val="00FFFF"/>
                </a:solidFill>
              </a:rPr>
              <a:t>CUSTOMER SUPPORT FOR </a:t>
            </a:r>
            <a:r>
              <a:rPr i="1" lang="en" sz="2000" u="sng">
                <a:solidFill>
                  <a:srgbClr val="00FFFF"/>
                </a:solidFill>
              </a:rPr>
              <a:t>POST FLIGHT ISSUES</a:t>
            </a:r>
            <a:endParaRPr i="1" sz="2000" u="sng">
              <a:solidFill>
                <a:srgbClr val="00FFFF"/>
              </a:solidFill>
            </a:endParaRPr>
          </a:p>
          <a:p>
            <a:pPr indent="0" lvl="0" marL="0" rtl="0" algn="l">
              <a:spcBef>
                <a:spcPts val="1200"/>
              </a:spcBef>
              <a:spcAft>
                <a:spcPts val="0"/>
              </a:spcAft>
              <a:buNone/>
            </a:pPr>
            <a:r>
              <a:rPr lang="en" sz="2156">
                <a:solidFill>
                  <a:srgbClr val="000000"/>
                </a:solidFill>
                <a:highlight>
                  <a:srgbClr val="FFFFFF"/>
                </a:highlight>
              </a:rPr>
              <a:t>Percentage difference between AHT of most and least frequent call reasons: 27.30%</a:t>
            </a:r>
            <a:endParaRPr sz="27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6975" y="46975"/>
            <a:ext cx="9030476" cy="5049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21900"/>
            <a:ext cx="8520600" cy="91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Self-Service Opportunity Analysis </a:t>
            </a:r>
            <a:endParaRPr/>
          </a:p>
          <a:p>
            <a:pPr indent="0" lvl="0" marL="0" rtl="0" algn="l">
              <a:spcBef>
                <a:spcPts val="0"/>
              </a:spcBef>
              <a:spcAft>
                <a:spcPts val="0"/>
              </a:spcAft>
              <a:buNone/>
            </a:pPr>
            <a:r>
              <a:rPr lang="en">
                <a:solidFill>
                  <a:schemeClr val="accent6"/>
                </a:solidFill>
              </a:rPr>
              <a:t>(For reducing agent workload using IVR systems)</a:t>
            </a:r>
            <a:endParaRPr>
              <a:solidFill>
                <a:schemeClr val="accent6"/>
              </a:solidFill>
            </a:endParaRPr>
          </a:p>
        </p:txBody>
      </p:sp>
      <p:sp>
        <p:nvSpPr>
          <p:cNvPr id="81" name="Google Shape;81;p17"/>
          <p:cNvSpPr txBox="1"/>
          <p:nvPr>
            <p:ph idx="1" type="body"/>
          </p:nvPr>
        </p:nvSpPr>
        <p:spPr>
          <a:xfrm>
            <a:off x="311700" y="1315225"/>
            <a:ext cx="8520600" cy="36177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None/>
            </a:pPr>
            <a:r>
              <a:rPr lang="en" sz="3449">
                <a:solidFill>
                  <a:srgbClr val="000000"/>
                </a:solidFill>
                <a:highlight>
                  <a:srgbClr val="FFFFFF"/>
                </a:highlight>
              </a:rPr>
              <a:t>Recommendation for reset password: Implement a password reset option in the IVR system to handle these cases.</a:t>
            </a:r>
            <a:endParaRPr sz="3449">
              <a:solidFill>
                <a:srgbClr val="000000"/>
              </a:solidFill>
              <a:highlight>
                <a:srgbClr val="FFFFFF"/>
              </a:highlight>
            </a:endParaRPr>
          </a:p>
          <a:p>
            <a:pPr indent="0" lvl="0" marL="0" rtl="0" algn="l">
              <a:spcBef>
                <a:spcPts val="1200"/>
              </a:spcBef>
              <a:spcAft>
                <a:spcPts val="0"/>
              </a:spcAft>
              <a:buNone/>
            </a:pPr>
            <a:r>
              <a:rPr lang="en" sz="3449">
                <a:solidFill>
                  <a:srgbClr val="000000"/>
                </a:solidFill>
                <a:highlight>
                  <a:srgbClr val="FFFFFF"/>
                </a:highlight>
              </a:rPr>
              <a:t>Recommendation for billing issue: Provide an automated billing inquiry option with answers to common questions.</a:t>
            </a:r>
            <a:endParaRPr sz="3449">
              <a:solidFill>
                <a:srgbClr val="000000"/>
              </a:solidFill>
              <a:highlight>
                <a:srgbClr val="FFFFFF"/>
              </a:highlight>
            </a:endParaRPr>
          </a:p>
          <a:p>
            <a:pPr indent="0" lvl="0" marL="0" rtl="0" algn="l">
              <a:spcBef>
                <a:spcPts val="1200"/>
              </a:spcBef>
              <a:spcAft>
                <a:spcPts val="0"/>
              </a:spcAft>
              <a:buNone/>
            </a:pPr>
            <a:r>
              <a:rPr lang="en" sz="3449">
                <a:solidFill>
                  <a:srgbClr val="000000"/>
                </a:solidFill>
                <a:highlight>
                  <a:srgbClr val="FFFFFF"/>
                </a:highlight>
              </a:rPr>
              <a:t>Recommendation for account lock: Introduce a self-service option for unlocking accounts using multi-factor authentication.</a:t>
            </a:r>
            <a:endParaRPr sz="3449">
              <a:solidFill>
                <a:srgbClr val="000000"/>
              </a:solidFill>
              <a:highlight>
                <a:srgbClr val="FFFFFF"/>
              </a:highlight>
            </a:endParaRPr>
          </a:p>
          <a:p>
            <a:pPr indent="0" lvl="0" marL="0" rtl="0" algn="l">
              <a:spcBef>
                <a:spcPts val="1200"/>
              </a:spcBef>
              <a:spcAft>
                <a:spcPts val="0"/>
              </a:spcAft>
              <a:buNone/>
            </a:pPr>
            <a:r>
              <a:rPr lang="en" sz="3449">
                <a:solidFill>
                  <a:srgbClr val="000000"/>
                </a:solidFill>
                <a:highlight>
                  <a:srgbClr val="FFFFFF"/>
                </a:highlight>
              </a:rPr>
              <a:t>Recommendation for update address: Enable address updates via the IVR or through a secure web portal.</a:t>
            </a:r>
            <a:endParaRPr sz="3449">
              <a:solidFill>
                <a:srgbClr val="000000"/>
              </a:solidFill>
              <a:highlight>
                <a:srgbClr val="FFFFFF"/>
              </a:highlight>
            </a:endParaRPr>
          </a:p>
          <a:p>
            <a:pPr indent="0" lvl="0" marL="0" rtl="0" algn="l">
              <a:spcBef>
                <a:spcPts val="1200"/>
              </a:spcBef>
              <a:spcAft>
                <a:spcPts val="0"/>
              </a:spcAft>
              <a:buNone/>
            </a:pPr>
            <a:r>
              <a:rPr lang="en" sz="3449">
                <a:solidFill>
                  <a:srgbClr val="000000"/>
                </a:solidFill>
                <a:highlight>
                  <a:srgbClr val="FFFFFF"/>
                </a:highlight>
              </a:rPr>
              <a:t>Recommendation for technical support: Automate common technical troubleshooting steps through the IVR before escalating to an agent.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1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 Call Reason Categorization:</a:t>
            </a:r>
            <a:endParaRPr/>
          </a:p>
        </p:txBody>
      </p:sp>
      <p:sp>
        <p:nvSpPr>
          <p:cNvPr id="87" name="Google Shape;87;p18"/>
          <p:cNvSpPr txBox="1"/>
          <p:nvPr>
            <p:ph idx="1" type="body"/>
          </p:nvPr>
        </p:nvSpPr>
        <p:spPr>
          <a:xfrm>
            <a:off x="207838" y="612300"/>
            <a:ext cx="8520600" cy="7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6"/>
                </a:solidFill>
              </a:rPr>
              <a:t>Utilized data analysis techniques to streamline call tagging, reduce manual effort, and ensure that customers are directed to the appropriate resources.</a:t>
            </a:r>
            <a:endParaRPr>
              <a:solidFill>
                <a:schemeClr val="accent6"/>
              </a:solidFill>
            </a:endParaRPr>
          </a:p>
        </p:txBody>
      </p:sp>
      <p:pic>
        <p:nvPicPr>
          <p:cNvPr id="88" name="Google Shape;88;p18"/>
          <p:cNvPicPr preferRelativeResize="0"/>
          <p:nvPr/>
        </p:nvPicPr>
        <p:blipFill>
          <a:blip r:embed="rId3">
            <a:alphaModFix/>
          </a:blip>
          <a:stretch>
            <a:fillRect/>
          </a:stretch>
        </p:blipFill>
        <p:spPr>
          <a:xfrm>
            <a:off x="152400" y="1326975"/>
            <a:ext cx="8631476" cy="369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194275" y="57500"/>
            <a:ext cx="5277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&amp; Approaches Used:</a:t>
            </a:r>
            <a:endParaRPr/>
          </a:p>
        </p:txBody>
      </p:sp>
      <p:sp>
        <p:nvSpPr>
          <p:cNvPr id="94" name="Google Shape;94;p19"/>
          <p:cNvSpPr txBox="1"/>
          <p:nvPr>
            <p:ph idx="1" type="body"/>
          </p:nvPr>
        </p:nvSpPr>
        <p:spPr>
          <a:xfrm>
            <a:off x="194275" y="565300"/>
            <a:ext cx="8520600" cy="448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335"/>
              <a:t>Data Analysis Techniques:</a:t>
            </a:r>
            <a:endParaRPr b="1" sz="1335"/>
          </a:p>
          <a:p>
            <a:pPr indent="-313372" lvl="0" marL="457200" rtl="0" algn="l">
              <a:lnSpc>
                <a:spcPct val="95000"/>
              </a:lnSpc>
              <a:spcBef>
                <a:spcPts val="1200"/>
              </a:spcBef>
              <a:spcAft>
                <a:spcPts val="0"/>
              </a:spcAft>
              <a:buClr>
                <a:schemeClr val="lt2"/>
              </a:buClr>
              <a:buSzPts val="1335"/>
              <a:buChar char="●"/>
            </a:pPr>
            <a:r>
              <a:rPr b="1" lang="en" sz="1335"/>
              <a:t>Exploratory Data Analysis (EDA):</a:t>
            </a:r>
            <a:r>
              <a:rPr lang="en" sz="1335"/>
              <a:t> Performed a comprehensive assessment of the dataset to understand distribution patterns, call volume trends, and call handling times.</a:t>
            </a:r>
            <a:endParaRPr sz="1335"/>
          </a:p>
          <a:p>
            <a:pPr indent="-313372" lvl="0" marL="457200" rtl="0" algn="l">
              <a:lnSpc>
                <a:spcPct val="95000"/>
              </a:lnSpc>
              <a:spcBef>
                <a:spcPts val="0"/>
              </a:spcBef>
              <a:spcAft>
                <a:spcPts val="0"/>
              </a:spcAft>
              <a:buClr>
                <a:schemeClr val="lt2"/>
              </a:buClr>
              <a:buSzPts val="1335"/>
              <a:buChar char="●"/>
            </a:pPr>
            <a:r>
              <a:rPr b="1" lang="en" sz="1335"/>
              <a:t>Descriptive Statistics:</a:t>
            </a:r>
            <a:r>
              <a:rPr lang="en" sz="1335"/>
              <a:t> Used to calculate key metrics such as Average Handle Time (AHT) and identify the variance between frequent and infrequent call reasons.</a:t>
            </a:r>
            <a:endParaRPr sz="1335"/>
          </a:p>
          <a:p>
            <a:pPr indent="0" lvl="0" marL="0" rtl="0" algn="l">
              <a:lnSpc>
                <a:spcPct val="95000"/>
              </a:lnSpc>
              <a:spcBef>
                <a:spcPts val="1200"/>
              </a:spcBef>
              <a:spcAft>
                <a:spcPts val="0"/>
              </a:spcAft>
              <a:buSzPts val="935"/>
              <a:buNone/>
            </a:pPr>
            <a:r>
              <a:rPr b="1" lang="en" sz="1335"/>
              <a:t>Statistical Analysis:</a:t>
            </a:r>
            <a:endParaRPr b="1" sz="1335"/>
          </a:p>
          <a:p>
            <a:pPr indent="-313372" lvl="0" marL="457200" rtl="0" algn="l">
              <a:lnSpc>
                <a:spcPct val="95000"/>
              </a:lnSpc>
              <a:spcBef>
                <a:spcPts val="1200"/>
              </a:spcBef>
              <a:spcAft>
                <a:spcPts val="0"/>
              </a:spcAft>
              <a:buClr>
                <a:schemeClr val="lt2"/>
              </a:buClr>
              <a:buSzPts val="1335"/>
              <a:buChar char="●"/>
            </a:pPr>
            <a:r>
              <a:rPr b="1" lang="en" sz="1335"/>
              <a:t>Correlation Analysis:</a:t>
            </a:r>
            <a:r>
              <a:rPr lang="en" sz="1335"/>
              <a:t> Assessed relationships between call reasons, AHT, and agent performance metrics to identify potential dependencies and key drivers.</a:t>
            </a:r>
            <a:endParaRPr sz="1335"/>
          </a:p>
          <a:p>
            <a:pPr indent="-313372" lvl="0" marL="457200" rtl="0" algn="l">
              <a:lnSpc>
                <a:spcPct val="95000"/>
              </a:lnSpc>
              <a:spcBef>
                <a:spcPts val="0"/>
              </a:spcBef>
              <a:spcAft>
                <a:spcPts val="0"/>
              </a:spcAft>
              <a:buClr>
                <a:schemeClr val="lt2"/>
              </a:buClr>
              <a:buSzPts val="1335"/>
              <a:buChar char="●"/>
            </a:pPr>
            <a:r>
              <a:rPr b="1" lang="en" sz="1335"/>
              <a:t>Percentage Difference Calculation:</a:t>
            </a:r>
            <a:r>
              <a:rPr lang="en" sz="1335"/>
              <a:t> Quantified the disparity in AHT for different call reasons to highlight efficiency gaps.</a:t>
            </a:r>
            <a:endParaRPr sz="1335"/>
          </a:p>
          <a:p>
            <a:pPr indent="0" lvl="0" marL="0" rtl="0" algn="l">
              <a:lnSpc>
                <a:spcPct val="95000"/>
              </a:lnSpc>
              <a:spcBef>
                <a:spcPts val="1200"/>
              </a:spcBef>
              <a:spcAft>
                <a:spcPts val="0"/>
              </a:spcAft>
              <a:buSzPts val="935"/>
              <a:buNone/>
            </a:pPr>
            <a:r>
              <a:rPr b="1" lang="en" sz="1335"/>
              <a:t>Text Analysis &amp; Clustering:</a:t>
            </a:r>
            <a:endParaRPr b="1" sz="1335"/>
          </a:p>
          <a:p>
            <a:pPr indent="-313372" lvl="0" marL="457200" rtl="0" algn="l">
              <a:lnSpc>
                <a:spcPct val="95000"/>
              </a:lnSpc>
              <a:spcBef>
                <a:spcPts val="1200"/>
              </a:spcBef>
              <a:spcAft>
                <a:spcPts val="0"/>
              </a:spcAft>
              <a:buClr>
                <a:schemeClr val="lt2"/>
              </a:buClr>
              <a:buSzPts val="1335"/>
              <a:buChar char="●"/>
            </a:pPr>
            <a:r>
              <a:rPr b="1" lang="en" sz="1335"/>
              <a:t>TF-IDF Vectorization:</a:t>
            </a:r>
            <a:r>
              <a:rPr lang="en" sz="1335"/>
              <a:t> Applied to convert text data (call transcripts) into numerical representations, allowing for efficient clustering and categorization.</a:t>
            </a:r>
            <a:endParaRPr sz="1335"/>
          </a:p>
          <a:p>
            <a:pPr indent="-313372" lvl="0" marL="457200" rtl="0" algn="l">
              <a:lnSpc>
                <a:spcPct val="95000"/>
              </a:lnSpc>
              <a:spcBef>
                <a:spcPts val="0"/>
              </a:spcBef>
              <a:spcAft>
                <a:spcPts val="0"/>
              </a:spcAft>
              <a:buClr>
                <a:schemeClr val="lt2"/>
              </a:buClr>
              <a:buSzPts val="1335"/>
              <a:buChar char="●"/>
            </a:pPr>
            <a:r>
              <a:rPr b="1" lang="en" sz="1335"/>
              <a:t>Principal Component Analysis (PCA):</a:t>
            </a:r>
            <a:r>
              <a:rPr lang="en" sz="1335"/>
              <a:t> Reduced dimensionality of transcript data to visualize clusters and distinguish call reason patterns.</a:t>
            </a:r>
            <a:endParaRPr sz="1335"/>
          </a:p>
          <a:p>
            <a:pPr indent="-313372" lvl="0" marL="457200" rtl="0" algn="l">
              <a:lnSpc>
                <a:spcPct val="95000"/>
              </a:lnSpc>
              <a:spcBef>
                <a:spcPts val="0"/>
              </a:spcBef>
              <a:spcAft>
                <a:spcPts val="0"/>
              </a:spcAft>
              <a:buClr>
                <a:schemeClr val="lt2"/>
              </a:buClr>
              <a:buSzPts val="1335"/>
              <a:buChar char="●"/>
            </a:pPr>
            <a:r>
              <a:rPr b="1" lang="en" sz="1335"/>
              <a:t>K-Means Clustering:</a:t>
            </a:r>
            <a:r>
              <a:rPr lang="en" sz="1335"/>
              <a:t> Grouped call transcripts into distinct clusters to categorize primary call reasons and streamline call routing.</a:t>
            </a:r>
            <a:endParaRPr sz="1335"/>
          </a:p>
          <a:p>
            <a:pPr indent="0" lvl="0" marL="457200" rtl="0" algn="l">
              <a:lnSpc>
                <a:spcPct val="95000"/>
              </a:lnSpc>
              <a:spcBef>
                <a:spcPts val="1200"/>
              </a:spcBef>
              <a:spcAft>
                <a:spcPts val="1200"/>
              </a:spcAft>
              <a:buNone/>
            </a:pPr>
            <a:r>
              <a:t/>
            </a:r>
            <a:endParaRPr sz="19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618850"/>
            <a:ext cx="8520600" cy="244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CONCLUSION</a:t>
            </a:r>
            <a:endParaRPr u="sng"/>
          </a:p>
          <a:p>
            <a:pPr indent="0" lvl="0" marL="0" rtl="0" algn="l">
              <a:spcBef>
                <a:spcPts val="0"/>
              </a:spcBef>
              <a:spcAft>
                <a:spcPts val="0"/>
              </a:spcAft>
              <a:buNone/>
            </a:pPr>
            <a:r>
              <a:t/>
            </a:r>
            <a:endParaRPr sz="1600">
              <a:solidFill>
                <a:schemeClr val="accent6"/>
              </a:solidFill>
            </a:endParaRPr>
          </a:p>
          <a:p>
            <a:pPr indent="0" lvl="0" marL="0" rtl="0" algn="l">
              <a:spcBef>
                <a:spcPts val="0"/>
              </a:spcBef>
              <a:spcAft>
                <a:spcPts val="0"/>
              </a:spcAft>
              <a:buNone/>
            </a:pPr>
            <a:r>
              <a:rPr lang="en" sz="1600">
                <a:solidFill>
                  <a:schemeClr val="accent6"/>
                </a:solidFill>
              </a:rPr>
              <a:t>This project thoroughly analyzed the call center data to uncover critical insights and identify areas for operational improvement. The key findings and recommendations aim to enhance efficiency, reduce agent workload, and improve customer satisfaction. The project successfully met its objectives by leveraging both statistical analysis and machine learning approaches.</a:t>
            </a:r>
            <a:endParaRPr sz="1600">
              <a:solidFill>
                <a:schemeClr val="accent6"/>
              </a:solidFill>
            </a:endParaRPr>
          </a:p>
          <a:p>
            <a:pPr indent="0" lvl="0" marL="0" rtl="0" algn="ctr">
              <a:spcBef>
                <a:spcPts val="0"/>
              </a:spcBef>
              <a:spcAft>
                <a:spcPts val="0"/>
              </a:spcAft>
              <a:buNone/>
            </a:pPr>
            <a:r>
              <a:rPr lang="en" sz="2100">
                <a:solidFill>
                  <a:schemeClr val="accent6"/>
                </a:solidFill>
              </a:rPr>
              <a:t>THANK YOU !!!</a:t>
            </a:r>
            <a:endParaRPr sz="2100">
              <a:solidFill>
                <a:schemeClr val="accent6"/>
              </a:solidFill>
            </a:endParaRPr>
          </a:p>
        </p:txBody>
      </p:sp>
      <p:sp>
        <p:nvSpPr>
          <p:cNvPr id="100" name="Google Shape;100;p20"/>
          <p:cNvSpPr txBox="1"/>
          <p:nvPr>
            <p:ph idx="1" type="body"/>
          </p:nvPr>
        </p:nvSpPr>
        <p:spPr>
          <a:xfrm>
            <a:off x="135550" y="83850"/>
            <a:ext cx="8871600" cy="25350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935"/>
              <a:buFont typeface="Arial"/>
              <a:buNone/>
            </a:pPr>
            <a:r>
              <a:rPr b="1" lang="en" sz="1335"/>
              <a:t>Machine Learning Techniques:</a:t>
            </a:r>
            <a:endParaRPr b="1" sz="1335"/>
          </a:p>
          <a:p>
            <a:pPr indent="-313372" lvl="0" marL="457200" rtl="0" algn="l">
              <a:lnSpc>
                <a:spcPct val="75000"/>
              </a:lnSpc>
              <a:spcBef>
                <a:spcPts val="1200"/>
              </a:spcBef>
              <a:spcAft>
                <a:spcPts val="0"/>
              </a:spcAft>
              <a:buClr>
                <a:schemeClr val="lt2"/>
              </a:buClr>
              <a:buSzPts val="1335"/>
              <a:buChar char="●"/>
            </a:pPr>
            <a:r>
              <a:rPr b="1" lang="en" sz="1335"/>
              <a:t>Predictive Modeling:</a:t>
            </a:r>
            <a:r>
              <a:rPr lang="en" sz="1335"/>
              <a:t> Trained clustering models to categorize call reasons in test data, providing consistent and reliable categorizations.</a:t>
            </a:r>
            <a:endParaRPr sz="1335"/>
          </a:p>
          <a:p>
            <a:pPr indent="-313372" lvl="0" marL="457200" rtl="0" algn="l">
              <a:lnSpc>
                <a:spcPct val="75000"/>
              </a:lnSpc>
              <a:spcBef>
                <a:spcPts val="0"/>
              </a:spcBef>
              <a:spcAft>
                <a:spcPts val="0"/>
              </a:spcAft>
              <a:buClr>
                <a:schemeClr val="lt2"/>
              </a:buClr>
              <a:buSzPts val="1335"/>
              <a:buChar char="●"/>
            </a:pPr>
            <a:r>
              <a:rPr b="1" lang="en" sz="1335"/>
              <a:t>Sentiment Analysis:</a:t>
            </a:r>
            <a:r>
              <a:rPr lang="en" sz="1335"/>
              <a:t> Analyzed customer sentiment within call transcripts to understand the impact of customer emotions on call handling times and overall satisfaction.</a:t>
            </a:r>
            <a:endParaRPr sz="1335"/>
          </a:p>
          <a:p>
            <a:pPr indent="0" lvl="0" marL="0" rtl="0" algn="l">
              <a:lnSpc>
                <a:spcPct val="75000"/>
              </a:lnSpc>
              <a:spcBef>
                <a:spcPts val="1200"/>
              </a:spcBef>
              <a:spcAft>
                <a:spcPts val="0"/>
              </a:spcAft>
              <a:buClr>
                <a:srgbClr val="000000"/>
              </a:buClr>
              <a:buSzPts val="935"/>
              <a:buFont typeface="Arial"/>
              <a:buNone/>
            </a:pPr>
            <a:r>
              <a:rPr b="1" lang="en" sz="1335"/>
              <a:t>Recommendations Development:</a:t>
            </a:r>
            <a:endParaRPr b="1" sz="1335"/>
          </a:p>
          <a:p>
            <a:pPr indent="-313372" lvl="0" marL="457200" rtl="0" algn="l">
              <a:lnSpc>
                <a:spcPct val="75000"/>
              </a:lnSpc>
              <a:spcBef>
                <a:spcPts val="1200"/>
              </a:spcBef>
              <a:spcAft>
                <a:spcPts val="0"/>
              </a:spcAft>
              <a:buClr>
                <a:schemeClr val="lt2"/>
              </a:buClr>
              <a:buSzPts val="1335"/>
              <a:buChar char="●"/>
            </a:pPr>
            <a:r>
              <a:rPr b="1" lang="en" sz="1335"/>
              <a:t>Self-Service Opportunities:</a:t>
            </a:r>
            <a:r>
              <a:rPr lang="en" sz="1335"/>
              <a:t> Identified recurring call topics that could be managed through enhanced self-service options in the IVR system.</a:t>
            </a:r>
            <a:endParaRPr sz="1335"/>
          </a:p>
          <a:p>
            <a:pPr indent="-313372" lvl="0" marL="457200" rtl="0" algn="l">
              <a:lnSpc>
                <a:spcPct val="75000"/>
              </a:lnSpc>
              <a:spcBef>
                <a:spcPts val="0"/>
              </a:spcBef>
              <a:spcAft>
                <a:spcPts val="0"/>
              </a:spcAft>
              <a:buClr>
                <a:schemeClr val="lt2"/>
              </a:buClr>
              <a:buSzPts val="1335"/>
              <a:buChar char="●"/>
            </a:pPr>
            <a:r>
              <a:rPr b="1" lang="en" sz="1335"/>
              <a:t>Operational Insights:</a:t>
            </a:r>
            <a:r>
              <a:rPr lang="en" sz="1335"/>
              <a:t> Provided actionable suggestions for optimizing agent performance and improving call routing based on data-driven findings.</a:t>
            </a:r>
            <a:endParaRPr sz="1929"/>
          </a:p>
          <a:p>
            <a:pPr indent="0" lvl="0" marL="0" rtl="0" algn="l">
              <a:lnSpc>
                <a:spcPct val="95000"/>
              </a:lnSpc>
              <a:spcBef>
                <a:spcPts val="1200"/>
              </a:spcBef>
              <a:spcAft>
                <a:spcPts val="12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