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Mon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Mono-italic.fntdata"/><Relationship Id="rId10" Type="http://schemas.openxmlformats.org/officeDocument/2006/relationships/slide" Target="slides/slide5.xml"/><Relationship Id="rId32"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RobotoMon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1579674a7f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1579674a7f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118e8325d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118e8325d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118e8325d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118e8325d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18e8325d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18e8325d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18e8325d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18e8325d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18e8325d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18e8325d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18e8325d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18e8325d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18e8325d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18e8325d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18e8325d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18e8325d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18e8325d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18e8325d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18e8325d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18e8325d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18e8325d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18e8325d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118e8325d1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118e8325d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118e8325d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118e8325d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18e8325d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118e8325d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118e8325d1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118e8325d1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118e8325d1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118e8325d1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18e8325d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18e8325d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118e8325d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118e8325d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118e8325d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118e8325d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579674a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579674a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1579674a7f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1579674a7f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579674a7f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1579674a7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1579674a7f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1579674a7f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UPI FRAUD DETECTION USING MACHINE LEARNING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-VATSHAYAN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Architecture</a:t>
            </a:r>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GB" sz="1500">
                <a:solidFill>
                  <a:schemeClr val="dk1"/>
                </a:solidFill>
              </a:rPr>
              <a:t>Our system architecture includes the following components:</a:t>
            </a:r>
            <a:endParaRPr sz="1500">
              <a:solidFill>
                <a:schemeClr val="dk1"/>
              </a:solidFill>
            </a:endParaRPr>
          </a:p>
          <a:p>
            <a:pPr indent="-323850" lvl="0" marL="457200" rtl="0" algn="l">
              <a:spcBef>
                <a:spcPts val="1200"/>
              </a:spcBef>
              <a:spcAft>
                <a:spcPts val="0"/>
              </a:spcAft>
              <a:buClr>
                <a:schemeClr val="dk1"/>
              </a:buClr>
              <a:buSzPts val="1500"/>
              <a:buAutoNum type="arabicPeriod"/>
            </a:pPr>
            <a:r>
              <a:rPr b="1" lang="en-GB" sz="1500">
                <a:solidFill>
                  <a:schemeClr val="dk1"/>
                </a:solidFill>
              </a:rPr>
              <a:t>Frontend Interface</a:t>
            </a:r>
            <a:r>
              <a:rPr lang="en-GB" sz="1500">
                <a:solidFill>
                  <a:schemeClr val="dk1"/>
                </a:solidFill>
              </a:rPr>
              <a:t>: HTML/CSS-based interface for user interaction.</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GB" sz="1500">
                <a:solidFill>
                  <a:schemeClr val="dk1"/>
                </a:solidFill>
              </a:rPr>
              <a:t>Backend</a:t>
            </a:r>
            <a:r>
              <a:rPr lang="en-GB" sz="1500">
                <a:solidFill>
                  <a:schemeClr val="dk1"/>
                </a:solidFill>
              </a:rPr>
              <a:t>: Flask server handling transaction data input and communication with the machine learning model.</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GB" sz="1500">
                <a:solidFill>
                  <a:schemeClr val="dk1"/>
                </a:solidFill>
              </a:rPr>
              <a:t>Database</a:t>
            </a:r>
            <a:r>
              <a:rPr lang="en-GB" sz="1500">
                <a:solidFill>
                  <a:schemeClr val="dk1"/>
                </a:solidFill>
              </a:rPr>
              <a:t>: Stores historical transaction data for model training and evaluation.</a:t>
            </a:r>
            <a:endParaRPr sz="1500">
              <a:solidFill>
                <a:schemeClr val="dk1"/>
              </a:solidFill>
            </a:endParaRPr>
          </a:p>
          <a:p>
            <a:pPr indent="-323850" lvl="0" marL="457200" rtl="0" algn="l">
              <a:spcBef>
                <a:spcPts val="0"/>
              </a:spcBef>
              <a:spcAft>
                <a:spcPts val="0"/>
              </a:spcAft>
              <a:buClr>
                <a:schemeClr val="dk1"/>
              </a:buClr>
              <a:buSzPts val="1500"/>
              <a:buAutoNum type="arabicPeriod"/>
            </a:pPr>
            <a:r>
              <a:rPr b="1" lang="en-GB" sz="1500">
                <a:solidFill>
                  <a:schemeClr val="dk1"/>
                </a:solidFill>
              </a:rPr>
              <a:t>Machine Learning Model</a:t>
            </a:r>
            <a:r>
              <a:rPr lang="en-GB" sz="1500">
                <a:solidFill>
                  <a:schemeClr val="dk1"/>
                </a:solidFill>
              </a:rPr>
              <a:t>: Processes transaction features and classifies them as legitimate or suspicious.</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Machine Learning Algorithms Overview</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lang="en-GB" sz="1500">
                <a:solidFill>
                  <a:schemeClr val="dk1"/>
                </a:solidFill>
              </a:rPr>
              <a:t>We implemented four algorithms:</a:t>
            </a:r>
            <a:endParaRPr sz="1500">
              <a:solidFill>
                <a:schemeClr val="dk1"/>
              </a:solidFill>
            </a:endParaRPr>
          </a:p>
          <a:p>
            <a:pPr indent="-323850" lvl="1" marL="914400" rtl="0" algn="l">
              <a:spcBef>
                <a:spcPts val="0"/>
              </a:spcBef>
              <a:spcAft>
                <a:spcPts val="0"/>
              </a:spcAft>
              <a:buClr>
                <a:schemeClr val="dk1"/>
              </a:buClr>
              <a:buSzPts val="1500"/>
              <a:buChar char="○"/>
            </a:pPr>
            <a:r>
              <a:rPr b="1" lang="en-GB" sz="1500">
                <a:solidFill>
                  <a:schemeClr val="dk1"/>
                </a:solidFill>
              </a:rPr>
              <a:t>Random Forest</a:t>
            </a:r>
            <a:r>
              <a:rPr lang="en-GB" sz="1500">
                <a:solidFill>
                  <a:schemeClr val="dk1"/>
                </a:solidFill>
              </a:rPr>
              <a:t>: Uses multiple decision trees for stable, accurate predictions.</a:t>
            </a:r>
            <a:endParaRPr sz="1500">
              <a:solidFill>
                <a:schemeClr val="dk1"/>
              </a:solidFill>
            </a:endParaRPr>
          </a:p>
          <a:p>
            <a:pPr indent="-323850" lvl="1" marL="914400" rtl="0" algn="l">
              <a:spcBef>
                <a:spcPts val="0"/>
              </a:spcBef>
              <a:spcAft>
                <a:spcPts val="0"/>
              </a:spcAft>
              <a:buClr>
                <a:schemeClr val="dk1"/>
              </a:buClr>
              <a:buSzPts val="1500"/>
              <a:buChar char="○"/>
            </a:pPr>
            <a:r>
              <a:rPr b="1" lang="en-GB" sz="1500">
                <a:solidFill>
                  <a:schemeClr val="dk1"/>
                </a:solidFill>
              </a:rPr>
              <a:t>Logistic Regression</a:t>
            </a:r>
            <a:r>
              <a:rPr lang="en-GB" sz="1500">
                <a:solidFill>
                  <a:schemeClr val="dk1"/>
                </a:solidFill>
              </a:rPr>
              <a:t>: A simple yet powerful binary classifier that calculates probabilities.</a:t>
            </a:r>
            <a:endParaRPr sz="1500">
              <a:solidFill>
                <a:schemeClr val="dk1"/>
              </a:solidFill>
            </a:endParaRPr>
          </a:p>
          <a:p>
            <a:pPr indent="-323850" lvl="1" marL="914400" rtl="0" algn="l">
              <a:spcBef>
                <a:spcPts val="0"/>
              </a:spcBef>
              <a:spcAft>
                <a:spcPts val="0"/>
              </a:spcAft>
              <a:buClr>
                <a:schemeClr val="dk1"/>
              </a:buClr>
              <a:buSzPts val="1500"/>
              <a:buChar char="○"/>
            </a:pPr>
            <a:r>
              <a:rPr b="1" lang="en-GB" sz="1500">
                <a:solidFill>
                  <a:schemeClr val="dk1"/>
                </a:solidFill>
              </a:rPr>
              <a:t>Decision Tree</a:t>
            </a:r>
            <a:r>
              <a:rPr lang="en-GB" sz="1500">
                <a:solidFill>
                  <a:schemeClr val="dk1"/>
                </a:solidFill>
              </a:rPr>
              <a:t>: A transparent model making decisions based on data features.</a:t>
            </a:r>
            <a:endParaRPr sz="1500">
              <a:solidFill>
                <a:schemeClr val="dk1"/>
              </a:solidFill>
            </a:endParaRPr>
          </a:p>
          <a:p>
            <a:pPr indent="-323850" lvl="1" marL="914400" rtl="0" algn="l">
              <a:spcBef>
                <a:spcPts val="0"/>
              </a:spcBef>
              <a:spcAft>
                <a:spcPts val="0"/>
              </a:spcAft>
              <a:buClr>
                <a:schemeClr val="dk1"/>
              </a:buClr>
              <a:buSzPts val="1500"/>
              <a:buChar char="○"/>
            </a:pPr>
            <a:r>
              <a:rPr b="1" lang="en-GB" sz="1500">
                <a:solidFill>
                  <a:schemeClr val="dk1"/>
                </a:solidFill>
              </a:rPr>
              <a:t>Support Vector Machine (SVM)</a:t>
            </a:r>
            <a:r>
              <a:rPr lang="en-GB" sz="1500">
                <a:solidFill>
                  <a:schemeClr val="dk1"/>
                </a:solidFill>
              </a:rPr>
              <a:t>: Separates classes by maximizing the margin, useful for complex data.</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Random Forest for Fraud Detection?</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GB"/>
              <a:t>Random Forest is effective in handling large, complex datasets with multiple features.</a:t>
            </a:r>
            <a:endParaRPr/>
          </a:p>
          <a:p>
            <a:pPr indent="-298450" lvl="0" marL="457200" rtl="0" algn="l">
              <a:spcBef>
                <a:spcPts val="0"/>
              </a:spcBef>
              <a:spcAft>
                <a:spcPts val="0"/>
              </a:spcAft>
              <a:buClr>
                <a:schemeClr val="dk1"/>
              </a:buClr>
              <a:buSzPts val="1100"/>
              <a:buChar char="●"/>
            </a:pPr>
            <a:r>
              <a:rPr lang="en-GB"/>
              <a:t>Its ensemble method reduces overfitting and improves accuracy, detecting patterns even in imbalanced data.</a:t>
            </a:r>
            <a:endParaRPr/>
          </a:p>
          <a:p>
            <a:pPr indent="-298450" lvl="0" marL="457200" rtl="0" algn="l">
              <a:spcBef>
                <a:spcPts val="0"/>
              </a:spcBef>
              <a:spcAft>
                <a:spcPts val="0"/>
              </a:spcAft>
              <a:buClr>
                <a:schemeClr val="dk1"/>
              </a:buClr>
              <a:buSzPts val="1100"/>
              <a:buChar char="●"/>
            </a:pPr>
            <a:r>
              <a:rPr lang="en-GB"/>
              <a:t>Feature importance in Random Forest helps identify key fraud indicators, supporting transparency and deeper analysis.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Dataset Overview</a:t>
            </a:r>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GB"/>
              <a:t>The dataset contains labeled UPI transactions, with features like Transaction Amount, Timestamp, User Location, and Device ID.</a:t>
            </a:r>
            <a:endParaRPr/>
          </a:p>
          <a:p>
            <a:pPr indent="-298450" lvl="0" marL="457200" rtl="0" algn="l">
              <a:spcBef>
                <a:spcPts val="0"/>
              </a:spcBef>
              <a:spcAft>
                <a:spcPts val="0"/>
              </a:spcAft>
              <a:buClr>
                <a:schemeClr val="dk1"/>
              </a:buClr>
              <a:buSzPts val="1100"/>
              <a:buChar char="●"/>
            </a:pPr>
            <a:r>
              <a:rPr lang="en-GB"/>
              <a:t>It’s highly imbalanced, as fraud cases are rare.</a:t>
            </a:r>
            <a:endParaRPr/>
          </a:p>
          <a:p>
            <a:pPr indent="-298450" lvl="0" marL="457200" rtl="0" algn="l">
              <a:spcBef>
                <a:spcPts val="0"/>
              </a:spcBef>
              <a:spcAft>
                <a:spcPts val="0"/>
              </a:spcAft>
              <a:buClr>
                <a:schemeClr val="dk1"/>
              </a:buClr>
              <a:buSzPts val="1100"/>
              <a:buChar char="●"/>
            </a:pPr>
            <a:r>
              <a:rPr lang="en-GB"/>
              <a:t>The binary target variable indicates whether each transaction is fraudulent or legitimate, providing the foundation for supervised learning.</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Data Preprocessing Steps</a:t>
            </a:r>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GB"/>
              <a:t>Data cleaning handles missing values and outliers.</a:t>
            </a:r>
            <a:endParaRPr/>
          </a:p>
          <a:p>
            <a:pPr indent="-298450" lvl="0" marL="457200" rtl="0" algn="l">
              <a:spcBef>
                <a:spcPts val="0"/>
              </a:spcBef>
              <a:spcAft>
                <a:spcPts val="0"/>
              </a:spcAft>
              <a:buClr>
                <a:schemeClr val="dk1"/>
              </a:buClr>
              <a:buSzPts val="1100"/>
              <a:buChar char="●"/>
            </a:pPr>
            <a:r>
              <a:rPr lang="en-GB"/>
              <a:t>Feature engineering adds new variables like transaction intervals for deeper insights.</a:t>
            </a:r>
            <a:endParaRPr/>
          </a:p>
          <a:p>
            <a:pPr indent="-298450" lvl="0" marL="457200" rtl="0" algn="l">
              <a:spcBef>
                <a:spcPts val="0"/>
              </a:spcBef>
              <a:spcAft>
                <a:spcPts val="0"/>
              </a:spcAft>
              <a:buClr>
                <a:schemeClr val="dk1"/>
              </a:buClr>
              <a:buSzPts val="1100"/>
              <a:buChar char="●"/>
            </a:pPr>
            <a:r>
              <a:rPr lang="en-GB"/>
              <a:t>Data scaling ensures consistency across algorithms, especially important for models like SVM and Logistic Regression.</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a:t>
            </a:r>
            <a:r>
              <a:rPr lang="en-GB"/>
              <a:t>rain-Test Split &amp; Cross-Validation</a:t>
            </a:r>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GB"/>
              <a:t>We split the data 80-20 for training and testing, ensuring enough data to learn and validate.</a:t>
            </a:r>
            <a:endParaRPr/>
          </a:p>
          <a:p>
            <a:pPr indent="-298450" lvl="0" marL="457200" rtl="0" algn="l">
              <a:spcBef>
                <a:spcPts val="0"/>
              </a:spcBef>
              <a:spcAft>
                <a:spcPts val="0"/>
              </a:spcAft>
              <a:buClr>
                <a:schemeClr val="dk1"/>
              </a:buClr>
              <a:buSzPts val="1100"/>
              <a:buChar char="●"/>
            </a:pPr>
            <a:r>
              <a:rPr lang="en-GB"/>
              <a:t>K-fold cross-validation was used to check model robustness, improving accuracy by preventing overfitting on any single data partition.</a:t>
            </a:r>
            <a:endParaRPr/>
          </a:p>
          <a:p>
            <a:pPr indent="0" lvl="0" marL="0" rtl="0" algn="l">
              <a:spcBef>
                <a:spcPts val="120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Random Forest Classifier Implementation</a:t>
            </a:r>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lang="en-GB" sz="1500">
                <a:solidFill>
                  <a:schemeClr val="dk1"/>
                </a:solidFill>
              </a:rPr>
              <a:t>Implemented using </a:t>
            </a:r>
            <a:r>
              <a:rPr lang="en-GB" sz="1500">
                <a:solidFill>
                  <a:srgbClr val="188038"/>
                </a:solidFill>
                <a:latin typeface="Roboto Mono"/>
                <a:ea typeface="Roboto Mono"/>
                <a:cs typeface="Roboto Mono"/>
                <a:sym typeface="Roboto Mono"/>
              </a:rPr>
              <a:t>sklearn.ensemble.RandomForestClassifier</a:t>
            </a:r>
            <a:r>
              <a:rPr lang="en-GB" sz="1500">
                <a:solidFill>
                  <a:schemeClr val="dk1"/>
                </a:solidFill>
              </a:rPr>
              <a:t> with parameters like </a:t>
            </a:r>
            <a:r>
              <a:rPr lang="en-GB" sz="1500">
                <a:solidFill>
                  <a:srgbClr val="188038"/>
                </a:solidFill>
                <a:latin typeface="Roboto Mono"/>
                <a:ea typeface="Roboto Mono"/>
                <a:cs typeface="Roboto Mono"/>
                <a:sym typeface="Roboto Mono"/>
              </a:rPr>
              <a:t>n_estimators</a:t>
            </a:r>
            <a:r>
              <a:rPr lang="en-GB" sz="1500">
                <a:solidFill>
                  <a:schemeClr val="dk1"/>
                </a:solidFill>
              </a:rPr>
              <a:t> and </a:t>
            </a:r>
            <a:r>
              <a:rPr lang="en-GB" sz="1500">
                <a:solidFill>
                  <a:srgbClr val="188038"/>
                </a:solidFill>
                <a:latin typeface="Roboto Mono"/>
                <a:ea typeface="Roboto Mono"/>
                <a:cs typeface="Roboto Mono"/>
                <a:sym typeface="Roboto Mono"/>
              </a:rPr>
              <a:t>max_depth</a:t>
            </a:r>
            <a:r>
              <a:rPr lang="en-GB"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Chosen for its high accuracy and capability in detecting complex fraud patterns.</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Helps in quick decision-making for real-time fraud detection.</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Logistic Regression Implementation</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lang="en-GB" sz="1500">
                <a:solidFill>
                  <a:schemeClr val="dk1"/>
                </a:solidFill>
              </a:rPr>
              <a:t>Implemented using </a:t>
            </a:r>
            <a:r>
              <a:rPr lang="en-GB" sz="1500">
                <a:solidFill>
                  <a:srgbClr val="188038"/>
                </a:solidFill>
                <a:latin typeface="Roboto Mono"/>
                <a:ea typeface="Roboto Mono"/>
                <a:cs typeface="Roboto Mono"/>
                <a:sym typeface="Roboto Mono"/>
              </a:rPr>
              <a:t>sklearn.linear_model.LogisticRegression</a:t>
            </a:r>
            <a:r>
              <a:rPr lang="en-GB"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Chosen for its efficiency in binary classification and interpretability in terms of probability scores.</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Enables setting probability thresholds, allowing customization of fraud sensitivity levels.</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Decision Tree Classifier Implementation</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lang="en-GB" sz="1500">
                <a:solidFill>
                  <a:schemeClr val="dk1"/>
                </a:solidFill>
              </a:rPr>
              <a:t>Implemented with </a:t>
            </a:r>
            <a:r>
              <a:rPr lang="en-GB" sz="1500">
                <a:solidFill>
                  <a:srgbClr val="188038"/>
                </a:solidFill>
                <a:latin typeface="Roboto Mono"/>
                <a:ea typeface="Roboto Mono"/>
                <a:cs typeface="Roboto Mono"/>
                <a:sym typeface="Roboto Mono"/>
              </a:rPr>
              <a:t>sklearn.tree.DecisionTreeClassifier</a:t>
            </a:r>
            <a:r>
              <a:rPr lang="en-GB" sz="1500">
                <a:solidFill>
                  <a:schemeClr val="dk1"/>
                </a:solidFill>
              </a:rPr>
              <a:t>.</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Known for easy visualization and interpretability, helping understand the decision-making process.</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Handles non-linear relationships well, which is useful for spotting diverse fraud patterns.</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Support Vector Machine (SVM) Implementation</a:t>
            </a:r>
            <a:endParaRPr/>
          </a:p>
        </p:txBody>
      </p:sp>
      <p:sp>
        <p:nvSpPr>
          <p:cNvPr id="164" name="Google Shape;164;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lang="en-GB" sz="1500">
                <a:solidFill>
                  <a:schemeClr val="dk1"/>
                </a:solidFill>
              </a:rPr>
              <a:t>Implemented with </a:t>
            </a:r>
            <a:r>
              <a:rPr lang="en-GB" sz="1500">
                <a:solidFill>
                  <a:srgbClr val="188038"/>
                </a:solidFill>
                <a:latin typeface="Roboto Mono"/>
                <a:ea typeface="Roboto Mono"/>
                <a:cs typeface="Roboto Mono"/>
                <a:sym typeface="Roboto Mono"/>
              </a:rPr>
              <a:t>sklearn.svm.SVC</a:t>
            </a:r>
            <a:r>
              <a:rPr lang="en-GB" sz="1500">
                <a:solidFill>
                  <a:schemeClr val="dk1"/>
                </a:solidFill>
              </a:rPr>
              <a:t> with options for kernel, regularization, and gamma tuning.</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Effective for binary classification with clear boundaries.</a:t>
            </a:r>
            <a:endParaRPr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Ideal for complex data with well-separated classes, though less interpretable than trees.</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pic>
        <p:nvPicPr>
          <p:cNvPr id="62" name="Google Shape;62;p14"/>
          <p:cNvPicPr preferRelativeResize="0"/>
          <p:nvPr/>
        </p:nvPicPr>
        <p:blipFill rotWithShape="1">
          <a:blip r:embed="rId3">
            <a:alphaModFix/>
          </a:blip>
          <a:srcRect b="10796" l="0" r="0" t="3784"/>
          <a:stretch/>
        </p:blipFill>
        <p:spPr>
          <a:xfrm>
            <a:off x="0" y="164775"/>
            <a:ext cx="9144000" cy="43931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Comparison of All Models</a:t>
            </a:r>
            <a:endParaRPr/>
          </a:p>
        </p:txBody>
      </p:sp>
      <p:sp>
        <p:nvSpPr>
          <p:cNvPr id="170" name="Google Shape;17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b="1" lang="en-GB" sz="1500">
                <a:solidFill>
                  <a:schemeClr val="dk1"/>
                </a:solidFill>
              </a:rPr>
              <a:t>Summary Table</a:t>
            </a:r>
            <a:r>
              <a:rPr lang="en-GB"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A table summarizes accuracy, precision, recall, F1, and ROC-AUC for each model.</a:t>
            </a:r>
            <a:endParaRPr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Random Forest may emerge as the preferred model due to balanced performance across metrics.</a:t>
            </a:r>
            <a:endParaRPr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Each model has strengths; Random Forest generally offers the best trade-off for fraud detection.</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Fraud Detection Pipeline</a:t>
            </a:r>
            <a:endParaRPr/>
          </a:p>
        </p:txBody>
      </p:sp>
      <p:sp>
        <p:nvSpPr>
          <p:cNvPr id="176" name="Google Shape;176;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b="1" lang="en-GB" sz="1500">
                <a:solidFill>
                  <a:schemeClr val="dk1"/>
                </a:solidFill>
              </a:rPr>
              <a:t>Pipeline</a:t>
            </a:r>
            <a:r>
              <a:rPr lang="en-GB"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Data Preprocessing → Feature Engineering → Model Training → Evaluation → Real-Time Deployment.</a:t>
            </a:r>
            <a:endParaRPr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Real-time deployment integrates the model with UPI systems to detect fraud before transactions complete.</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Challenges &amp; Limitations</a:t>
            </a:r>
            <a:endParaRPr/>
          </a:p>
        </p:txBody>
      </p:sp>
      <p:sp>
        <p:nvSpPr>
          <p:cNvPr id="182" name="Google Shape;18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b="1" lang="en-GB" sz="1500">
                <a:solidFill>
                  <a:schemeClr val="dk1"/>
                </a:solidFill>
              </a:rPr>
              <a:t>Challenges</a:t>
            </a:r>
            <a:r>
              <a:rPr lang="en-GB"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Imbalanced datasets make fraud rare, complicating detection.</a:t>
            </a:r>
            <a:endParaRPr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Real-time needs fast model inference.</a:t>
            </a:r>
            <a:endParaRPr sz="1500">
              <a:solidFill>
                <a:schemeClr val="dk1"/>
              </a:solidFill>
            </a:endParaRPr>
          </a:p>
          <a:p>
            <a:pPr indent="-323850" lvl="0" marL="457200" rtl="0" algn="l">
              <a:spcBef>
                <a:spcPts val="0"/>
              </a:spcBef>
              <a:spcAft>
                <a:spcPts val="0"/>
              </a:spcAft>
              <a:buClr>
                <a:schemeClr val="dk1"/>
              </a:buClr>
              <a:buSzPts val="1500"/>
              <a:buChar char="●"/>
            </a:pPr>
            <a:r>
              <a:rPr b="1" lang="en-GB" sz="1500">
                <a:solidFill>
                  <a:schemeClr val="dk1"/>
                </a:solidFill>
              </a:rPr>
              <a:t>Limitations</a:t>
            </a:r>
            <a:r>
              <a:rPr lang="en-GB"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False positives inconvenience users; continuous model updates are needed to counter evolving fraud tactics.</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Future Scope</a:t>
            </a:r>
            <a:endParaRPr/>
          </a:p>
        </p:txBody>
      </p:sp>
      <p:sp>
        <p:nvSpPr>
          <p:cNvPr id="188" name="Google Shape;188;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b="1" lang="en-GB" sz="1500">
                <a:solidFill>
                  <a:schemeClr val="dk1"/>
                </a:solidFill>
              </a:rPr>
              <a:t>Enhancements</a:t>
            </a:r>
            <a:r>
              <a:rPr lang="en-GB"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Potential to explore neural networks or hybrid models.</a:t>
            </a:r>
            <a:endParaRPr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Continuous updates and new fraud features to improve long-term efficacy.</a:t>
            </a:r>
            <a:endParaRPr sz="1500">
              <a:solidFill>
                <a:schemeClr val="dk1"/>
              </a:solidFill>
            </a:endParaRPr>
          </a:p>
          <a:p>
            <a:pPr indent="-323850" lvl="0" marL="457200" rtl="0" algn="l">
              <a:spcBef>
                <a:spcPts val="0"/>
              </a:spcBef>
              <a:spcAft>
                <a:spcPts val="0"/>
              </a:spcAft>
              <a:buClr>
                <a:schemeClr val="dk1"/>
              </a:buClr>
              <a:buSzPts val="1500"/>
              <a:buChar char="●"/>
            </a:pPr>
            <a:r>
              <a:rPr b="1" lang="en-GB" sz="1500">
                <a:solidFill>
                  <a:schemeClr val="dk1"/>
                </a:solidFill>
              </a:rPr>
              <a:t>Real-Time Optimization</a:t>
            </a:r>
            <a:r>
              <a:rPr lang="en-GB"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Improve detection speed for seamless UPI integration.</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94" name="Google Shape;194;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b="1" lang="en-GB" sz="1500">
                <a:solidFill>
                  <a:schemeClr val="dk1"/>
                </a:solidFill>
              </a:rPr>
              <a:t>Key Points</a:t>
            </a:r>
            <a:r>
              <a:rPr lang="en-GB"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Random Forest shows strong performance, balancing accuracy with interpretability.</a:t>
            </a:r>
            <a:endParaRPr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Machine learning models bring scalability and real-time potential to fraud detection.</a:t>
            </a:r>
            <a:endParaRPr sz="1500">
              <a:solidFill>
                <a:schemeClr val="dk1"/>
              </a:solidFill>
            </a:endParaRPr>
          </a:p>
          <a:p>
            <a:pPr indent="-323850" lvl="0" marL="457200" rtl="0" algn="l">
              <a:spcBef>
                <a:spcPts val="0"/>
              </a:spcBef>
              <a:spcAft>
                <a:spcPts val="0"/>
              </a:spcAft>
              <a:buClr>
                <a:schemeClr val="dk1"/>
              </a:buClr>
              <a:buSzPts val="1500"/>
              <a:buChar char="●"/>
            </a:pPr>
            <a:r>
              <a:rPr b="1" lang="en-GB" sz="1500">
                <a:solidFill>
                  <a:schemeClr val="dk1"/>
                </a:solidFill>
              </a:rPr>
              <a:t>Final Thought</a:t>
            </a:r>
            <a:r>
              <a:rPr lang="en-GB" sz="1500">
                <a:solidFill>
                  <a:schemeClr val="dk1"/>
                </a:solidFill>
              </a:rPr>
              <a:t>:</a:t>
            </a:r>
            <a:endParaRPr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The project underscores the value of AI in securing digital financial systems like UPI.</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Q&amp;A</a:t>
            </a:r>
            <a:endParaRPr/>
          </a:p>
        </p:txBody>
      </p:sp>
      <p:sp>
        <p:nvSpPr>
          <p:cNvPr id="200" name="Google Shape;20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b="1" lang="en-GB" sz="1500">
                <a:solidFill>
                  <a:schemeClr val="dk1"/>
                </a:solidFill>
              </a:rPr>
              <a:t>Thank You!</a:t>
            </a:r>
            <a:endParaRPr b="1" sz="1500">
              <a:solidFill>
                <a:schemeClr val="dk1"/>
              </a:solidFill>
            </a:endParaRPr>
          </a:p>
          <a:p>
            <a:pPr indent="-323850" lvl="0" marL="457200" rtl="0" algn="l">
              <a:spcBef>
                <a:spcPts val="0"/>
              </a:spcBef>
              <a:spcAft>
                <a:spcPts val="0"/>
              </a:spcAft>
              <a:buClr>
                <a:schemeClr val="dk1"/>
              </a:buClr>
              <a:buSzPts val="1500"/>
              <a:buChar char="●"/>
            </a:pPr>
            <a:r>
              <a:rPr lang="en-GB" sz="1500">
                <a:solidFill>
                  <a:schemeClr val="dk1"/>
                </a:solidFill>
              </a:rPr>
              <a:t>Questions and discussion</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to UPI Fraud Detection</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1200"/>
              </a:spcBef>
              <a:spcAft>
                <a:spcPts val="0"/>
              </a:spcAft>
              <a:buClr>
                <a:schemeClr val="dk1"/>
              </a:buClr>
              <a:buSzPts val="1500"/>
              <a:buChar char="●"/>
            </a:pPr>
            <a:r>
              <a:rPr b="1" lang="en-GB" sz="1500">
                <a:solidFill>
                  <a:schemeClr val="dk1"/>
                </a:solidFill>
              </a:rPr>
              <a:t>What is UPI?</a:t>
            </a:r>
            <a:endParaRPr b="1"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A real-time payment system in India enabling instant money transfers.</a:t>
            </a:r>
            <a:endParaRPr sz="1500">
              <a:solidFill>
                <a:schemeClr val="dk1"/>
              </a:solidFill>
            </a:endParaRPr>
          </a:p>
          <a:p>
            <a:pPr indent="-323850" lvl="0" marL="457200" rtl="0" algn="l">
              <a:spcBef>
                <a:spcPts val="0"/>
              </a:spcBef>
              <a:spcAft>
                <a:spcPts val="0"/>
              </a:spcAft>
              <a:buClr>
                <a:schemeClr val="dk1"/>
              </a:buClr>
              <a:buSzPts val="1500"/>
              <a:buChar char="●"/>
            </a:pPr>
            <a:r>
              <a:rPr b="1" lang="en-GB" sz="1500">
                <a:solidFill>
                  <a:schemeClr val="dk1"/>
                </a:solidFill>
              </a:rPr>
              <a:t>Why UPI Fraud Detection is Important?</a:t>
            </a:r>
            <a:endParaRPr b="1"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Growth in digital payments has increased the risk of fraud.</a:t>
            </a:r>
            <a:endParaRPr sz="1500">
              <a:solidFill>
                <a:schemeClr val="dk1"/>
              </a:solidFill>
            </a:endParaRPr>
          </a:p>
          <a:p>
            <a:pPr indent="-323850" lvl="1" marL="914400" rtl="0" algn="l">
              <a:spcBef>
                <a:spcPts val="0"/>
              </a:spcBef>
              <a:spcAft>
                <a:spcPts val="0"/>
              </a:spcAft>
              <a:buClr>
                <a:schemeClr val="dk1"/>
              </a:buClr>
              <a:buSzPts val="1500"/>
              <a:buChar char="○"/>
            </a:pPr>
            <a:r>
              <a:rPr lang="en-GB" sz="1500">
                <a:solidFill>
                  <a:schemeClr val="dk1"/>
                </a:solidFill>
              </a:rPr>
              <a:t>Need for effective fraud detection to protect users and build trust.</a:t>
            </a:r>
            <a:endParaRPr sz="1500">
              <a:solidFill>
                <a:schemeClr val="dk1"/>
              </a:solidFill>
            </a:endParaRPr>
          </a:p>
          <a:p>
            <a:pPr indent="0" lvl="0" marL="0" rtl="0" algn="l">
              <a:spcBef>
                <a:spcPts val="1200"/>
              </a:spcBef>
              <a:spcAft>
                <a:spcPts val="1200"/>
              </a:spcAft>
              <a:buNone/>
            </a:pPr>
            <a:r>
              <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to UPI Fraud Detection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GB"/>
              <a:t>UPI is a popular real-time payment system in India, essential for its fast transactions but prone to fraud.</a:t>
            </a:r>
            <a:endParaRPr/>
          </a:p>
          <a:p>
            <a:pPr indent="-298450" lvl="0" marL="457200" rtl="0" algn="l">
              <a:spcBef>
                <a:spcPts val="0"/>
              </a:spcBef>
              <a:spcAft>
                <a:spcPts val="0"/>
              </a:spcAft>
              <a:buClr>
                <a:schemeClr val="dk1"/>
              </a:buClr>
              <a:buSzPts val="1100"/>
              <a:buChar char="●"/>
            </a:pPr>
            <a:r>
              <a:rPr lang="en-GB"/>
              <a:t>With digital payments rising, fraud detection is crucial to protect users and maintain system integrity.</a:t>
            </a:r>
            <a:endParaRPr/>
          </a:p>
          <a:p>
            <a:pPr indent="-298450" lvl="0" marL="457200" rtl="0" algn="l">
              <a:spcBef>
                <a:spcPts val="0"/>
              </a:spcBef>
              <a:spcAft>
                <a:spcPts val="0"/>
              </a:spcAft>
              <a:buClr>
                <a:schemeClr val="dk1"/>
              </a:buClr>
              <a:buSzPts val="1100"/>
              <a:buChar char="●"/>
            </a:pPr>
            <a:r>
              <a:rPr lang="en-GB"/>
              <a:t>This project uses machine learning to detect UPI fraud, with models that identify fraud patterns to minimize false positives and maximize accuracy.</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Project Objectives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GB" sz="1600"/>
              <a:t>Our goal is to detect UPI fraud in real-time with high accuracy, minimizing false positives to avoid blocking legitimate transactions.</a:t>
            </a:r>
            <a:endParaRPr sz="1600"/>
          </a:p>
          <a:p>
            <a:pPr indent="-330200" lvl="0" marL="457200" rtl="0" algn="l">
              <a:spcBef>
                <a:spcPts val="0"/>
              </a:spcBef>
              <a:spcAft>
                <a:spcPts val="0"/>
              </a:spcAft>
              <a:buSzPts val="1600"/>
              <a:buChar char="●"/>
            </a:pPr>
            <a:r>
              <a:rPr lang="en-GB" sz="1600"/>
              <a:t>Key metrics include Accuracy, Precision, Recall, F1 Score, and ROC-AUC, each important for evaluating how well our system balances fraud detection and user experience.</a:t>
            </a:r>
            <a:endParaRPr sz="1600"/>
          </a:p>
          <a:p>
            <a:pPr indent="0" lvl="0" marL="457200" rtl="0" algn="l">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Existing System</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t>Existing fraud detection systems in digital payments are generally rule-based, relying on static thresholds or signatures. They primarily detect fraud based on pre-defined rules and known fraud patterns, which are less effective against new or adaptive fraud methods. Additionally, traditional systems often have latency in flagging suspicious activity, leading to delayed responses and potential financial losses for users. These systems lack the flexibility and intelligence to handle the complex and evolving nature of fraud.</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Existing System Drawbacks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GB" sz="1500">
                <a:solidFill>
                  <a:schemeClr val="dk1"/>
                </a:solidFill>
              </a:rPr>
              <a:t>The major drawbacks of existing UPI fraud detection systems include:</a:t>
            </a:r>
            <a:endParaRPr sz="1500">
              <a:solidFill>
                <a:schemeClr val="dk1"/>
              </a:solidFill>
            </a:endParaRPr>
          </a:p>
          <a:p>
            <a:pPr indent="-323850" lvl="0" marL="457200" rtl="0" algn="l">
              <a:spcBef>
                <a:spcPts val="1200"/>
              </a:spcBef>
              <a:spcAft>
                <a:spcPts val="0"/>
              </a:spcAft>
              <a:buClr>
                <a:schemeClr val="dk1"/>
              </a:buClr>
              <a:buSzPts val="1500"/>
              <a:buChar char="●"/>
            </a:pPr>
            <a:r>
              <a:rPr b="1" lang="en-GB" sz="1500">
                <a:solidFill>
                  <a:schemeClr val="dk1"/>
                </a:solidFill>
              </a:rPr>
              <a:t>Limited Adaptability</a:t>
            </a:r>
            <a:r>
              <a:rPr lang="en-GB" sz="1500">
                <a:solidFill>
                  <a:schemeClr val="dk1"/>
                </a:solidFill>
              </a:rPr>
              <a:t>: Rule-based systems struggle to detect new, sophisticated fraud techniques.</a:t>
            </a:r>
            <a:endParaRPr sz="1500">
              <a:solidFill>
                <a:schemeClr val="dk1"/>
              </a:solidFill>
            </a:endParaRPr>
          </a:p>
          <a:p>
            <a:pPr indent="-323850" lvl="0" marL="457200" rtl="0" algn="l">
              <a:spcBef>
                <a:spcPts val="0"/>
              </a:spcBef>
              <a:spcAft>
                <a:spcPts val="0"/>
              </a:spcAft>
              <a:buClr>
                <a:schemeClr val="dk1"/>
              </a:buClr>
              <a:buSzPts val="1500"/>
              <a:buChar char="●"/>
            </a:pPr>
            <a:r>
              <a:rPr b="1" lang="en-GB" sz="1500">
                <a:solidFill>
                  <a:schemeClr val="dk1"/>
                </a:solidFill>
              </a:rPr>
              <a:t>High False Positives/Negatives</a:t>
            </a:r>
            <a:r>
              <a:rPr lang="en-GB" sz="1500">
                <a:solidFill>
                  <a:schemeClr val="dk1"/>
                </a:solidFill>
              </a:rPr>
              <a:t>: Rigid rules can lead to inaccurate detection.</a:t>
            </a:r>
            <a:endParaRPr sz="1500">
              <a:solidFill>
                <a:schemeClr val="dk1"/>
              </a:solidFill>
            </a:endParaRPr>
          </a:p>
          <a:p>
            <a:pPr indent="-323850" lvl="0" marL="457200" rtl="0" algn="l">
              <a:spcBef>
                <a:spcPts val="0"/>
              </a:spcBef>
              <a:spcAft>
                <a:spcPts val="0"/>
              </a:spcAft>
              <a:buClr>
                <a:schemeClr val="dk1"/>
              </a:buClr>
              <a:buSzPts val="1500"/>
              <a:buChar char="●"/>
            </a:pPr>
            <a:r>
              <a:rPr b="1" lang="en-GB" sz="1500">
                <a:solidFill>
                  <a:schemeClr val="dk1"/>
                </a:solidFill>
              </a:rPr>
              <a:t>Latency</a:t>
            </a:r>
            <a:r>
              <a:rPr lang="en-GB" sz="1500">
                <a:solidFill>
                  <a:schemeClr val="dk1"/>
                </a:solidFill>
              </a:rPr>
              <a:t>: Detection may be delayed, reducing the chance of preventing fraudulent transactions in real-time.</a:t>
            </a:r>
            <a:endParaRPr sz="1500">
              <a:solidFill>
                <a:schemeClr val="dk1"/>
              </a:solidFill>
            </a:endParaRPr>
          </a:p>
          <a:p>
            <a:pPr indent="-323850" lvl="0" marL="457200" rtl="0" algn="l">
              <a:spcBef>
                <a:spcPts val="0"/>
              </a:spcBef>
              <a:spcAft>
                <a:spcPts val="0"/>
              </a:spcAft>
              <a:buClr>
                <a:schemeClr val="dk1"/>
              </a:buClr>
              <a:buSzPts val="1500"/>
              <a:buChar char="●"/>
            </a:pPr>
            <a:r>
              <a:rPr b="1" lang="en-GB" sz="1500">
                <a:solidFill>
                  <a:schemeClr val="dk1"/>
                </a:solidFill>
              </a:rPr>
              <a:t>Scalability Issues</a:t>
            </a:r>
            <a:r>
              <a:rPr lang="en-GB" sz="1500">
                <a:solidFill>
                  <a:schemeClr val="dk1"/>
                </a:solidFill>
              </a:rPr>
              <a:t>: Traditional systems struggle to handle large volumes of UPI transactions effectively.</a:t>
            </a:r>
            <a:endParaRPr sz="1500">
              <a:solidFill>
                <a:schemeClr val="dk1"/>
              </a:solidFill>
            </a:endParaRPr>
          </a:p>
          <a:p>
            <a:pPr indent="0" lvl="0" marL="0" rtl="0" algn="l">
              <a:spcBef>
                <a:spcPts val="1200"/>
              </a:spcBef>
              <a:spcAft>
                <a:spcPts val="0"/>
              </a:spcAft>
              <a:buNone/>
            </a:pPr>
            <a:r>
              <a:rPr lang="en-GB" sz="1500">
                <a:solidFill>
                  <a:schemeClr val="dk1"/>
                </a:solidFill>
              </a:rPr>
              <a:t>Our project aims to address these limitations by implementing a machine learning model that adapts to evolving fraud patterns.</a:t>
            </a:r>
            <a:endParaRPr sz="1500">
              <a:solidFill>
                <a:schemeClr val="dk1"/>
              </a:solidFill>
            </a:endParaRPr>
          </a:p>
          <a:p>
            <a:pPr indent="0" lvl="0" marL="0" rtl="0" algn="l">
              <a:spcBef>
                <a:spcPts val="1200"/>
              </a:spcBef>
              <a:spcAft>
                <a:spcPts val="1200"/>
              </a:spcAft>
              <a:buNone/>
            </a:pPr>
            <a:r>
              <a:t/>
            </a:r>
            <a:endParaRPr sz="15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Proposed System</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t>Our proposed system leverages machine learning to enhance UPI fraud detection by learning from transaction patterns and adapting to new fraud types. Using Python and Flask, our system processes transaction data in real-time, analyzing multiple features, such as transaction frequency, amounts, and geographic locations, to detect anomalies. The system provides a web-based interface, allowing users to monitor flagged transactions instantly. This approach aims to minimize false positives, improve adaptability, and provide more accurate fraud detection for UPI transactions.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Literature Survey</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Our literature survey explores recent studies on machine learning models for fraud detection, including Random Forest, Decision Trees, and Neural Networks. Studies indicate that machine learning approaches can significantly reduce fraud detection times and improve accuracy compared to rule-based systems. Techniques such as anomaly detection and supervised learning have proven effective in identifying abnormal transaction patterns. The survey underscores the need for flexible models capable of real-time processing, particularly with UPI transactions growing in complexity and volume.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