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xml.rels" ContentType="application/vnd.openxmlformats-package.relationships+xml"/>
  <Override PartName="/ppt/slideLayouts/slideLayout1.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etropolis">
    <p:spTree>
      <p:nvGrpSpPr>
        <p:cNvPr id="1" name=""/>
        <p:cNvGrpSpPr/>
        <p:nvPr/>
      </p:nvGrpSpPr>
      <p:grpSpPr>
        <a:xfrm>
          <a:off x="0" y="0"/>
          <a:ext cx="0" cy="0"/>
          <a:chOff x="0" y="0"/>
          <a:chExt cx="0" cy="0"/>
        </a:xfrm>
      </p:grpSpPr>
      <p:sp>
        <p:nvSpPr>
          <p:cNvPr id="6" name="PlaceHolder 1"/>
          <p:cNvSpPr>
            <a:spLocks noGrp="1"/>
          </p:cNvSpPr>
          <p:nvPr>
            <p:ph type="title"/>
          </p:nvPr>
        </p:nvSpPr>
        <p:spPr>
          <a:xfrm>
            <a:off x="2376000" y="216000"/>
            <a:ext cx="5327640" cy="7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D5CD91E-C069-42B3-84B5-95E0F3301F6C}" type="slidenum">
              <a:t>&lt;#&gt;</a:t>
            </a:fld>
          </a:p>
        </p:txBody>
      </p:sp>
      <p:sp>
        <p:nvSpPr>
          <p:cNvPr id="6" name="PlaceHolder 5"/>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9640" cy="5669640"/>
          </a:xfrm>
          <a:prstGeom prst="rect">
            <a:avLst/>
          </a:prstGeom>
          <a:ln w="0">
            <a:noFill/>
          </a:ln>
        </p:spPr>
      </p:pic>
      <p:sp>
        <p:nvSpPr>
          <p:cNvPr id="1"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 name="PlaceHolder 2"/>
          <p:cNvSpPr>
            <a:spLocks noGrp="1"/>
          </p:cNvSpPr>
          <p:nvPr>
            <p:ph type="ftr" idx="1"/>
          </p:nvPr>
        </p:nvSpPr>
        <p:spPr>
          <a:xfrm>
            <a:off x="3447360" y="5328000"/>
            <a:ext cx="3194640" cy="227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ffffff"/>
                </a:solidFill>
                <a:latin typeface="Arial"/>
              </a:defRPr>
            </a:lvl1pPr>
          </a:lstStyle>
          <a:p>
            <a:pPr indent="0" algn="ctr">
              <a:lnSpc>
                <a:spcPct val="100000"/>
              </a:lnSpc>
              <a:buNone/>
              <a:tabLst>
                <a:tab algn="l" pos="0"/>
              </a:tabLst>
            </a:pPr>
            <a:r>
              <a:rPr b="0" lang="en-IN" sz="1400" spc="-1" strike="noStrike">
                <a:solidFill>
                  <a:srgbClr val="ffffff"/>
                </a:solidFill>
                <a:latin typeface="Arial"/>
              </a:rPr>
              <a:t>&lt;footer&gt;</a:t>
            </a:r>
            <a:endParaRPr b="0" lang="en-IN" sz="1400" spc="-1" strike="noStrike">
              <a:solidFill>
                <a:srgbClr val="000000"/>
              </a:solidFill>
              <a:latin typeface="Times New Roman"/>
            </a:endParaRPr>
          </a:p>
        </p:txBody>
      </p:sp>
      <p:sp>
        <p:nvSpPr>
          <p:cNvPr id="3" name="PlaceHolder 3"/>
          <p:cNvSpPr>
            <a:spLocks noGrp="1"/>
          </p:cNvSpPr>
          <p:nvPr>
            <p:ph type="sldNum" idx="2"/>
          </p:nvPr>
        </p:nvSpPr>
        <p:spPr>
          <a:xfrm>
            <a:off x="7227360" y="5328000"/>
            <a:ext cx="2347920" cy="227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ffffff"/>
                </a:solidFill>
                <a:latin typeface="Arial"/>
              </a:defRPr>
            </a:lvl1pPr>
          </a:lstStyle>
          <a:p>
            <a:pPr indent="0" algn="r">
              <a:lnSpc>
                <a:spcPct val="100000"/>
              </a:lnSpc>
              <a:buNone/>
              <a:tabLst>
                <a:tab algn="l" pos="0"/>
              </a:tabLst>
            </a:pPr>
            <a:fld id="{3DAE0A10-8D71-4D58-8193-C04BCBB07A27}" type="slidenum">
              <a:rPr b="0" lang="en-IN" sz="1400" spc="-1" strike="noStrike">
                <a:solidFill>
                  <a:srgbClr val="ffffff"/>
                </a:solidFill>
                <a:latin typeface="Arial"/>
              </a:rPr>
              <a:t>&lt;number&gt;</a:t>
            </a:fld>
            <a:endParaRPr b="0" lang="en-IN" sz="1400" spc="-1" strike="noStrike">
              <a:solidFill>
                <a:srgbClr val="000000"/>
              </a:solidFill>
              <a:latin typeface="Times New Roman"/>
            </a:endParaRPr>
          </a:p>
        </p:txBody>
      </p:sp>
      <p:sp>
        <p:nvSpPr>
          <p:cNvPr id="4" name="PlaceHolder 4"/>
          <p:cNvSpPr>
            <a:spLocks noGrp="1"/>
          </p:cNvSpPr>
          <p:nvPr>
            <p:ph type="dt" idx="3"/>
          </p:nvPr>
        </p:nvSpPr>
        <p:spPr>
          <a:xfrm>
            <a:off x="504000" y="5328000"/>
            <a:ext cx="2347920" cy="227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 name="PlaceHolder 1"/>
          <p:cNvSpPr>
            <a:spLocks noGrp="1"/>
          </p:cNvSpPr>
          <p:nvPr>
            <p:ph type="subTitle"/>
          </p:nvPr>
        </p:nvSpPr>
        <p:spPr>
          <a:xfrm>
            <a:off x="504000" y="1368000"/>
            <a:ext cx="9071640" cy="3796920"/>
          </a:xfrm>
          <a:prstGeom prst="rect">
            <a:avLst/>
          </a:prstGeom>
          <a:noFill/>
          <a:ln w="0">
            <a:noFill/>
          </a:ln>
        </p:spPr>
        <p:txBody>
          <a:bodyPr lIns="0" rIns="0" tIns="0" bIns="0" anchor="ctr">
            <a:noAutofit/>
          </a:bodyPr>
          <a:p>
            <a:pPr algn="ctr">
              <a:lnSpc>
                <a:spcPct val="100000"/>
              </a:lnSpc>
            </a:pPr>
            <a:r>
              <a:rPr b="0" lang="en-IN" sz="3200" spc="-1" strike="noStrike">
                <a:solidFill>
                  <a:srgbClr val="ffffff"/>
                </a:solidFill>
                <a:latin typeface="Arial"/>
              </a:rPr>
              <a:t>Detection of Phishing Websites using feature extraction and machine learning techniques.</a:t>
            </a:r>
            <a:endParaRPr b="0" lang="en-IN" sz="3200" spc="-1" strike="noStrike">
              <a:solidFill>
                <a:srgbClr val="000000"/>
              </a:solidFill>
              <a:latin typeface="Arial"/>
            </a:endParaRPr>
          </a:p>
          <a:p>
            <a:pPr algn="ctr">
              <a:lnSpc>
                <a:spcPct val="100000"/>
              </a:lnSpc>
            </a:pPr>
            <a:r>
              <a:rPr b="0" lang="en-IN" sz="3200" spc="-1" strike="noStrike">
                <a:solidFill>
                  <a:srgbClr val="ffffff"/>
                </a:solidFill>
                <a:latin typeface="Arial"/>
              </a:rPr>
              <a:t>Btech CSE 2024</a:t>
            </a:r>
            <a:endParaRPr b="0" lang="en-IN" sz="3200" spc="-1" strike="noStrike">
              <a:solidFill>
                <a:srgbClr val="000000"/>
              </a:solidFill>
              <a:latin typeface="Arial"/>
            </a:endParaRPr>
          </a:p>
          <a:p>
            <a:pPr algn="ctr">
              <a:lnSpc>
                <a:spcPct val="100000"/>
              </a:lnSpc>
            </a:pPr>
            <a:r>
              <a:rPr b="0" lang="en-IN" sz="3200" spc="-1" strike="noStrike">
                <a:solidFill>
                  <a:srgbClr val="ffffff"/>
                </a:solidFill>
                <a:latin typeface="Arial"/>
              </a:rPr>
              <a:t>By</a:t>
            </a:r>
            <a:endParaRPr b="0" lang="en-IN" sz="3200" spc="-1" strike="noStrike">
              <a:solidFill>
                <a:srgbClr val="000000"/>
              </a:solidFill>
              <a:latin typeface="Arial"/>
            </a:endParaRPr>
          </a:p>
          <a:p>
            <a:pPr algn="ctr">
              <a:lnSpc>
                <a:spcPct val="100000"/>
              </a:lnSpc>
            </a:pPr>
            <a:r>
              <a:rPr b="0" lang="en-IN" sz="3200" spc="-1" strike="noStrike">
                <a:solidFill>
                  <a:srgbClr val="ffffff"/>
                </a:solidFill>
                <a:latin typeface="Arial"/>
              </a:rPr>
              <a:t>Shubham Mandal</a:t>
            </a:r>
            <a:endParaRPr b="0" lang="en-IN" sz="3200" spc="-1" strike="noStrike">
              <a:solidFill>
                <a:srgbClr val="000000"/>
              </a:solidFill>
              <a:latin typeface="Arial"/>
            </a:endParaRPr>
          </a:p>
          <a:p>
            <a:pPr algn="ct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Machine Learning Models</a:t>
            </a:r>
            <a:endParaRPr b="0" lang="en-IN" sz="3300" spc="-1" strike="noStrike">
              <a:solidFill>
                <a:srgbClr val="000000"/>
              </a:solidFill>
              <a:latin typeface="Arial"/>
            </a:endParaRPr>
          </a:p>
        </p:txBody>
      </p:sp>
      <p:sp>
        <p:nvSpPr>
          <p:cNvPr id="23" name="PlaceHolder 2"/>
          <p:cNvSpPr>
            <a:spLocks noGrp="1"/>
          </p:cNvSpPr>
          <p:nvPr>
            <p:ph/>
          </p:nvPr>
        </p:nvSpPr>
        <p:spPr>
          <a:xfrm>
            <a:off x="504000" y="1368000"/>
            <a:ext cx="9071640" cy="3796920"/>
          </a:xfrm>
          <a:prstGeom prst="rect">
            <a:avLst/>
          </a:prstGeom>
          <a:noFill/>
          <a:ln w="0">
            <a:noFill/>
          </a:ln>
        </p:spPr>
        <p:txBody>
          <a:bodyPr lIns="0" rIns="0" tIns="0" bIns="0" anchor="t">
            <a:normAutofit fontScale="71666"/>
          </a:bodyPr>
          <a:p>
            <a:pPr marL="432000" indent="0">
              <a:lnSpc>
                <a:spcPct val="100000"/>
              </a:lnSpc>
              <a:spcAft>
                <a:spcPts val="1060"/>
              </a:spcAft>
              <a:buNone/>
              <a:tabLst>
                <a:tab algn="l" pos="0"/>
              </a:tabLst>
            </a:pPr>
            <a:r>
              <a:rPr b="0" lang="en-IN" sz="2400" spc="-1" strike="noStrike">
                <a:solidFill>
                  <a:srgbClr val="ffffff"/>
                </a:solidFill>
                <a:latin typeface="Arial"/>
              </a:rPr>
              <a:t>This is a supervised machine learning task. There are two major types of supervised machine learning problems, called classification and regression.</a:t>
            </a:r>
            <a:endParaRPr b="0" lang="en-IN" sz="2400" spc="-1" strike="noStrike">
              <a:solidFill>
                <a:srgbClr val="000000"/>
              </a:solidFill>
              <a:latin typeface="Arial"/>
            </a:endParaRPr>
          </a:p>
          <a:p>
            <a:pPr marL="432000" indent="0">
              <a:lnSpc>
                <a:spcPct val="100000"/>
              </a:lnSpc>
              <a:spcAft>
                <a:spcPts val="1060"/>
              </a:spcAft>
              <a:buNone/>
              <a:tabLst>
                <a:tab algn="l" pos="0"/>
              </a:tabLst>
            </a:pPr>
            <a:r>
              <a:rPr b="0" lang="en-IN" sz="2400" spc="-1" strike="noStrike">
                <a:solidFill>
                  <a:srgbClr val="ffffff"/>
                </a:solidFill>
                <a:latin typeface="Arial"/>
              </a:rPr>
              <a:t>This data set comes under classification problem, as the input URL is classified as Phishing or Legitimate The machine learning models (classification) considered to train the dataset in this notebook are: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Decision Tree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Random Forest</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Multilayer Perceptrons</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XGBoost</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Autoencoder Neural Network</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Support Vector Machines</a:t>
            </a:r>
            <a:endParaRPr b="0" lang="en-IN" sz="2400" spc="-1" strike="noStrike">
              <a:solidFill>
                <a:srgbClr val="000000"/>
              </a:solidFill>
              <a:latin typeface="Arial"/>
            </a:endParaRPr>
          </a:p>
          <a:p>
            <a:pPr marL="432000" indent="0">
              <a:lnSpc>
                <a:spcPct val="100000"/>
              </a:lnSpc>
              <a:spcAft>
                <a:spcPts val="1060"/>
              </a:spcAft>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Model Evalution</a:t>
            </a:r>
            <a:endParaRPr b="0" lang="en-IN" sz="3300" spc="-1" strike="noStrike">
              <a:solidFill>
                <a:srgbClr val="000000"/>
              </a:solidFill>
              <a:latin typeface="Arial"/>
            </a:endParaRPr>
          </a:p>
        </p:txBody>
      </p:sp>
      <p:pic>
        <p:nvPicPr>
          <p:cNvPr id="25" name="" descr=""/>
          <p:cNvPicPr/>
          <p:nvPr/>
        </p:nvPicPr>
        <p:blipFill>
          <a:blip r:embed="rId1"/>
          <a:stretch/>
        </p:blipFill>
        <p:spPr>
          <a:xfrm>
            <a:off x="1310760" y="1368000"/>
            <a:ext cx="7458120" cy="3796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Conclusion</a:t>
            </a:r>
            <a:endParaRPr b="0" lang="en-IN" sz="3300" spc="-1" strike="noStrike">
              <a:solidFill>
                <a:srgbClr val="000000"/>
              </a:solidFill>
              <a:latin typeface="Arial"/>
            </a:endParaRPr>
          </a:p>
        </p:txBody>
      </p:sp>
      <p:sp>
        <p:nvSpPr>
          <p:cNvPr id="27" name="PlaceHolder 2"/>
          <p:cNvSpPr>
            <a:spLocks noGrp="1"/>
          </p:cNvSpPr>
          <p:nvPr>
            <p:ph/>
          </p:nvPr>
        </p:nvSpPr>
        <p:spPr>
          <a:xfrm>
            <a:off x="504000" y="1368000"/>
            <a:ext cx="9071640" cy="3796920"/>
          </a:xfrm>
          <a:prstGeom prst="rect">
            <a:avLst/>
          </a:prstGeom>
          <a:noFill/>
          <a:ln w="0">
            <a:noFill/>
          </a:ln>
        </p:spPr>
        <p:txBody>
          <a:bodyPr lIns="0" rIns="0" tIns="0" bIns="0" anchor="t">
            <a:normAutofit/>
          </a:bodyPr>
          <a:p>
            <a:pPr marL="432000" indent="0">
              <a:lnSpc>
                <a:spcPct val="100000"/>
              </a:lnSpc>
              <a:spcAft>
                <a:spcPts val="1060"/>
              </a:spcAft>
              <a:buNone/>
              <a:tabLst>
                <a:tab algn="l" pos="0"/>
              </a:tabLst>
            </a:pPr>
            <a:r>
              <a:rPr b="0" lang="en-IN" sz="2400" spc="-1" strike="noStrike">
                <a:solidFill>
                  <a:srgbClr val="ffffff"/>
                </a:solidFill>
                <a:latin typeface="Arial"/>
              </a:rPr>
              <a:t>In closing, this study demonstrates that combining machine learning with careful feature extraction offers a powerful tool to fight phishing attacks. By examining website characteristics like web addresses, content, and underlying code, machine learning models can be trained to identify fake websites. This approach is adaptable, allowing for the inclusion of new features and training on ever-changing phishing tactics. As online security remains a top priority, robust phishing detection systems powered by machine learning will be key to protecting users and creating a safer online environment.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Introduction</a:t>
            </a:r>
            <a:endParaRPr b="0" lang="en-IN" sz="3300" spc="-1" strike="noStrike">
              <a:solidFill>
                <a:srgbClr val="000000"/>
              </a:solidFill>
              <a:latin typeface="Arial"/>
            </a:endParaRPr>
          </a:p>
        </p:txBody>
      </p:sp>
      <p:sp>
        <p:nvSpPr>
          <p:cNvPr id="10" name="PlaceHolder 2"/>
          <p:cNvSpPr>
            <a:spLocks noGrp="1"/>
          </p:cNvSpPr>
          <p:nvPr>
            <p:ph/>
          </p:nvPr>
        </p:nvSpPr>
        <p:spPr>
          <a:xfrm>
            <a:off x="504000" y="1368000"/>
            <a:ext cx="9071640" cy="3796920"/>
          </a:xfrm>
          <a:prstGeom prst="rect">
            <a:avLst/>
          </a:prstGeom>
          <a:noFill/>
          <a:ln w="0">
            <a:noFill/>
          </a:ln>
        </p:spPr>
        <p:txBody>
          <a:bodyPr lIns="0" rIns="0" tIns="0" bIns="0" anchor="t">
            <a:normAutofit/>
          </a:bodyPr>
          <a:p>
            <a:pPr marL="432000" indent="0">
              <a:lnSpc>
                <a:spcPct val="100000"/>
              </a:lnSpc>
              <a:spcAft>
                <a:spcPts val="1060"/>
              </a:spcAft>
              <a:buNone/>
              <a:tabLst>
                <a:tab algn="l" pos="0"/>
              </a:tabLst>
            </a:pPr>
            <a:r>
              <a:rPr b="0" lang="en-IN" sz="2400" spc="-1" strike="noStrike">
                <a:solidFill>
                  <a:srgbClr val="ffffff"/>
                </a:solidFill>
                <a:latin typeface="Arial"/>
              </a:rPr>
              <a:t>On the era of internet cybercrimes has been incresed by many folds making it more vulnerable to data stealing and leaking of credentials for the solution of which i made an Supervised machine learning model using very well known Algorithmns comparing the common malpractices defined as features and result the output as in the terms of Accuracy and Performance</a:t>
            </a:r>
            <a:endParaRPr b="0" lang="en-IN" sz="2400" spc="-1" strike="noStrike">
              <a:solidFill>
                <a:srgbClr val="000000"/>
              </a:solidFill>
              <a:latin typeface="Arial"/>
            </a:endParaRPr>
          </a:p>
          <a:p>
            <a:pPr marL="432000" indent="0">
              <a:lnSpc>
                <a:spcPct val="100000"/>
              </a:lnSpc>
              <a:spcAft>
                <a:spcPts val="1060"/>
              </a:spcAft>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Literature Review </a:t>
            </a:r>
            <a:endParaRPr b="0" lang="en-IN" sz="3300" spc="-1" strike="noStrike">
              <a:solidFill>
                <a:srgbClr val="000000"/>
              </a:solidFill>
              <a:latin typeface="Arial"/>
            </a:endParaRPr>
          </a:p>
        </p:txBody>
      </p:sp>
      <p:sp>
        <p:nvSpPr>
          <p:cNvPr id="12" name="PlaceHolder 2"/>
          <p:cNvSpPr>
            <a:spLocks noGrp="1"/>
          </p:cNvSpPr>
          <p:nvPr>
            <p:ph/>
          </p:nvPr>
        </p:nvSpPr>
        <p:spPr>
          <a:xfrm>
            <a:off x="504000" y="1368000"/>
            <a:ext cx="9071640" cy="3796920"/>
          </a:xfrm>
          <a:prstGeom prst="rect">
            <a:avLst/>
          </a:prstGeom>
          <a:noFill/>
          <a:ln w="0">
            <a:noFill/>
          </a:ln>
        </p:spPr>
        <p:txBody>
          <a:bodyPr lIns="0" rIns="0" tIns="0" bIns="0" anchor="t">
            <a:normAutofit/>
          </a:bodyPr>
          <a:p>
            <a:pPr marL="432000" indent="-324000">
              <a:lnSpc>
                <a:spcPct val="100000"/>
              </a:lnSpc>
              <a:spcAft>
                <a:spcPts val="1060"/>
              </a:spcAft>
              <a:buClr>
                <a:srgbClr val="ffffff"/>
              </a:buClr>
              <a:buSzPct val="45000"/>
              <a:buFont typeface="Wingdings" charset="2"/>
              <a:buChar char=""/>
            </a:pPr>
            <a:r>
              <a:rPr b="0" lang="en-IN" sz="2400" spc="-1" strike="noStrike">
                <a:solidFill>
                  <a:srgbClr val="ffffff"/>
                </a:solidFill>
                <a:latin typeface="Arial"/>
              </a:rPr>
              <a:t>For this project in particular i had studied the recent records of cyber crime and reviewed few articles regarding the same from the site of university of burnswick and the other reports from NullByte and phishtank.</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Methodology</a:t>
            </a:r>
            <a:endParaRPr b="0" lang="en-IN" sz="3300" spc="-1" strike="noStrike">
              <a:solidFill>
                <a:srgbClr val="000000"/>
              </a:solidFill>
              <a:latin typeface="Arial"/>
            </a:endParaRPr>
          </a:p>
        </p:txBody>
      </p:sp>
      <p:sp>
        <p:nvSpPr>
          <p:cNvPr id="14" name="PlaceHolder 2"/>
          <p:cNvSpPr>
            <a:spLocks noGrp="1"/>
          </p:cNvSpPr>
          <p:nvPr>
            <p:ph/>
          </p:nvPr>
        </p:nvSpPr>
        <p:spPr>
          <a:xfrm>
            <a:off x="504000" y="1368000"/>
            <a:ext cx="9071640" cy="3796920"/>
          </a:xfrm>
          <a:prstGeom prst="rect">
            <a:avLst/>
          </a:prstGeom>
          <a:noFill/>
          <a:ln w="0">
            <a:noFill/>
          </a:ln>
        </p:spPr>
        <p:txBody>
          <a:bodyPr lIns="0" rIns="0" tIns="0" bIns="0" anchor="t">
            <a:normAutofit fontScale="87222" lnSpcReduction="10000"/>
          </a:bodyPr>
          <a:p>
            <a:pPr marL="432000" indent="0">
              <a:lnSpc>
                <a:spcPct val="100000"/>
              </a:lnSpc>
              <a:spcAft>
                <a:spcPts val="1060"/>
              </a:spcAft>
              <a:buNone/>
              <a:tabLst>
                <a:tab algn="l" pos="0"/>
              </a:tabLst>
            </a:pPr>
            <a:r>
              <a:rPr b="0" lang="en-IN" sz="2400" spc="-1" strike="noStrike">
                <a:solidFill>
                  <a:srgbClr val="ffffff"/>
                </a:solidFill>
                <a:latin typeface="Arial"/>
              </a:rPr>
              <a:t>Collected dataset containing phishing and legitimate websites from the open source platforms.</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Wrote a code to extract the required features from the URL database.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Divide the dataset into training and testing sets. </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Run selected machine learning and deep neural network algorithms like SVM, Random Forest,Autoencoder on the dataset.</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Wrote a code for displaying the evaluation result considering accuracy metrics.</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Compare the obtained results for trained models and specify which is better.</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Data Collection</a:t>
            </a:r>
            <a:endParaRPr b="0" lang="en-IN" sz="3300" spc="-1" strike="noStrike">
              <a:solidFill>
                <a:srgbClr val="000000"/>
              </a:solidFill>
              <a:latin typeface="Arial"/>
            </a:endParaRPr>
          </a:p>
        </p:txBody>
      </p:sp>
      <p:sp>
        <p:nvSpPr>
          <p:cNvPr id="16" name="PlaceHolder 2"/>
          <p:cNvSpPr>
            <a:spLocks noGrp="1"/>
          </p:cNvSpPr>
          <p:nvPr>
            <p:ph/>
          </p:nvPr>
        </p:nvSpPr>
        <p:spPr>
          <a:xfrm>
            <a:off x="504000" y="1368000"/>
            <a:ext cx="9071640" cy="3796920"/>
          </a:xfrm>
          <a:prstGeom prst="rect">
            <a:avLst/>
          </a:prstGeom>
          <a:noFill/>
          <a:ln w="0">
            <a:noFill/>
          </a:ln>
        </p:spPr>
        <p:txBody>
          <a:bodyPr lIns="0" rIns="0" tIns="0" bIns="0" anchor="t">
            <a:normAutofit/>
          </a:bodyPr>
          <a:p>
            <a:pPr marL="432000" indent="-324000">
              <a:lnSpc>
                <a:spcPct val="100000"/>
              </a:lnSpc>
              <a:spcAft>
                <a:spcPts val="1060"/>
              </a:spcAft>
              <a:buClr>
                <a:srgbClr val="ffffff"/>
              </a:buClr>
              <a:buSzPct val="45000"/>
              <a:buFont typeface="Wingdings" charset="2"/>
              <a:buChar char=""/>
            </a:pPr>
            <a:r>
              <a:rPr b="0" lang="en-IN" sz="2400" spc="-1" strike="noStrike">
                <a:solidFill>
                  <a:srgbClr val="ffffff"/>
                </a:solidFill>
                <a:latin typeface="Arial"/>
              </a:rPr>
              <a:t>Legitimate URLs are collected from the dataset provided by University of New Brunswick, https://www.unb.ca/cic/datasets/url-2016.html.</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pPr>
            <a:r>
              <a:rPr b="0" lang="en-IN" sz="2400" spc="-1" strike="noStrike">
                <a:solidFill>
                  <a:srgbClr val="ffffff"/>
                </a:solidFill>
                <a:latin typeface="Arial"/>
              </a:rPr>
              <a:t>From the collection, 5000 URLs are being randomly picked.</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pPr>
            <a:r>
              <a:rPr b="0" lang="en-IN" sz="2400" spc="-1" strike="noStrike">
                <a:solidFill>
                  <a:srgbClr val="ffffff"/>
                </a:solidFill>
                <a:latin typeface="Arial"/>
              </a:rPr>
              <a:t>Phishing URLs are collected from opensource service called PhishTank . This service provide a set of phishing URLs in multiple formats like csv, json etc that gets updated hourly.</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pPr>
            <a:r>
              <a:rPr b="0" lang="en-IN" sz="2400" spc="-1" strike="noStrike">
                <a:solidFill>
                  <a:srgbClr val="ffffff"/>
                </a:solidFill>
                <a:latin typeface="Arial"/>
              </a:rPr>
              <a:t>Form the obtained collection, 5000 URLs are being randomly picked.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PlaceHolder 1"/>
          <p:cNvSpPr>
            <a:spLocks noGrp="1"/>
          </p:cNvSpPr>
          <p:nvPr>
            <p:ph type="title"/>
          </p:nvPr>
        </p:nvSpPr>
        <p:spPr>
          <a:xfrm>
            <a:off x="2376000" y="216000"/>
            <a:ext cx="5327640" cy="719640"/>
          </a:xfrm>
          <a:prstGeom prst="rect">
            <a:avLst/>
          </a:prstGeom>
          <a:noFill/>
          <a:ln w="0">
            <a:noFill/>
          </a:ln>
        </p:spPr>
        <p:txBody>
          <a:bodyPr lIns="0" rIns="0" tIns="0" bIns="0" anchor="ctr">
            <a:normAutofit/>
          </a:bodyPr>
          <a:p>
            <a:pPr indent="0" algn="ctr">
              <a:lnSpc>
                <a:spcPct val="100000"/>
              </a:lnSpc>
              <a:buNone/>
              <a:tabLst>
                <a:tab algn="l" pos="0"/>
              </a:tabLst>
            </a:pPr>
            <a:r>
              <a:rPr b="0" lang="en-IN" sz="3300" spc="-1" strike="noStrike">
                <a:solidFill>
                  <a:srgbClr val="ffffff"/>
                </a:solidFill>
                <a:latin typeface="Arial"/>
              </a:rPr>
              <a:t>Feature Selection</a:t>
            </a:r>
            <a:endParaRPr b="0" lang="en-IN" sz="3300" spc="-1" strike="noStrike">
              <a:solidFill>
                <a:srgbClr val="000000"/>
              </a:solidFill>
              <a:latin typeface="Arial"/>
            </a:endParaRPr>
          </a:p>
        </p:txBody>
      </p:sp>
      <p:sp>
        <p:nvSpPr>
          <p:cNvPr id="18" name="PlaceHolder 2"/>
          <p:cNvSpPr>
            <a:spLocks noGrp="1"/>
          </p:cNvSpPr>
          <p:nvPr>
            <p:ph/>
          </p:nvPr>
        </p:nvSpPr>
        <p:spPr>
          <a:xfrm>
            <a:off x="504000" y="1368000"/>
            <a:ext cx="9071640" cy="3796920"/>
          </a:xfrm>
          <a:prstGeom prst="rect">
            <a:avLst/>
          </a:prstGeom>
          <a:noFill/>
          <a:ln w="0">
            <a:noFill/>
          </a:ln>
        </p:spPr>
        <p:txBody>
          <a:bodyPr lIns="0" rIns="0" tIns="0" bIns="0" anchor="t">
            <a:normAutofit fontScale="98333"/>
          </a:bodyPr>
          <a:p>
            <a:pPr marL="432000" indent="0">
              <a:lnSpc>
                <a:spcPct val="100000"/>
              </a:lnSpc>
              <a:spcAft>
                <a:spcPts val="1060"/>
              </a:spcAft>
              <a:buNone/>
              <a:tabLst>
                <a:tab algn="l" pos="0"/>
              </a:tabLst>
            </a:pPr>
            <a:r>
              <a:rPr b="0" lang="en-IN" sz="2400" spc="-1" strike="noStrike">
                <a:solidFill>
                  <a:srgbClr val="ffffff"/>
                </a:solidFill>
                <a:latin typeface="Arial"/>
              </a:rPr>
              <a:t>The following category of features are selected:</a:t>
            </a:r>
            <a:endParaRPr b="0" lang="en-IN" sz="2400" spc="-1" strike="noStrike">
              <a:solidFill>
                <a:srgbClr val="000000"/>
              </a:solidFill>
              <a:latin typeface="Arial"/>
            </a:endParaRPr>
          </a:p>
          <a:p>
            <a:pPr marL="432000" indent="0">
              <a:lnSpc>
                <a:spcPct val="100000"/>
              </a:lnSpc>
              <a:spcAft>
                <a:spcPts val="1060"/>
              </a:spcAft>
              <a:buNone/>
              <a:tabLst>
                <a:tab algn="l" pos="0"/>
              </a:tabLst>
            </a:pPr>
            <a:r>
              <a:rPr b="0" lang="en-IN" sz="2400" spc="-1" strike="noStrike">
                <a:solidFill>
                  <a:srgbClr val="ffffff"/>
                </a:solidFill>
                <a:latin typeface="Arial"/>
              </a:rPr>
              <a:t>Address Bar based Features considered are: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Domian of URL</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Redirection ‘//’ in URL</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IP Address in URL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-‘http/https’ in Domain name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a:t>
            </a:r>
            <a:r>
              <a:rPr b="0" lang="en-IN" sz="2400" spc="-1" strike="noStrike">
                <a:solidFill>
                  <a:srgbClr val="ffffff"/>
                </a:solidFill>
                <a:latin typeface="Arial"/>
              </a:rPr>
              <a:t>@’ Symbol in URL</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Using URL Shortening Service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Length of URL</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	</a:t>
            </a:r>
            <a:r>
              <a:rPr b="0" lang="en-IN" sz="2400" spc="-1" strike="noStrike">
                <a:solidFill>
                  <a:srgbClr val="ffffff"/>
                </a:solidFill>
                <a:latin typeface="Arial"/>
              </a:rPr>
              <a:t>-Prefix or Suffix "-" in Domain</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Depth of URL</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p:nvPr>
        </p:nvSpPr>
        <p:spPr>
          <a:xfrm>
            <a:off x="504000" y="1368000"/>
            <a:ext cx="9071640" cy="3796920"/>
          </a:xfrm>
          <a:prstGeom prst="rect">
            <a:avLst/>
          </a:prstGeom>
          <a:noFill/>
          <a:ln w="0">
            <a:noFill/>
          </a:ln>
        </p:spPr>
        <p:txBody>
          <a:bodyPr lIns="0" rIns="0" tIns="0" bIns="0" anchor="t">
            <a:normAutofit/>
          </a:bodyPr>
          <a:p>
            <a:pPr marL="432000" indent="0">
              <a:lnSpc>
                <a:spcPct val="100000"/>
              </a:lnSpc>
              <a:spcAft>
                <a:spcPts val="1060"/>
              </a:spcAft>
              <a:buNone/>
              <a:tabLst>
                <a:tab algn="l" pos="0"/>
              </a:tabLst>
            </a:pPr>
            <a:r>
              <a:rPr b="0" lang="en-IN" sz="2400" spc="-1" strike="noStrike">
                <a:solidFill>
                  <a:srgbClr val="ffffff"/>
                </a:solidFill>
                <a:latin typeface="Arial"/>
              </a:rPr>
              <a:t>Domain based Features considered are: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DNS Record</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Age of Domain</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Website Traffic</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End Period of Domain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p:nvPr>
        </p:nvSpPr>
        <p:spPr>
          <a:xfrm>
            <a:off x="504000" y="1368000"/>
            <a:ext cx="9071640" cy="3796920"/>
          </a:xfrm>
          <a:prstGeom prst="rect">
            <a:avLst/>
          </a:prstGeom>
          <a:noFill/>
          <a:ln w="0">
            <a:noFill/>
          </a:ln>
        </p:spPr>
        <p:txBody>
          <a:bodyPr lIns="0" rIns="0" tIns="0" bIns="0" anchor="t">
            <a:normAutofit/>
          </a:bodyPr>
          <a:p>
            <a:pPr marL="432000" indent="0">
              <a:lnSpc>
                <a:spcPct val="100000"/>
              </a:lnSpc>
              <a:spcAft>
                <a:spcPts val="1060"/>
              </a:spcAft>
              <a:buNone/>
              <a:tabLst>
                <a:tab algn="l" pos="0"/>
              </a:tabLst>
            </a:pPr>
            <a:r>
              <a:rPr b="0" lang="en-IN" sz="2400" spc="-1" strike="noStrike">
                <a:solidFill>
                  <a:srgbClr val="ffffff"/>
                </a:solidFill>
                <a:latin typeface="Arial"/>
              </a:rPr>
              <a:t>HTML and JavaScript based Features considered are:</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Iframe Redirection </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Disabling Right Click</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Status Bar Customization </a:t>
            </a:r>
            <a:r>
              <a:rPr b="0" lang="en-IN" sz="2400" spc="-1" strike="noStrike">
                <a:solidFill>
                  <a:srgbClr val="ffffff"/>
                </a:solidFill>
                <a:latin typeface="Arial"/>
              </a:rPr>
              <a:t>	</a:t>
            </a:r>
            <a:endParaRPr b="0" lang="en-IN" sz="2400" spc="-1" strike="noStrike">
              <a:solidFill>
                <a:srgbClr val="000000"/>
              </a:solidFill>
              <a:latin typeface="Arial"/>
            </a:endParaRPr>
          </a:p>
          <a:p>
            <a:pPr marL="432000" indent="-324000">
              <a:lnSpc>
                <a:spcPct val="100000"/>
              </a:lnSpc>
              <a:spcAft>
                <a:spcPts val="1060"/>
              </a:spcAft>
              <a:buClr>
                <a:srgbClr val="ffffff"/>
              </a:buClr>
              <a:buSzPct val="45000"/>
              <a:buFont typeface="Wingdings" charset="2"/>
              <a:buChar char=""/>
              <a:tabLst>
                <a:tab algn="l" pos="0"/>
              </a:tabLst>
            </a:pPr>
            <a:r>
              <a:rPr b="0" lang="en-IN" sz="2400" spc="-1" strike="noStrike">
                <a:solidFill>
                  <a:srgbClr val="ffffff"/>
                </a:solidFill>
                <a:latin typeface="Arial"/>
              </a:rPr>
              <a:t>Website Forwarding</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 name="" descr=""/>
          <p:cNvPicPr/>
          <p:nvPr/>
        </p:nvPicPr>
        <p:blipFill>
          <a:blip r:embed="rId1"/>
          <a:stretch/>
        </p:blipFill>
        <p:spPr>
          <a:xfrm>
            <a:off x="540000" y="360000"/>
            <a:ext cx="8999640" cy="4804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LibreOffice/7.6.5.2$Linux_X86_64 LibreOffice_project/60$Build-2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2024-04-14T21:02:56Z</dcterms:created>
  <dc:creator/>
  <dc:description/>
  <dc:language>en-IN</dc:language>
  <cp:lastModifiedBy/>
  <dcterms:modified xsi:type="dcterms:W3CDTF">2024-04-14T22:06:20Z</dcterms:modified>
  <cp:revision>3</cp:revision>
  <dc:subject/>
  <dc:title>Metropolis</dc:title>
</cp:coreProperties>
</file>

<file path=docProps/custom.xml><?xml version="1.0" encoding="utf-8"?>
<Properties xmlns="http://schemas.openxmlformats.org/officeDocument/2006/custom-properties" xmlns:vt="http://schemas.openxmlformats.org/officeDocument/2006/docPropsVTypes"/>
</file>