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37" r:id="rId4"/>
    <p:sldId id="304" r:id="rId5"/>
    <p:sldId id="335" r:id="rId6"/>
    <p:sldId id="305" r:id="rId7"/>
    <p:sldId id="336" r:id="rId8"/>
    <p:sldId id="338" r:id="rId9"/>
    <p:sldId id="267" r:id="rId10"/>
    <p:sldId id="310" r:id="rId11"/>
    <p:sldId id="311" r:id="rId12"/>
    <p:sldId id="329" r:id="rId13"/>
    <p:sldId id="312" r:id="rId14"/>
    <p:sldId id="330" r:id="rId15"/>
    <p:sldId id="331" r:id="rId16"/>
    <p:sldId id="313" r:id="rId17"/>
    <p:sldId id="332" r:id="rId18"/>
    <p:sldId id="314" r:id="rId19"/>
    <p:sldId id="333" r:id="rId20"/>
    <p:sldId id="334" r:id="rId21"/>
    <p:sldId id="316" r:id="rId22"/>
    <p:sldId id="318" r:id="rId23"/>
    <p:sldId id="319" r:id="rId24"/>
    <p:sldId id="320" r:id="rId25"/>
    <p:sldId id="324" r:id="rId26"/>
    <p:sldId id="325"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13936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68456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9460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06593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21980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07394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27988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3156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4413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46930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24643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1C30B-C7CB-4DE3-8AF4-6E194EE09BCE}" type="datetimeFigureOut">
              <a:rPr lang="en-IN" smtClean="0"/>
              <a:t>06-04-2023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2545D-1084-406C-AF3C-EEB12A5E2031}" type="slidenum">
              <a:rPr lang="en-IN" smtClean="0"/>
              <a:t>‹#›</a:t>
            </a:fld>
            <a:endParaRPr lang="en-IN" dirty="0"/>
          </a:p>
        </p:txBody>
      </p:sp>
    </p:spTree>
    <p:extLst>
      <p:ext uri="{BB962C8B-B14F-4D97-AF65-F5344CB8AC3E}">
        <p14:creationId xmlns:p14="http://schemas.microsoft.com/office/powerpoint/2010/main" val="283713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554" y="2981750"/>
            <a:ext cx="9144000" cy="1655762"/>
          </a:xfrm>
        </p:spPr>
        <p:txBody>
          <a:bodyPr>
            <a:normAutofit/>
          </a:bodyPr>
          <a:lstStyle/>
          <a:p>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 </a:t>
            </a:r>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Sales price </a:t>
            </a:r>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 </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401546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2660" y="2795281"/>
            <a:ext cx="9144000" cy="833485"/>
          </a:xfrm>
        </p:spPr>
        <p:txBody>
          <a:bodyPr>
            <a:normAutofit/>
          </a:bodyPr>
          <a:lstStyle/>
          <a:p>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823286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	The input data was collected from dataset repository like UCI repository. </a:t>
            </a:r>
          </a:p>
          <a:p>
            <a:pPr lvl="0" algn="just">
              <a:lnSpc>
                <a:spcPct val="150000"/>
              </a:lnSpc>
            </a:pPr>
            <a:r>
              <a:rPr lang="en-IN" sz="2000" dirty="0">
                <a:latin typeface="Times New Roman" panose="02020603050405020304" pitchFamily="18" charset="0"/>
                <a:cs typeface="Times New Roman" panose="02020603050405020304" pitchFamily="18" charset="0"/>
              </a:rPr>
              <a:t>•	In our process, house dataset is used.</a:t>
            </a:r>
          </a:p>
          <a:p>
            <a:pPr lvl="0" algn="just">
              <a:lnSpc>
                <a:spcPct val="150000"/>
              </a:lnSpc>
            </a:pPr>
            <a:r>
              <a:rPr lang="en-IN" sz="2000" dirty="0">
                <a:latin typeface="Times New Roman" panose="02020603050405020304" pitchFamily="18" charset="0"/>
                <a:cs typeface="Times New Roman" panose="02020603050405020304" pitchFamily="18" charset="0"/>
              </a:rPr>
              <a:t>•	The data selection is the process of predicting the house price.</a:t>
            </a:r>
          </a:p>
          <a:p>
            <a:pPr lvl="0" algn="just">
              <a:lnSpc>
                <a:spcPct val="150000"/>
              </a:lnSpc>
            </a:pPr>
            <a:r>
              <a:rPr lang="en-IN" sz="2000" dirty="0">
                <a:latin typeface="Times New Roman" panose="02020603050405020304" pitchFamily="18" charset="0"/>
                <a:cs typeface="Times New Roman" panose="02020603050405020304" pitchFamily="18" charset="0"/>
              </a:rPr>
              <a:t>•	The dataset contains the information about the house like square root, bed room, bath square feet and so 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8067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Content Placeholder 6"/>
          <p:cNvPicPr>
            <a:picLocks noGrp="1"/>
          </p:cNvPicPr>
          <p:nvPr>
            <p:ph idx="1"/>
          </p:nvPr>
        </p:nvPicPr>
        <p:blipFill>
          <a:blip r:embed="rId2"/>
          <a:stretch>
            <a:fillRect/>
          </a:stretch>
        </p:blipFill>
        <p:spPr>
          <a:xfrm>
            <a:off x="3224212" y="2791619"/>
            <a:ext cx="5743575" cy="2419350"/>
          </a:xfrm>
          <a:prstGeom prst="rect">
            <a:avLst/>
          </a:prstGeom>
        </p:spPr>
      </p:pic>
    </p:spTree>
    <p:extLst>
      <p:ext uri="{BB962C8B-B14F-4D97-AF65-F5344CB8AC3E}">
        <p14:creationId xmlns:p14="http://schemas.microsoft.com/office/powerpoint/2010/main" val="2354188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0055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536016" y="2553639"/>
            <a:ext cx="5324475" cy="2343150"/>
          </a:xfrm>
          <a:prstGeom prst="rect">
            <a:avLst/>
          </a:prstGeom>
        </p:spPr>
      </p:pic>
      <p:pic>
        <p:nvPicPr>
          <p:cNvPr id="9" name="Picture 8"/>
          <p:cNvPicPr/>
          <p:nvPr/>
        </p:nvPicPr>
        <p:blipFill>
          <a:blip r:embed="rId3"/>
          <a:stretch>
            <a:fillRect/>
          </a:stretch>
        </p:blipFill>
        <p:spPr>
          <a:xfrm>
            <a:off x="6085330" y="2740011"/>
            <a:ext cx="5731510" cy="1970405"/>
          </a:xfrm>
          <a:prstGeom prst="rect">
            <a:avLst/>
          </a:prstGeom>
        </p:spPr>
      </p:pic>
    </p:spTree>
    <p:extLst>
      <p:ext uri="{BB962C8B-B14F-4D97-AF65-F5344CB8AC3E}">
        <p14:creationId xmlns:p14="http://schemas.microsoft.com/office/powerpoint/2010/main" val="2162750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445327" y="2591203"/>
            <a:ext cx="5248275" cy="2190750"/>
          </a:xfrm>
          <a:prstGeom prst="rect">
            <a:avLst/>
          </a:prstGeom>
        </p:spPr>
      </p:pic>
      <p:pic>
        <p:nvPicPr>
          <p:cNvPr id="7" name="Picture 6"/>
          <p:cNvPicPr/>
          <p:nvPr/>
        </p:nvPicPr>
        <p:blipFill>
          <a:blip r:embed="rId3"/>
          <a:stretch>
            <a:fillRect/>
          </a:stretch>
        </p:blipFill>
        <p:spPr>
          <a:xfrm>
            <a:off x="5770740" y="2663513"/>
            <a:ext cx="5629275" cy="2105025"/>
          </a:xfrm>
          <a:prstGeom prst="rect">
            <a:avLst/>
          </a:prstGeom>
        </p:spPr>
      </p:pic>
    </p:spTree>
    <p:extLst>
      <p:ext uri="{BB962C8B-B14F-4D97-AF65-F5344CB8AC3E}">
        <p14:creationId xmlns:p14="http://schemas.microsoft.com/office/powerpoint/2010/main" val="414419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SPLITTING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14"/>
            <a:ext cx="10515600" cy="5096780"/>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2451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SPLITTING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Content Placeholder 6"/>
          <p:cNvPicPr>
            <a:picLocks noGrp="1"/>
          </p:cNvPicPr>
          <p:nvPr>
            <p:ph idx="1"/>
          </p:nvPr>
        </p:nvPicPr>
        <p:blipFill>
          <a:blip r:embed="rId2"/>
          <a:stretch>
            <a:fillRect/>
          </a:stretch>
        </p:blipFill>
        <p:spPr>
          <a:xfrm>
            <a:off x="3586162" y="3225006"/>
            <a:ext cx="5019675" cy="1552575"/>
          </a:xfrm>
          <a:prstGeom prst="rect">
            <a:avLst/>
          </a:prstGeom>
        </p:spPr>
      </p:pic>
    </p:spTree>
    <p:extLst>
      <p:ext uri="{BB962C8B-B14F-4D97-AF65-F5344CB8AC3E}">
        <p14:creationId xmlns:p14="http://schemas.microsoft.com/office/powerpoint/2010/main" val="3545717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594" y="1600647"/>
            <a:ext cx="11354337" cy="4731913"/>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machine learning algorithms such as </a:t>
            </a:r>
            <a:r>
              <a:rPr lang="en-IN" sz="2000" dirty="0" smtClean="0">
                <a:latin typeface="Times New Roman" panose="02020603050405020304" pitchFamily="18" charset="0"/>
                <a:cs typeface="Times New Roman" panose="02020603050405020304" pitchFamily="18" charset="0"/>
              </a:rPr>
              <a:t>lasso regression </a:t>
            </a:r>
            <a:r>
              <a:rPr lang="en-IN" sz="2000" dirty="0">
                <a:latin typeface="Times New Roman" panose="02020603050405020304" pitchFamily="18" charset="0"/>
                <a:cs typeface="Times New Roman" panose="02020603050405020304" pitchFamily="18" charset="0"/>
              </a:rPr>
              <a:t>and ridge regression.</a:t>
            </a:r>
          </a:p>
          <a:p>
            <a:pPr lvl="0" algn="just">
              <a:lnSpc>
                <a:spcPct val="150000"/>
              </a:lnSpc>
            </a:pPr>
            <a:r>
              <a:rPr lang="en-IN" sz="2000" b="1" dirty="0" smtClean="0">
                <a:latin typeface="Times New Roman" panose="02020603050405020304" pitchFamily="18" charset="0"/>
                <a:cs typeface="Times New Roman" panose="02020603050405020304" pitchFamily="18" charset="0"/>
              </a:rPr>
              <a:t>Ridge </a:t>
            </a:r>
            <a:r>
              <a:rPr lang="en-IN" sz="2000" b="1" dirty="0">
                <a:latin typeface="Times New Roman" panose="02020603050405020304" pitchFamily="18" charset="0"/>
                <a:cs typeface="Times New Roman" panose="02020603050405020304" pitchFamily="18" charset="0"/>
              </a:rPr>
              <a:t>regression </a:t>
            </a:r>
            <a:r>
              <a:rPr lang="en-IN" sz="2000" dirty="0">
                <a:latin typeface="Times New Roman" panose="02020603050405020304" pitchFamily="18" charset="0"/>
                <a:cs typeface="Times New Roman" panose="02020603050405020304" pitchFamily="18" charset="0"/>
              </a:rPr>
              <a:t>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US" sz="2000" dirty="0">
                <a:latin typeface="Times New Roman" panose="02020603050405020304" pitchFamily="18" charset="0"/>
                <a:cs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392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781425" y="2038350"/>
            <a:ext cx="4629150" cy="2781300"/>
          </a:xfrm>
          <a:prstGeom prst="rect">
            <a:avLst/>
          </a:prstGeom>
        </p:spPr>
      </p:pic>
    </p:spTree>
    <p:extLst>
      <p:ext uri="{BB962C8B-B14F-4D97-AF65-F5344CB8AC3E}">
        <p14:creationId xmlns:p14="http://schemas.microsoft.com/office/powerpoint/2010/main" val="351986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602471"/>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Predictive models for determining the sale price of houses in cities is still remaining as more challenging and tricky task. The sale price of properties in cities like Bengaluru depends on a number of interdependent factors.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purpose is to create a model that can estimate housing prices.  The input dataset was taken from the dataset repository. Then, we have to implement the pre-processing </a:t>
            </a:r>
            <a:r>
              <a:rPr lang="en-IN" sz="2000" dirty="0" smtClean="0">
                <a:latin typeface="Times New Roman" panose="02020603050405020304" pitchFamily="18" charset="0"/>
                <a:cs typeface="Times New Roman" panose="02020603050405020304" pitchFamily="18" charset="0"/>
              </a:rPr>
              <a:t>techniques.</a:t>
            </a: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to implement the regression technique to predict the housing price such as Ridge and </a:t>
            </a:r>
            <a:r>
              <a:rPr lang="en-IN" sz="2000" dirty="0" smtClean="0">
                <a:latin typeface="Times New Roman" panose="02020603050405020304" pitchFamily="18" charset="0"/>
                <a:cs typeface="Times New Roman" panose="02020603050405020304" pitchFamily="18" charset="0"/>
              </a:rPr>
              <a:t>lasso regression</a:t>
            </a:r>
            <a:r>
              <a:rPr lang="en-IN" sz="2000" dirty="0">
                <a:latin typeface="Times New Roman" panose="02020603050405020304" pitchFamily="18" charset="0"/>
                <a:cs typeface="Times New Roman" panose="02020603050405020304" pitchFamily="18" charset="0"/>
              </a:rPr>
              <a:t>. Finally, the experimental results shows that the error values, estimate the house price in Lakhs. </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22982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576637" y="1690687"/>
            <a:ext cx="5038725" cy="3476625"/>
          </a:xfrm>
          <a:prstGeom prst="rect">
            <a:avLst/>
          </a:prstGeom>
        </p:spPr>
      </p:pic>
    </p:spTree>
    <p:extLst>
      <p:ext uri="{BB962C8B-B14F-4D97-AF65-F5344CB8AC3E}">
        <p14:creationId xmlns:p14="http://schemas.microsoft.com/office/powerpoint/2010/main" val="3567908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MAE: </a:t>
            </a:r>
            <a:r>
              <a:rPr lang="en-IN" sz="2000" dirty="0">
                <a:latin typeface="Times New Roman" panose="02020603050405020304" pitchFamily="18" charset="0"/>
                <a:cs typeface="Times New Roman" panose="02020603050405020304" pitchFamily="18" charset="0"/>
              </a:rPr>
              <a:t>In statistics, the mean absolute error (MAE) is a way to measure the accuracy of a given model. It is calculated </a:t>
            </a:r>
            <a:r>
              <a:rPr lang="en-IN" sz="2000" dirty="0" smtClean="0">
                <a:latin typeface="Times New Roman" panose="02020603050405020304" pitchFamily="18" charset="0"/>
                <a:cs typeface="Times New Roman" panose="02020603050405020304" pitchFamily="18" charset="0"/>
              </a:rPr>
              <a:t>as,</a:t>
            </a:r>
          </a:p>
          <a:p>
            <a:pPr lvl="0" algn="just">
              <a:lnSpc>
                <a:spcPct val="150000"/>
              </a:lnSpc>
              <a:buFont typeface="Courier New" panose="02070309020205020404" pitchFamily="49" charset="0"/>
              <a:buChar char="o"/>
            </a:pPr>
            <a:r>
              <a:rPr lang="en-IN" sz="2000" dirty="0" smtClean="0">
                <a:latin typeface="Times New Roman" panose="02020603050405020304" pitchFamily="18" charset="0"/>
                <a:cs typeface="Times New Roman" panose="02020603050405020304" pitchFamily="18" charset="0"/>
              </a:rPr>
              <a:t>•	Σ: </a:t>
            </a:r>
            <a:r>
              <a:rPr lang="en-IN" sz="2000" dirty="0">
                <a:latin typeface="Times New Roman" panose="02020603050405020304" pitchFamily="18" charset="0"/>
                <a:cs typeface="Times New Roman" panose="02020603050405020304" pitchFamily="18" charset="0"/>
              </a:rPr>
              <a:t>A Greek symbol that means “sum”</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yi</a:t>
            </a:r>
            <a:r>
              <a:rPr lang="en-IN" sz="2000" dirty="0">
                <a:latin typeface="Times New Roman" panose="02020603050405020304" pitchFamily="18" charset="0"/>
                <a:cs typeface="Times New Roman" panose="02020603050405020304" pitchFamily="18" charset="0"/>
              </a:rPr>
              <a:t>: The observed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xi: The predicted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n: The total number of observations</a:t>
            </a:r>
          </a:p>
          <a:p>
            <a:pPr lvl="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 Box 2"/>
          <p:cNvSpPr txBox="1">
            <a:spLocks noChangeArrowheads="1"/>
          </p:cNvSpPr>
          <p:nvPr/>
        </p:nvSpPr>
        <p:spPr bwMode="auto">
          <a:xfrm>
            <a:off x="4481973" y="3677444"/>
            <a:ext cx="2409190" cy="3238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fontAlgn="base">
              <a:lnSpc>
                <a:spcPct val="107000"/>
              </a:lnSpc>
              <a:spcAft>
                <a:spcPts val="800"/>
              </a:spcAft>
            </a:pP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 = (1/n) * Σ|y</a:t>
            </a:r>
            <a:r>
              <a:rPr lang="en-IN" sz="1400" b="1"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400" b="1"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48276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8" y="174056"/>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61399136"/>
              </p:ext>
            </p:extLst>
          </p:nvPr>
        </p:nvGraphicFramePr>
        <p:xfrm>
          <a:off x="750625" y="1416099"/>
          <a:ext cx="10616824" cy="4487468"/>
        </p:xfrm>
        <a:graphic>
          <a:graphicData uri="http://schemas.openxmlformats.org/drawingml/2006/table">
            <a:tbl>
              <a:tblPr firstRow="1" bandRow="1">
                <a:tableStyleId>{F5AB1C69-6EDB-4FF4-983F-18BD219EF322}</a:tableStyleId>
              </a:tblPr>
              <a:tblGrid>
                <a:gridCol w="2003377"/>
                <a:gridCol w="2003377"/>
                <a:gridCol w="2003377"/>
                <a:gridCol w="2003377"/>
                <a:gridCol w="2603316"/>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kern="1200" dirty="0" smtClean="0">
                          <a:solidFill>
                            <a:schemeClr val="tx1"/>
                          </a:solidFill>
                          <a:effectLst/>
                          <a:latin typeface="Times New Roman" panose="02020603050405020304" pitchFamily="18" charset="0"/>
                          <a:ea typeface="+mn-ea"/>
                          <a:cs typeface="Times New Roman" panose="02020603050405020304" pitchFamily="18" charset="0"/>
                        </a:rPr>
                        <a:t>House Price Prediction Using Regression Techniques: A Comparative Study</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solidFill>
                            <a:schemeClr val="tx1"/>
                          </a:solidFill>
                          <a:latin typeface="Times New Roman" panose="02020603050405020304" pitchFamily="18" charset="0"/>
                          <a:cs typeface="Times New Roman" panose="02020603050405020304" pitchFamily="18" charset="0"/>
                        </a:rPr>
                        <a:t>2019</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u="none" dirty="0" err="1" smtClean="0">
                          <a:solidFill>
                            <a:schemeClr val="tx1"/>
                          </a:solidFill>
                          <a:latin typeface="Times New Roman" panose="02020603050405020304" pitchFamily="18" charset="0"/>
                          <a:cs typeface="Times New Roman" panose="02020603050405020304" pitchFamily="18" charset="0"/>
                        </a:rPr>
                        <a:t>CH.Raga</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Madhuri</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Anuradha</a:t>
                      </a:r>
                      <a:r>
                        <a:rPr lang="en-IN" sz="1600" b="0" u="none" dirty="0" smtClean="0">
                          <a:solidFill>
                            <a:schemeClr val="tx1"/>
                          </a:solidFill>
                          <a:latin typeface="Times New Roman" panose="02020603050405020304" pitchFamily="18" charset="0"/>
                          <a:cs typeface="Times New Roman" panose="02020603050405020304" pitchFamily="18" charset="0"/>
                        </a:rPr>
                        <a:t> G, </a:t>
                      </a:r>
                      <a:r>
                        <a:rPr lang="en-IN" sz="1600" b="0" u="none" dirty="0" err="1" smtClean="0">
                          <a:solidFill>
                            <a:schemeClr val="tx1"/>
                          </a:solidFill>
                          <a:latin typeface="Times New Roman" panose="02020603050405020304" pitchFamily="18" charset="0"/>
                          <a:cs typeface="Times New Roman" panose="02020603050405020304" pitchFamily="18" charset="0"/>
                        </a:rPr>
                        <a:t>M.Vani</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Pujitha</a:t>
                      </a:r>
                      <a:endParaRPr lang="en-IN" sz="16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The paper involves predictions using different Regression techniques like Multiple linear, Ridge, LASSO, Elastic Net, Gradient boosting and Ada Boost Regression. House price prediction on a data set has been done by using all the above mentioned techniques to find out the best among them. </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	The algorithm has high result value when compared to all the other algorithms regarding house price predictions.</a:t>
                      </a:r>
                    </a:p>
                    <a:p>
                      <a:pPr algn="just"/>
                      <a:r>
                        <a:rPr lang="en-IN" sz="1600" b="0" dirty="0" smtClean="0">
                          <a:solidFill>
                            <a:schemeClr val="tx1"/>
                          </a:solidFill>
                          <a:latin typeface="Times New Roman" panose="02020603050405020304" pitchFamily="18" charset="0"/>
                          <a:cs typeface="Times New Roman" panose="02020603050405020304" pitchFamily="18" charset="0"/>
                        </a:rPr>
                        <a:t>•	The best possible prediction of house prices by using appropriate algorithms and finding out which among them is best suitable for predicting the price with low error rate.</a:t>
                      </a:r>
                    </a:p>
                    <a:p>
                      <a:pPr algn="just"/>
                      <a:endParaRPr lang="en-IN" sz="1600"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90812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51083631"/>
              </p:ext>
            </p:extLst>
          </p:nvPr>
        </p:nvGraphicFramePr>
        <p:xfrm>
          <a:off x="645995" y="1429746"/>
          <a:ext cx="10707805" cy="4487468"/>
        </p:xfrm>
        <a:graphic>
          <a:graphicData uri="http://schemas.openxmlformats.org/drawingml/2006/table">
            <a:tbl>
              <a:tblPr firstRow="1" bandRow="1">
                <a:tableStyleId>{F5AB1C69-6EDB-4FF4-983F-18BD219EF322}</a:tableStyleId>
              </a:tblPr>
              <a:tblGrid>
                <a:gridCol w="2141561"/>
                <a:gridCol w="2141561"/>
                <a:gridCol w="2141561"/>
                <a:gridCol w="2141561"/>
                <a:gridCol w="2141561"/>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1" dirty="0" smtClean="0">
                          <a:latin typeface="Times New Roman" panose="02020603050405020304" pitchFamily="18" charset="0"/>
                          <a:cs typeface="Times New Roman" panose="02020603050405020304" pitchFamily="18" charset="0"/>
                        </a:rPr>
                        <a:t>House Price Prediction Using Machine Learning and Neural Networks</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err="1" smtClean="0">
                          <a:latin typeface="Times New Roman" panose="02020603050405020304" pitchFamily="18" charset="0"/>
                          <a:cs typeface="Times New Roman" panose="02020603050405020304" pitchFamily="18" charset="0"/>
                        </a:rPr>
                        <a:t>Ayush</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Varma</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Abhijit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Sarma</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Sagar</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Doshi</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Rohini</a:t>
                      </a:r>
                      <a:r>
                        <a:rPr lang="en-IN" sz="1600" dirty="0" smtClean="0">
                          <a:latin typeface="Times New Roman" panose="02020603050405020304" pitchFamily="18" charset="0"/>
                          <a:cs typeface="Times New Roman" panose="02020603050405020304" pitchFamily="18" charset="0"/>
                        </a:rPr>
                        <a:t> Nair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We use various regression techniques in this pathway, and our results are not sole determination of one technique rather it is the weighted mean of various techniques to give most accurate results. The results proved that this approach yields minimum error and maximum accuracy than individual algorithms applied. </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 data mining process in such an industry provides an advantage to the developers by processing those data, forecasting future trends and thus assisting them to make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favorable</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knowledge-driven decisions.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930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902467582"/>
              </p:ext>
            </p:extLst>
          </p:nvPr>
        </p:nvGraphicFramePr>
        <p:xfrm>
          <a:off x="709682" y="1334214"/>
          <a:ext cx="10795380" cy="4838200"/>
        </p:xfrm>
        <a:graphic>
          <a:graphicData uri="http://schemas.openxmlformats.org/drawingml/2006/table">
            <a:tbl>
              <a:tblPr firstRow="1" bandRow="1">
                <a:tableStyleId>{F5AB1C69-6EDB-4FF4-983F-18BD219EF322}</a:tableStyleId>
              </a:tblPr>
              <a:tblGrid>
                <a:gridCol w="2159076"/>
                <a:gridCol w="2159076"/>
                <a:gridCol w="2159076"/>
                <a:gridCol w="2159076"/>
                <a:gridCol w="2159076"/>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Prediction of House Pricing Using Machine Learning with Python</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err="1" smtClean="0">
                          <a:latin typeface="Times New Roman" panose="02020603050405020304" pitchFamily="18" charset="0"/>
                          <a:cs typeface="Times New Roman" panose="02020603050405020304" pitchFamily="18" charset="0"/>
                        </a:rPr>
                        <a:t>Mansi</a:t>
                      </a:r>
                      <a:r>
                        <a:rPr lang="en-IN" sz="1600" u="none" dirty="0" smtClean="0">
                          <a:latin typeface="Times New Roman" panose="02020603050405020304" pitchFamily="18" charset="0"/>
                          <a:cs typeface="Times New Roman" panose="02020603050405020304" pitchFamily="18" charset="0"/>
                        </a:rPr>
                        <a:t> Jain, </a:t>
                      </a:r>
                      <a:r>
                        <a:rPr lang="en-IN" sz="1600" u="none" dirty="0" err="1" smtClean="0">
                          <a:latin typeface="Times New Roman" panose="02020603050405020304" pitchFamily="18" charset="0"/>
                          <a:cs typeface="Times New Roman" panose="02020603050405020304" pitchFamily="18" charset="0"/>
                        </a:rPr>
                        <a:t>Himani</a:t>
                      </a:r>
                      <a:r>
                        <a:rPr lang="en-IN" sz="1600" u="none" dirty="0" smtClean="0">
                          <a:latin typeface="Times New Roman" panose="02020603050405020304" pitchFamily="18" charset="0"/>
                          <a:cs typeface="Times New Roman" panose="02020603050405020304" pitchFamily="18" charset="0"/>
                        </a:rPr>
                        <a:t> Rajput, </a:t>
                      </a:r>
                      <a:r>
                        <a:rPr lang="en-IN" sz="1600" u="none" dirty="0" err="1" smtClean="0">
                          <a:latin typeface="Times New Roman" panose="02020603050405020304" pitchFamily="18" charset="0"/>
                          <a:cs typeface="Times New Roman" panose="02020603050405020304" pitchFamily="18" charset="0"/>
                        </a:rPr>
                        <a:t>Neha</a:t>
                      </a:r>
                      <a:r>
                        <a:rPr lang="en-IN" sz="1600" u="none" dirty="0" smtClean="0">
                          <a:latin typeface="Times New Roman" panose="02020603050405020304" pitchFamily="18" charset="0"/>
                          <a:cs typeface="Times New Roman" panose="02020603050405020304" pitchFamily="18" charset="0"/>
                        </a:rPr>
                        <a:t> </a:t>
                      </a:r>
                      <a:r>
                        <a:rPr lang="en-IN" sz="1600" u="none" dirty="0" err="1" smtClean="0">
                          <a:latin typeface="Times New Roman" panose="02020603050405020304" pitchFamily="18" charset="0"/>
                          <a:cs typeface="Times New Roman" panose="02020603050405020304" pitchFamily="18" charset="0"/>
                        </a:rPr>
                        <a:t>Garg</a:t>
                      </a:r>
                      <a:r>
                        <a:rPr lang="en-IN" sz="1600" u="none" dirty="0" smtClean="0">
                          <a:latin typeface="Times New Roman" panose="02020603050405020304" pitchFamily="18" charset="0"/>
                          <a:cs typeface="Times New Roman" panose="02020603050405020304" pitchFamily="18" charset="0"/>
                        </a:rPr>
                        <a:t>, </a:t>
                      </a:r>
                      <a:r>
                        <a:rPr lang="en-IN" sz="1600" u="none" dirty="0" err="1" smtClean="0">
                          <a:latin typeface="Times New Roman" panose="02020603050405020304" pitchFamily="18" charset="0"/>
                          <a:cs typeface="Times New Roman" panose="02020603050405020304" pitchFamily="18" charset="0"/>
                        </a:rPr>
                        <a:t>Pronika</a:t>
                      </a:r>
                      <a:r>
                        <a:rPr lang="en-IN" sz="1600" u="none" dirty="0" smtClean="0">
                          <a:latin typeface="Times New Roman" panose="02020603050405020304" pitchFamily="18" charset="0"/>
                          <a:cs typeface="Times New Roman" panose="02020603050405020304" pitchFamily="18" charset="0"/>
                        </a:rPr>
                        <a:t> Chawla</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project is proposed to predict house prices and to get better and accurate results. The stacking algorithm is applied on various regression algorithms to see which algorithm has the most accurate and precise results.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K-Fold Cross Validation technique splits the dataset into n number of subsets. At that point, it has been attempted for preparing on the entirety of the subsets however leave one (k-1) subset for the assessment of the prepared model. This strategy emphasizes k times with an alternate subset turned around for the preparation reason each time.</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68823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690688"/>
            <a:ext cx="10830059"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conclude that, the house price dataset was taken as input. The input dataset was mentioned in our research paper.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are implemented the different machine algorithm such as </a:t>
            </a:r>
            <a:r>
              <a:rPr lang="en-IN" sz="2000" dirty="0" smtClean="0">
                <a:latin typeface="Times New Roman" panose="02020603050405020304" pitchFamily="18" charset="0"/>
                <a:cs typeface="Times New Roman" panose="02020603050405020304" pitchFamily="18" charset="0"/>
              </a:rPr>
              <a:t>lasso regression </a:t>
            </a:r>
            <a:r>
              <a:rPr lang="en-IN" sz="2000" dirty="0">
                <a:latin typeface="Times New Roman" panose="02020603050405020304" pitchFamily="18" charset="0"/>
                <a:cs typeface="Times New Roman" panose="02020603050405020304" pitchFamily="18" charset="0"/>
              </a:rPr>
              <a:t>and ridge regression.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are predicted the house price and performance metrics such as MAE.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20290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dirty="0"/>
          </a:p>
        </p:txBody>
      </p:sp>
      <p:sp>
        <p:nvSpPr>
          <p:cNvPr id="3" name="Content Placeholder 2"/>
          <p:cNvSpPr>
            <a:spLocks noGrp="1"/>
          </p:cNvSpPr>
          <p:nvPr>
            <p:ph idx="1"/>
          </p:nvPr>
        </p:nvSpPr>
        <p:spPr>
          <a:xfrm>
            <a:off x="838200" y="1516532"/>
            <a:ext cx="10515600" cy="4768358"/>
          </a:xfrm>
        </p:spPr>
        <p:txBody>
          <a:bodyPr>
            <a:normAutofit fontScale="92500" lnSpcReduction="200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Jiawei</a:t>
            </a:r>
            <a:r>
              <a:rPr lang="en-US" sz="2000" dirty="0">
                <a:latin typeface="Times New Roman" panose="02020603050405020304" pitchFamily="18" charset="0"/>
                <a:cs typeface="Times New Roman" panose="02020603050405020304" pitchFamily="18" charset="0"/>
              </a:rPr>
              <a:t> Han, </a:t>
            </a:r>
            <a:r>
              <a:rPr lang="en-US" sz="2000" dirty="0" err="1">
                <a:latin typeface="Times New Roman" panose="02020603050405020304" pitchFamily="18" charset="0"/>
                <a:cs typeface="Times New Roman" panose="02020603050405020304" pitchFamily="18" charset="0"/>
              </a:rPr>
              <a:t>MichelineKamber</a:t>
            </a:r>
            <a:r>
              <a:rPr lang="en-US" sz="2000" dirty="0">
                <a:latin typeface="Times New Roman" panose="02020603050405020304" pitchFamily="18" charset="0"/>
                <a:cs typeface="Times New Roman" panose="02020603050405020304" pitchFamily="18" charset="0"/>
              </a:rPr>
              <a:t>, “Data Mining Concepts and Techniques”, pp. 279-328, 2001.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[2] J. </a:t>
            </a:r>
            <a:r>
              <a:rPr lang="en-US" sz="2000" dirty="0" err="1">
                <a:latin typeface="Times New Roman" panose="02020603050405020304" pitchFamily="18" charset="0"/>
                <a:cs typeface="Times New Roman" panose="02020603050405020304" pitchFamily="18" charset="0"/>
              </a:rPr>
              <a:t>R.Quinlan</a:t>
            </a:r>
            <a:r>
              <a:rPr lang="en-US" sz="2000" dirty="0">
                <a:latin typeface="Times New Roman" panose="02020603050405020304" pitchFamily="18" charset="0"/>
                <a:cs typeface="Times New Roman" panose="02020603050405020304" pitchFamily="18" charset="0"/>
              </a:rPr>
              <a:t>,” Simplifying decision trees”, Int. J. </a:t>
            </a:r>
            <a:r>
              <a:rPr lang="en-US" sz="2000" dirty="0" err="1">
                <a:latin typeface="Times New Roman" panose="02020603050405020304" pitchFamily="18" charset="0"/>
                <a:cs typeface="Times New Roman" panose="02020603050405020304" pitchFamily="18" charset="0"/>
              </a:rPr>
              <a:t>HumanComputer</a:t>
            </a:r>
            <a:r>
              <a:rPr lang="en-US" sz="2000" dirty="0">
                <a:latin typeface="Times New Roman" panose="02020603050405020304" pitchFamily="18" charset="0"/>
                <a:cs typeface="Times New Roman" panose="02020603050405020304" pitchFamily="18" charset="0"/>
              </a:rPr>
              <a:t> Studies.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[3] Maria-</a:t>
            </a:r>
            <a:r>
              <a:rPr lang="en-US" sz="2000" dirty="0" err="1">
                <a:latin typeface="Times New Roman" panose="02020603050405020304" pitchFamily="18" charset="0"/>
                <a:cs typeface="Times New Roman" panose="02020603050405020304" pitchFamily="18" charset="0"/>
              </a:rPr>
              <a:t>Luiza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Antonie</a:t>
            </a:r>
            <a:r>
              <a:rPr lang="en-US" sz="2000" dirty="0">
                <a:latin typeface="Times New Roman" panose="02020603050405020304" pitchFamily="18" charset="0"/>
                <a:cs typeface="Times New Roman" panose="02020603050405020304" pitchFamily="18" charset="0"/>
              </a:rPr>
              <a:t>, et. al., “Application of Data Mining Techniques for Medical Image Classification”, Proceedings of the Second International Workshop on multimedia Data Mining(MDM/KDD’2001) in conjunction with ACM SIGKDD conference. San </a:t>
            </a:r>
            <a:r>
              <a:rPr lang="en-US" sz="2000" dirty="0" err="1">
                <a:latin typeface="Times New Roman" panose="02020603050405020304" pitchFamily="18" charset="0"/>
                <a:cs typeface="Times New Roman" panose="02020603050405020304" pitchFamily="18" charset="0"/>
              </a:rPr>
              <a:t>Francisco,USA</a:t>
            </a:r>
            <a:r>
              <a:rPr lang="en-US" sz="2000" dirty="0">
                <a:latin typeface="Times New Roman" panose="02020603050405020304" pitchFamily="18" charset="0"/>
                <a:cs typeface="Times New Roman" panose="02020603050405020304" pitchFamily="18" charset="0"/>
              </a:rPr>
              <a:t>, August 26,2001.</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 [4] Nikita Patel and </a:t>
            </a:r>
            <a:r>
              <a:rPr lang="en-US" sz="2000" dirty="0" err="1">
                <a:latin typeface="Times New Roman" panose="02020603050405020304" pitchFamily="18" charset="0"/>
                <a:cs typeface="Times New Roman" panose="02020603050405020304" pitchFamily="18" charset="0"/>
              </a:rPr>
              <a:t>Saurabh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Upadhyay</a:t>
            </a:r>
            <a:r>
              <a:rPr lang="en-US" sz="2000" dirty="0">
                <a:latin typeface="Times New Roman" panose="02020603050405020304" pitchFamily="18" charset="0"/>
                <a:cs typeface="Times New Roman" panose="02020603050405020304" pitchFamily="18" charset="0"/>
              </a:rPr>
              <a:t>, “Study of Various Decision Tree Pruning Methods with their Empirical Comparison in WEKA”, International Journal of Computer Applications, Volume 60– No.12, December 2012, </a:t>
            </a:r>
            <a:r>
              <a:rPr lang="en-US" sz="2000" dirty="0" err="1">
                <a:latin typeface="Times New Roman" panose="02020603050405020304" pitchFamily="18" charset="0"/>
                <a:cs typeface="Times New Roman" panose="02020603050405020304" pitchFamily="18" charset="0"/>
              </a:rPr>
              <a:t>pp</a:t>
            </a:r>
            <a:r>
              <a:rPr lang="en-US" sz="2000" dirty="0">
                <a:latin typeface="Times New Roman" panose="02020603050405020304" pitchFamily="18" charset="0"/>
                <a:cs typeface="Times New Roman" panose="02020603050405020304" pitchFamily="18" charset="0"/>
              </a:rPr>
              <a:t> 20-25.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[5] J.R. Quinlan, “C4.5: programs for Machine Learning”, Morgan Kaufmann, New York, 1993.</a:t>
            </a: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9582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678" y="2480528"/>
            <a:ext cx="10515600" cy="1325563"/>
          </a:xfrm>
        </p:spPr>
        <p:txBody>
          <a:bodyPr>
            <a:normAutofit/>
          </a:bodyPr>
          <a:lstStyle/>
          <a:p>
            <a:pPr algn="ct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a:t>
            </a:r>
            <a:endParaRPr lang="en-IN"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193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13920"/>
            <a:ext cx="11281013" cy="400126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main objective of our project is, </a:t>
            </a: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predict the house price based on different locations.</a:t>
            </a: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implement the machine learning algorithm.</a:t>
            </a: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enhance the overall performance for classification algorithms.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0787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363141"/>
            <a:ext cx="11281013" cy="5092249"/>
          </a:xfrm>
        </p:spPr>
        <p:txBody>
          <a:bodyPr>
            <a:normAutofit fontScale="92500"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Predictive models for determining the sale price of houses in cities like Bengaluru is still remaining as more challenging and tricky task. The sale price of properties in cities like Bengaluru depends on a number of interdependent factors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Key factors that might affect the price include area of the property, location of the property and its amenities. In this research work, an analytical study has been carried out by considering the data set that remains open to the public by illustrating the available housing properties in machine </a:t>
            </a:r>
            <a:r>
              <a:rPr lang="en-IN" sz="2000" dirty="0" err="1">
                <a:latin typeface="Times New Roman" panose="02020603050405020304" pitchFamily="18" charset="0"/>
                <a:cs typeface="Times New Roman" panose="02020603050405020304" pitchFamily="18" charset="0"/>
              </a:rPr>
              <a:t>hackathon</a:t>
            </a:r>
            <a:r>
              <a:rPr lang="en-IN" sz="2000" dirty="0">
                <a:latin typeface="Times New Roman" panose="02020603050405020304" pitchFamily="18" charset="0"/>
                <a:cs typeface="Times New Roman" panose="02020603050405020304" pitchFamily="18" charset="0"/>
              </a:rPr>
              <a:t> platform</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data set has nine features. In this study, an attempt has been made to construct a predictive model for evaluating the price based on the factors that affect the price.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Modelling </a:t>
            </a:r>
            <a:r>
              <a:rPr lang="en-IN" sz="2000" dirty="0">
                <a:latin typeface="Times New Roman" panose="02020603050405020304" pitchFamily="18" charset="0"/>
                <a:cs typeface="Times New Roman" panose="02020603050405020304" pitchFamily="18" charset="0"/>
              </a:rPr>
              <a:t>explorations apply some regression techniques such as multiple linear regression (Least Squares), Lasso and Ridge regression models, support vector regression, and boosting algorithms such as Extreme Gradient Boost Regression (XG Boost).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1926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90688"/>
            <a:ext cx="11281013" cy="3460861"/>
          </a:xfrm>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results is low when compared with proposed</a:t>
            </a:r>
          </a:p>
          <a:p>
            <a:pPr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efficient for large volume of data’s </a:t>
            </a:r>
          </a:p>
          <a:p>
            <a:pPr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42297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363141"/>
            <a:ext cx="11281013" cy="509224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house dataset was taken as input from the dataset repository. Then, we have to implement the data pre-processing step. In this step, we have to handle the missing values for avoid wrong prediction. Then, we have to split the data into test and train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step, test is used for predict the model and train is used for evaluate the </a:t>
            </a:r>
            <a:r>
              <a:rPr lang="en-IN" sz="2000" dirty="0" smtClean="0">
                <a:latin typeface="Times New Roman" panose="02020603050405020304" pitchFamily="18" charset="0"/>
                <a:cs typeface="Times New Roman" panose="02020603050405020304" pitchFamily="18" charset="0"/>
              </a:rPr>
              <a:t>model.</a:t>
            </a: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to implement the machine learning regression algorithms such as Ridge and </a:t>
            </a:r>
            <a:r>
              <a:rPr lang="en-IN" sz="2000" dirty="0" smtClean="0">
                <a:latin typeface="Times New Roman" panose="02020603050405020304" pitchFamily="18" charset="0"/>
                <a:cs typeface="Times New Roman" panose="02020603050405020304" pitchFamily="18" charset="0"/>
              </a:rPr>
              <a:t>lasso regression </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MAE and predict the house price based on input attributes.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1276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59388"/>
            <a:ext cx="11281013" cy="3930043"/>
          </a:xfrm>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algn="just">
              <a:lnSpc>
                <a:spcPct val="150000"/>
              </a:lnSpc>
            </a:pPr>
            <a:r>
              <a:rPr lang="en-IN" sz="2000" dirty="0" smtClean="0">
                <a:latin typeface="Times New Roman" panose="02020603050405020304" pitchFamily="18" charset="0"/>
                <a:cs typeface="Times New Roman" panose="02020603050405020304" pitchFamily="18" charset="0"/>
              </a:rPr>
              <a:t>The process is implemented with removing the unwanted data.</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prediction is </a:t>
            </a:r>
            <a:r>
              <a:rPr lang="en-IN" sz="2000" dirty="0" smtClean="0">
                <a:latin typeface="Times New Roman" panose="02020603050405020304" pitchFamily="18" charset="0"/>
                <a:cs typeface="Times New Roman" panose="02020603050405020304" pitchFamily="18" charset="0"/>
              </a:rPr>
              <a:t>efficient.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89014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8647"/>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5" name="Group 4"/>
          <p:cNvGrpSpPr/>
          <p:nvPr/>
        </p:nvGrpSpPr>
        <p:grpSpPr>
          <a:xfrm>
            <a:off x="1992574" y="1555844"/>
            <a:ext cx="8052178" cy="4821939"/>
            <a:chOff x="0" y="0"/>
            <a:chExt cx="7020203" cy="5350505"/>
          </a:xfrm>
        </p:grpSpPr>
        <p:sp>
          <p:nvSpPr>
            <p:cNvPr id="6" name="Rectangle 5"/>
            <p:cNvSpPr/>
            <p:nvPr/>
          </p:nvSpPr>
          <p:spPr>
            <a:xfrm>
              <a:off x="3027109" y="154156"/>
              <a:ext cx="1502505"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027109" y="1162052"/>
              <a:ext cx="1502505"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Preprocessing </a:t>
              </a:r>
              <a:endParaRPr lang="en-IN"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3027109" y="2219295"/>
              <a:ext cx="1502505"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Data Splitting</a:t>
              </a:r>
              <a:endParaRPr lang="en-IN"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3027109" y="3276538"/>
              <a:ext cx="1502505"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3027109" y="4336739"/>
              <a:ext cx="1502505"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Performance Analysis</a:t>
              </a:r>
              <a:endParaRPr lang="en-IN" sz="1200">
                <a:effectLst/>
                <a:latin typeface="Times New Roman" panose="02020603050405020304" pitchFamily="18" charset="0"/>
                <a:ea typeface="Times New Roman" panose="02020603050405020304" pitchFamily="18" charset="0"/>
              </a:endParaRPr>
            </a:p>
          </p:txBody>
        </p:sp>
        <p:sp>
          <p:nvSpPr>
            <p:cNvPr id="11" name="Flowchart: Multidocument 10"/>
            <p:cNvSpPr/>
            <p:nvPr/>
          </p:nvSpPr>
          <p:spPr>
            <a:xfrm>
              <a:off x="0" y="0"/>
              <a:ext cx="1956751" cy="111961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Data set ( House dataset)</a:t>
              </a:r>
              <a:endParaRPr lang="en-IN" sz="120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168278" y="454934"/>
              <a:ext cx="1851925" cy="21465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3" name="Rectangle 12"/>
            <p:cNvSpPr/>
            <p:nvPr/>
          </p:nvSpPr>
          <p:spPr>
            <a:xfrm>
              <a:off x="5296398" y="634227"/>
              <a:ext cx="1595683"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Handle missing value </a:t>
              </a:r>
              <a:endParaRPr lang="en-IN" sz="1200">
                <a:effectLst/>
                <a:latin typeface="Times New Roman" panose="02020603050405020304" pitchFamily="18" charset="0"/>
                <a:ea typeface="Times New Roman" panose="02020603050405020304" pitchFamily="18" charset="0"/>
              </a:endParaRPr>
            </a:p>
          </p:txBody>
        </p:sp>
        <p:cxnSp>
          <p:nvCxnSpPr>
            <p:cNvPr id="14" name="Straight Arrow Connector 13"/>
            <p:cNvCxnSpPr/>
            <p:nvPr/>
          </p:nvCxnSpPr>
          <p:spPr>
            <a:xfrm>
              <a:off x="1956751" y="454934"/>
              <a:ext cx="1070358" cy="10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8362" y="777369"/>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78361" y="1785265"/>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76419" y="2842508"/>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74477" y="3899751"/>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4529615" y="1275019"/>
              <a:ext cx="638663" cy="198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2357388" y="4648345"/>
              <a:ext cx="669721" cy="1212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296398" y="2951521"/>
              <a:ext cx="1723805" cy="1686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22" name="Rectangle 21"/>
            <p:cNvSpPr/>
            <p:nvPr/>
          </p:nvSpPr>
          <p:spPr>
            <a:xfrm>
              <a:off x="5523519" y="3202991"/>
              <a:ext cx="1269562"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rPr>
                <a:t>Lasso</a:t>
              </a:r>
              <a:endParaRPr lang="en-IN" sz="1200" dirty="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5523519" y="3911580"/>
              <a:ext cx="1269562"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Ridge Regressor</a:t>
              </a:r>
              <a:endParaRPr lang="en-IN"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5296398" y="1324229"/>
              <a:ext cx="1595683"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Label Encoding</a:t>
              </a:r>
              <a:endParaRPr lang="en-IN" sz="120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124572" y="1963244"/>
              <a:ext cx="1851925" cy="13498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26" name="Rectangle 25"/>
            <p:cNvSpPr/>
            <p:nvPr/>
          </p:nvSpPr>
          <p:spPr>
            <a:xfrm>
              <a:off x="299281" y="2107789"/>
              <a:ext cx="1502505"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Test</a:t>
              </a:r>
              <a:endParaRPr lang="en-IN" sz="1200">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5333553" y="1982241"/>
              <a:ext cx="1595683"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Drop unwanted columns</a:t>
              </a:r>
              <a:endParaRPr lang="en-IN" sz="1200">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293308" y="2706242"/>
              <a:ext cx="1502505"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Train </a:t>
              </a:r>
              <a:endParaRPr lang="en-IN" sz="1200">
                <a:effectLst/>
                <a:latin typeface="Times New Roman" panose="02020603050405020304" pitchFamily="18" charset="0"/>
                <a:ea typeface="Times New Roman" panose="02020603050405020304" pitchFamily="18" charset="0"/>
              </a:endParaRPr>
            </a:p>
          </p:txBody>
        </p:sp>
        <p:cxnSp>
          <p:nvCxnSpPr>
            <p:cNvPr id="29" name="Elbow Connector 28"/>
            <p:cNvCxnSpPr/>
            <p:nvPr/>
          </p:nvCxnSpPr>
          <p:spPr>
            <a:xfrm rot="10800000" flipV="1">
              <a:off x="1976497" y="2530902"/>
              <a:ext cx="1050612" cy="1072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4529613" y="3588145"/>
              <a:ext cx="800534" cy="631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90394" y="4000662"/>
              <a:ext cx="1851925" cy="13498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32" name="Rectangle 31"/>
            <p:cNvSpPr/>
            <p:nvPr/>
          </p:nvSpPr>
          <p:spPr>
            <a:xfrm>
              <a:off x="665103" y="4135336"/>
              <a:ext cx="1502505"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MAE</a:t>
              </a:r>
              <a:endParaRPr lang="en-IN" sz="120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665103" y="4769618"/>
              <a:ext cx="1502505" cy="43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Predict the house price</a:t>
              </a:r>
              <a:endParaRPr lang="en-IN" sz="1200">
                <a:effectLst/>
                <a:latin typeface="Times New Roman" panose="02020603050405020304" pitchFamily="18" charset="0"/>
                <a:ea typeface="Times New Roman" panose="02020603050405020304" pitchFamily="18" charset="0"/>
              </a:endParaRPr>
            </a:p>
          </p:txBody>
        </p:sp>
        <p:cxnSp>
          <p:nvCxnSpPr>
            <p:cNvPr id="34" name="Straight Arrow Connector 33"/>
            <p:cNvCxnSpPr/>
            <p:nvPr/>
          </p:nvCxnSpPr>
          <p:spPr>
            <a:xfrm>
              <a:off x="1416356" y="4566840"/>
              <a:ext cx="0" cy="20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9301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selection</a:t>
            </a: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a:t>
            </a: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splitting </a:t>
            </a: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Result </a:t>
            </a:r>
            <a:r>
              <a:rPr lang="en-US" sz="2000" dirty="0">
                <a:latin typeface="Times New Roman" panose="02020603050405020304" pitchFamily="18" charset="0"/>
                <a:cs typeface="Times New Roman" panose="02020603050405020304" pitchFamily="18" charset="0"/>
              </a:rPr>
              <a:t>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71302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1362</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Office Theme</vt:lpstr>
      <vt:lpstr>PowerPoint Presentation</vt:lpstr>
      <vt:lpstr>ABSTRACT</vt:lpstr>
      <vt:lpstr>OBJECTIVES</vt:lpstr>
      <vt:lpstr>EXISTING SYSTEM</vt:lpstr>
      <vt:lpstr>DISADVANTAGES</vt:lpstr>
      <vt:lpstr>PROPOSED SYSTEM</vt:lpstr>
      <vt:lpstr>ADVANTAGES</vt:lpstr>
      <vt:lpstr>FLOW DIAGRAM</vt:lpstr>
      <vt:lpstr>MODULES</vt:lpstr>
      <vt:lpstr>PowerPoint Presentation</vt:lpstr>
      <vt:lpstr>DATA SELECTION</vt:lpstr>
      <vt:lpstr>DATA SELECTION</vt:lpstr>
      <vt:lpstr>DATA PREPROCESSING</vt:lpstr>
      <vt:lpstr>DATA PREPROCESSING</vt:lpstr>
      <vt:lpstr>DATA PREPROCESSING</vt:lpstr>
      <vt:lpstr>DATA SPLITTING</vt:lpstr>
      <vt:lpstr>DATA SPLITTING</vt:lpstr>
      <vt:lpstr>CLASSIFICATION</vt:lpstr>
      <vt:lpstr>CLASSIFICATION</vt:lpstr>
      <vt:lpstr>PREDICTION</vt:lpstr>
      <vt:lpstr>PERFORMANCE</vt:lpstr>
      <vt:lpstr>LITERATURE SURVEY</vt:lpstr>
      <vt:lpstr>LITERATURE SURVEY</vt:lpstr>
      <vt:lpstr>LITERATURE SURVEY</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EGC</cp:lastModifiedBy>
  <cp:revision>202</cp:revision>
  <dcterms:created xsi:type="dcterms:W3CDTF">2021-08-05T08:39:52Z</dcterms:created>
  <dcterms:modified xsi:type="dcterms:W3CDTF">2023-04-06T04:46:27Z</dcterms:modified>
</cp:coreProperties>
</file>