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5" r:id="rId2"/>
    <p:sldId id="316" r:id="rId3"/>
    <p:sldId id="258" r:id="rId4"/>
    <p:sldId id="260" r:id="rId5"/>
    <p:sldId id="261" r:id="rId6"/>
    <p:sldId id="262" r:id="rId7"/>
    <p:sldId id="263" r:id="rId8"/>
    <p:sldId id="264" r:id="rId9"/>
    <p:sldId id="265" r:id="rId10"/>
    <p:sldId id="266" r:id="rId11"/>
    <p:sldId id="328" r:id="rId12"/>
    <p:sldId id="329" r:id="rId13"/>
    <p:sldId id="352" r:id="rId14"/>
    <p:sldId id="330" r:id="rId15"/>
    <p:sldId id="355" r:id="rId16"/>
    <p:sldId id="332" r:id="rId17"/>
    <p:sldId id="333" r:id="rId18"/>
    <p:sldId id="334" r:id="rId19"/>
    <p:sldId id="358" r:id="rId20"/>
    <p:sldId id="335" r:id="rId21"/>
    <p:sldId id="297" r:id="rId22"/>
    <p:sldId id="360" r:id="rId23"/>
    <p:sldId id="361" r:id="rId24"/>
    <p:sldId id="362" r:id="rId25"/>
    <p:sldId id="363" r:id="rId26"/>
    <p:sldId id="353" r:id="rId27"/>
    <p:sldId id="354" r:id="rId28"/>
    <p:sldId id="284"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22-03-2023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22-03-2023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22-03-2023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ciencedirect.com/science/article/pii/S0378720607000237" TargetMode="External"/><Relationship Id="rId2" Type="http://schemas.openxmlformats.org/officeDocument/2006/relationships/hyperlink" Target="https://www.sciencedirect.com/science/article/pii/S0969698919314882"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378720604000424" TargetMode="External"/><Relationship Id="rId5" Type="http://schemas.openxmlformats.org/officeDocument/2006/relationships/hyperlink" Target="https://www.sciencedirect.com/science/article/pii/S002243590000035X" TargetMode="External"/><Relationship Id="rId4" Type="http://schemas.openxmlformats.org/officeDocument/2006/relationships/hyperlink" Target="https://www.sciencedirect.com/science/article/pii/S016649720700014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1674254"/>
            <a:ext cx="10515600" cy="2608308"/>
          </a:xfrm>
        </p:spPr>
        <p:txBody>
          <a:bodyPr>
            <a:noAutofit/>
          </a:bodyPr>
          <a:lstStyle/>
          <a:p>
            <a:pPr algn="ctr">
              <a:lnSpc>
                <a:spcPct val="15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E-retail factors for customer activation and retention: A case study from Indian e-commerce customers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1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6823" y="1690688"/>
            <a:ext cx="10696977" cy="4486275"/>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Splitting</a:t>
            </a: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Result Generation</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032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3" name="Content Placeholder 2"/>
          <p:cNvSpPr>
            <a:spLocks noGrp="1"/>
          </p:cNvSpPr>
          <p:nvPr>
            <p:ph idx="1"/>
          </p:nvPr>
        </p:nvSpPr>
        <p:spPr>
          <a:xfrm>
            <a:off x="838200" y="1516532"/>
            <a:ext cx="10515600" cy="4351338"/>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customer intension dataset </a:t>
            </a:r>
            <a:r>
              <a:rPr lang="en-IN" sz="2000" dirty="0">
                <a:latin typeface="Times New Roman" panose="02020603050405020304" pitchFamily="18" charset="0"/>
                <a:cs typeface="Times New Roman" panose="02020603050405020304" pitchFamily="18" charset="0"/>
              </a:rPr>
              <a:t>was collected from dataset repository like UCI.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contains the ‘n’ number of </a:t>
            </a:r>
            <a:r>
              <a:rPr lang="en-IN" sz="2000" dirty="0" smtClean="0">
                <a:latin typeface="Times New Roman" panose="02020603050405020304" pitchFamily="18" charset="0"/>
                <a:cs typeface="Times New Roman" panose="02020603050405020304" pitchFamily="18" charset="0"/>
              </a:rPr>
              <a:t>columns and </a:t>
            </a:r>
            <a:r>
              <a:rPr lang="en-IN" sz="2000" dirty="0">
                <a:latin typeface="Times New Roman" panose="02020603050405020304" pitchFamily="18" charset="0"/>
                <a:cs typeface="Times New Roman" panose="02020603050405020304" pitchFamily="18" charset="0"/>
              </a:rPr>
              <a:t>label.</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python, we have to read the dataset by using the pandas packages.</a:t>
            </a:r>
          </a:p>
          <a:p>
            <a:pPr lvl="0" algn="just">
              <a:lnSpc>
                <a:spcPct val="150000"/>
              </a:lnSpc>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dataset, is in the form of ‘.csv’ file extension.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4222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0876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Pre-processing </a:t>
            </a:r>
            <a:r>
              <a:rPr lang="en-IN" sz="2000" dirty="0">
                <a:latin typeface="Times New Roman" panose="02020603050405020304" pitchFamily="18" charset="0"/>
                <a:cs typeface="Times New Roman" panose="02020603050405020304" pitchFamily="18" charset="0"/>
              </a:rPr>
              <a:t>data transformation operations are used to transform the dataset into a structure suitable for machine learning</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Missing data removal</a:t>
            </a:r>
            <a:r>
              <a:rPr lang="en-IN" sz="2000" dirty="0">
                <a:latin typeface="Times New Roman" panose="02020603050405020304" pitchFamily="18" charset="0"/>
                <a:cs typeface="Times New Roman" panose="02020603050405020304" pitchFamily="18" charset="0"/>
              </a:rPr>
              <a:t>: In this process, the null values such as missing values and Nan values are replaced by 0.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Then </a:t>
            </a:r>
            <a:r>
              <a:rPr lang="en-IN" sz="2000" dirty="0">
                <a:latin typeface="Times New Roman" panose="02020603050405020304" pitchFamily="18" charset="0"/>
                <a:cs typeface="Times New Roman" panose="02020603050405020304" pitchFamily="18" charset="0"/>
              </a:rPr>
              <a:t>, we have to drop unwanted columns because it is not required for our process.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2112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preprocessing</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6393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Splitting</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773" y="1260475"/>
            <a:ext cx="11259289" cy="5088810"/>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4922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Feature extraction</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It is a process of encoding text as integers (i.e.) numeric form to create feature vectors so that machine learning algorithm can understand our data.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our process, we have to implement the </a:t>
            </a:r>
            <a:r>
              <a:rPr lang="en-US" sz="2000" b="1" dirty="0">
                <a:latin typeface="Times New Roman" pitchFamily="18" charset="0"/>
                <a:cs typeface="Times New Roman" pitchFamily="18" charset="0"/>
              </a:rPr>
              <a:t>count vectorization </a:t>
            </a:r>
            <a:r>
              <a:rPr lang="en-US" sz="2000" b="1" dirty="0" smtClean="0">
                <a:latin typeface="Times New Roman" pitchFamily="18" charset="0"/>
                <a:cs typeface="Times New Roman" pitchFamily="18" charset="0"/>
              </a:rPr>
              <a:t>.</a:t>
            </a:r>
          </a:p>
          <a:p>
            <a:pPr lvl="0" algn="just">
              <a:lnSpc>
                <a:spcPct val="150000"/>
              </a:lnSpc>
            </a:pPr>
            <a:r>
              <a:rPr lang="en-US" sz="2000" dirty="0">
                <a:latin typeface="Times New Roman" panose="02020603050405020304" pitchFamily="18" charset="0"/>
                <a:cs typeface="Times New Roman" panose="02020603050405020304" pitchFamily="18" charset="0"/>
              </a:rPr>
              <a:t>Vectorizing is the process of encoding text as integer’s i.e. numeric form to create feature vectors so that machine learning algorithms can understand our data</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count vectorizer, it converts the tokens into vectors.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b="1" dirty="0">
              <a:latin typeface="Times New Roman" pitchFamily="18" charset="0"/>
              <a:cs typeface="Times New Roman"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0845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our process, we have to implement the machine learning algorithm such as </a:t>
            </a:r>
            <a:r>
              <a:rPr lang="en-US" sz="2000" dirty="0" smtClean="0">
                <a:latin typeface="Times New Roman" panose="02020603050405020304" pitchFamily="18" charset="0"/>
                <a:cs typeface="Times New Roman" panose="02020603050405020304" pitchFamily="18" charset="0"/>
              </a:rPr>
              <a:t>decision tree and </a:t>
            </a:r>
            <a:r>
              <a:rPr lang="en-US" sz="2000" dirty="0" smtClean="0">
                <a:latin typeface="Times New Roman" panose="02020603050405020304" pitchFamily="18" charset="0"/>
                <a:cs typeface="Times New Roman" panose="02020603050405020304" pitchFamily="18" charset="0"/>
              </a:rPr>
              <a:t>Naïve bayes.</a:t>
            </a:r>
          </a:p>
          <a:p>
            <a:pPr algn="just">
              <a:lnSpc>
                <a:spcPct val="150000"/>
              </a:lnSpc>
            </a:pPr>
            <a:r>
              <a:rPr lang="en-IN" sz="2000" b="1" dirty="0" smtClean="0">
                <a:latin typeface="Times New Roman" panose="02020603050405020304" pitchFamily="18" charset="0"/>
                <a:cs typeface="Times New Roman" panose="02020603050405020304" pitchFamily="18" charset="0"/>
              </a:rPr>
              <a:t>Naive </a:t>
            </a:r>
            <a:r>
              <a:rPr lang="en-IN" sz="2000" b="1" dirty="0">
                <a:latin typeface="Times New Roman" panose="02020603050405020304" pitchFamily="18" charset="0"/>
                <a:cs typeface="Times New Roman" panose="02020603050405020304" pitchFamily="18" charset="0"/>
              </a:rPr>
              <a:t>Bayes: </a:t>
            </a:r>
            <a:r>
              <a:rPr lang="en-IN" sz="2000" dirty="0">
                <a:latin typeface="Times New Roman" panose="02020603050405020304" pitchFamily="18" charset="0"/>
                <a:cs typeface="Times New Roman" panose="02020603050405020304" pitchFamily="18" charset="0"/>
              </a:rPr>
              <a:t>Naïve Bayes Classifier is one of the simple and most effective Classification algorithms which helps in building the fast machine learning models that can make quick predictions. </a:t>
            </a: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a probabilistic classifier, which means it predicts on the basis of the probability of an object</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decision tree </a:t>
            </a:r>
            <a:r>
              <a:rPr lang="en-IN" sz="2000" dirty="0">
                <a:latin typeface="Times New Roman" panose="02020603050405020304" pitchFamily="18" charset="0"/>
                <a:cs typeface="Times New Roman" panose="02020603050405020304" pitchFamily="18" charset="0"/>
              </a:rPr>
              <a:t>is a non-parametric supervised learning algorithm, which is utilized for both classification and regression tasks. It has a hierarchical, tree structure, which consists of a root node, branches, internal nodes and leaf nodes.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13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82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760" y="1339402"/>
            <a:ext cx="11256135" cy="5074277"/>
          </a:xfrm>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comprehensive review of the literature, theories and models have been carried out to propose the models for customer activation and customer retention.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Five </a:t>
            </a:r>
            <a:r>
              <a:rPr lang="en-IN" sz="2000" dirty="0">
                <a:latin typeface="Times New Roman" panose="02020603050405020304" pitchFamily="18" charset="0"/>
                <a:cs typeface="Times New Roman" panose="02020603050405020304" pitchFamily="18" charset="0"/>
              </a:rPr>
              <a:t>major factors that contributed to the success of an e-commerce store have been identified as: service quality, system quality, information quality, trust and net benefit.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system is developed the different machine learning such as naïve bayes and decision tree and estimate the some performance metrics such as accuracy, precision, recall and f1-score.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916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algn="just">
              <a:lnSpc>
                <a:spcPct val="150000"/>
              </a:lnSpc>
            </a:pPr>
            <a:r>
              <a:rPr lang="en-US" sz="2000" dirty="0">
                <a:latin typeface="Times New Roman" panose="02020603050405020304" pitchFamily="18" charset="0"/>
                <a:cs typeface="Times New Roman" panose="02020603050405020304" pitchFamily="18" charset="0"/>
              </a:rPr>
              <a:t>Accuracy</a:t>
            </a:r>
          </a:p>
          <a:p>
            <a:pPr algn="just">
              <a:lnSpc>
                <a:spcPct val="150000"/>
              </a:lnSpc>
            </a:pPr>
            <a:r>
              <a:rPr lang="en-US" sz="2000" dirty="0">
                <a:latin typeface="Times New Roman" panose="02020603050405020304" pitchFamily="18" charset="0"/>
                <a:cs typeface="Times New Roman" panose="02020603050405020304" pitchFamily="18" charset="0"/>
              </a:rPr>
              <a:t>Precision</a:t>
            </a:r>
          </a:p>
          <a:p>
            <a:pPr algn="just">
              <a:lnSpc>
                <a:spcPct val="150000"/>
              </a:lnSpc>
            </a:pPr>
            <a:r>
              <a:rPr lang="en-US" sz="2000" dirty="0">
                <a:latin typeface="Times New Roman" panose="02020603050405020304" pitchFamily="18" charset="0"/>
                <a:cs typeface="Times New Roman" panose="02020603050405020304" pitchFamily="18" charset="0"/>
              </a:rPr>
              <a:t>Recall</a:t>
            </a:r>
          </a:p>
          <a:p>
            <a:pPr algn="just">
              <a:lnSpc>
                <a:spcPct val="150000"/>
              </a:lnSpc>
            </a:pPr>
            <a:r>
              <a:rPr lang="en-US" sz="2000" dirty="0">
                <a:latin typeface="Times New Roman" panose="02020603050405020304" pitchFamily="18" charset="0"/>
                <a:cs typeface="Times New Roman" panose="02020603050405020304" pitchFamily="18" charset="0"/>
              </a:rPr>
              <a:t>F1-score</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62146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93501" y="1183897"/>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97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8024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591667790"/>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E-retail factors for customer activation and retention: An empirical study from Indian e-commerce customers</a:t>
                      </a:r>
                      <a:endParaRPr lang="en-US" b="0" dirty="0">
                        <a:latin typeface="Times New Roman" panose="02020603050405020304" pitchFamily="18" charset="0"/>
                        <a:cs typeface="Times New Roman" panose="02020603050405020304" pitchFamily="18" charset="0"/>
                      </a:endParaRPr>
                    </a:p>
                  </a:txBody>
                  <a:tcPr/>
                </a:tc>
                <a:tc>
                  <a:txBody>
                    <a:bodyPr/>
                    <a:lstStyle/>
                    <a:p>
                      <a:pPr algn="l"/>
                      <a:r>
                        <a:rPr lang="en-US" b="0" dirty="0" smtClean="0">
                          <a:latin typeface="Times New Roman" panose="02020603050405020304" pitchFamily="18" charset="0"/>
                          <a:cs typeface="Times New Roman" panose="02020603050405020304" pitchFamily="18" charset="0"/>
                        </a:rPr>
                        <a:t>2019</a:t>
                      </a:r>
                      <a:endParaRPr lang="en-US" b="0" dirty="0">
                        <a:latin typeface="Times New Roman" panose="02020603050405020304" pitchFamily="18" charset="0"/>
                        <a:cs typeface="Times New Roman" panose="02020603050405020304" pitchFamily="18" charset="0"/>
                      </a:endParaRPr>
                    </a:p>
                  </a:txBody>
                  <a:tcPr/>
                </a:tc>
                <a:tc>
                  <a:txBody>
                    <a:bodyPr/>
                    <a:lstStyle/>
                    <a:p>
                      <a:pPr algn="l"/>
                      <a:r>
                        <a:rPr kumimoji="0" lang="en-IN" sz="1800" b="0" kern="1200" dirty="0" err="1" smtClean="0">
                          <a:solidFill>
                            <a:schemeClr val="dk1"/>
                          </a:solidFill>
                          <a:effectLst/>
                          <a:latin typeface="Times New Roman" pitchFamily="18" charset="0"/>
                          <a:ea typeface="+mn-ea"/>
                          <a:cs typeface="Times New Roman" pitchFamily="18" charset="0"/>
                        </a:rPr>
                        <a:t>Vikas</a:t>
                      </a:r>
                      <a:r>
                        <a:rPr kumimoji="0" lang="en-IN" sz="1800" b="0" kern="1200" dirty="0" smtClean="0">
                          <a:solidFill>
                            <a:schemeClr val="dk1"/>
                          </a:solidFill>
                          <a:effectLst/>
                          <a:latin typeface="Times New Roman" pitchFamily="18" charset="0"/>
                          <a:ea typeface="+mn-ea"/>
                          <a:cs typeface="Times New Roman" pitchFamily="18" charset="0"/>
                        </a:rPr>
                        <a:t> Kumar a, </a:t>
                      </a:r>
                      <a:r>
                        <a:rPr kumimoji="0" lang="en-IN" sz="1800" b="0" kern="1200" dirty="0" err="1" smtClean="0">
                          <a:solidFill>
                            <a:schemeClr val="dk1"/>
                          </a:solidFill>
                          <a:effectLst/>
                          <a:latin typeface="Times New Roman" pitchFamily="18" charset="0"/>
                          <a:ea typeface="+mn-ea"/>
                          <a:cs typeface="Times New Roman" pitchFamily="18" charset="0"/>
                        </a:rPr>
                        <a:t>Ogunmola</a:t>
                      </a:r>
                      <a:r>
                        <a:rPr kumimoji="0" lang="en-IN" sz="1800" b="0" kern="1200" dirty="0" smtClean="0">
                          <a:solidFill>
                            <a:schemeClr val="dk1"/>
                          </a:solidFill>
                          <a:effectLst/>
                          <a:latin typeface="Times New Roman" pitchFamily="18" charset="0"/>
                          <a:ea typeface="+mn-ea"/>
                          <a:cs typeface="Times New Roman" pitchFamily="18" charset="0"/>
                        </a:rPr>
                        <a:t> Gabriel </a:t>
                      </a:r>
                      <a:r>
                        <a:rPr kumimoji="0" lang="en-IN" sz="1800" b="0" kern="1200" dirty="0" err="1" smtClean="0">
                          <a:solidFill>
                            <a:schemeClr val="dk1"/>
                          </a:solidFill>
                          <a:effectLst/>
                          <a:latin typeface="Times New Roman" pitchFamily="18" charset="0"/>
                          <a:ea typeface="+mn-ea"/>
                          <a:cs typeface="Times New Roman" pitchFamily="18" charset="0"/>
                        </a:rPr>
                        <a:t>Ayodeji</a:t>
                      </a:r>
                      <a:r>
                        <a:rPr kumimoji="0" lang="en-IN" sz="1800" b="0" kern="1200" dirty="0" smtClean="0">
                          <a:solidFill>
                            <a:schemeClr val="dk1"/>
                          </a:solidFill>
                          <a:effectLst/>
                          <a:latin typeface="Times New Roman" pitchFamily="18" charset="0"/>
                          <a:ea typeface="+mn-ea"/>
                          <a:cs typeface="Times New Roman" pitchFamily="18" charset="0"/>
                        </a:rPr>
                        <a:t> </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Structural equation model has been presented on the primary data collected from the Indian online shoppers. Results indicate the e-retail success factors, which are very much critical for customer satisfaction. By increasing the utilitarian value and hedonistic values derived by the customers, customer satisfaction and hence the customers repeat purchase intention can be increased significantly.</a:t>
                      </a:r>
                    </a:p>
                    <a:p>
                      <a:r>
                        <a:rPr lang="en-IN" sz="1800" b="0" i="0" kern="1200" dirty="0" smtClean="0">
                          <a:solidFill>
                            <a:schemeClr val="dk1"/>
                          </a:solidFill>
                          <a:effectLst/>
                          <a:latin typeface="+mn-lt"/>
                          <a:ea typeface="+mn-ea"/>
                          <a:cs typeface="+mn-cs"/>
                        </a:rPr>
                        <a:t/>
                      </a:r>
                      <a:br>
                        <a:rPr lang="en-IN" sz="1800" b="0" i="0" kern="1200" dirty="0" smtClean="0">
                          <a:solidFill>
                            <a:schemeClr val="dk1"/>
                          </a:solidFill>
                          <a:effectLst/>
                          <a:latin typeface="+mn-lt"/>
                          <a:ea typeface="+mn-ea"/>
                          <a:cs typeface="+mn-cs"/>
                        </a:rPr>
                      </a:br>
                      <a:endParaRPr lang="en-US" b="0" dirty="0">
                        <a:latin typeface="Times New Roman" panose="02020603050405020304" pitchFamily="18" charset="0"/>
                        <a:cs typeface="Times New Roman" panose="02020603050405020304" pitchFamily="18" charset="0"/>
                      </a:endParaRPr>
                    </a:p>
                  </a:txBody>
                  <a:tcPr/>
                </a:tc>
                <a:tc>
                  <a:txBody>
                    <a:bodyPr/>
                    <a:lstStyle/>
                    <a:p>
                      <a:pPr algn="l"/>
                      <a:r>
                        <a:rPr kumimoji="0" lang="en-IN" sz="1800" kern="1200" dirty="0" smtClean="0">
                          <a:solidFill>
                            <a:schemeClr val="dk1"/>
                          </a:solidFill>
                          <a:effectLst/>
                          <a:latin typeface="Times New Roman" pitchFamily="18" charset="0"/>
                          <a:ea typeface="+mn-ea"/>
                          <a:cs typeface="Times New Roman" pitchFamily="18" charset="0"/>
                        </a:rPr>
                        <a:t>The proposed system improves the overall system performance as well as provides easy scalability.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kumimoji="0" lang="en-IN" sz="1800" kern="1200" dirty="0" smtClean="0">
                          <a:solidFill>
                            <a:schemeClr val="dk1"/>
                          </a:solidFill>
                          <a:effectLst/>
                          <a:latin typeface="Times New Roman" pitchFamily="18" charset="0"/>
                          <a:ea typeface="+mn-ea"/>
                          <a:cs typeface="Times New Roman" pitchFamily="18" charset="0"/>
                        </a:rPr>
                        <a:t>Less Effective.</a:t>
                      </a:r>
                    </a:p>
                    <a:p>
                      <a:pPr algn="l"/>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2861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17489766"/>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r>
                        <a:rPr kumimoji="0" lang="en-IN" sz="1800" kern="1200" dirty="0" err="1" smtClean="0">
                          <a:solidFill>
                            <a:schemeClr val="dk1"/>
                          </a:solidFill>
                          <a:effectLst/>
                          <a:latin typeface="Times New Roman" pitchFamily="18" charset="0"/>
                          <a:ea typeface="+mn-ea"/>
                          <a:cs typeface="Times New Roman" pitchFamily="18" charset="0"/>
                        </a:rPr>
                        <a:t>Spillovers</a:t>
                      </a:r>
                      <a:r>
                        <a:rPr kumimoji="0" lang="en-IN" sz="1800" kern="1200" dirty="0" smtClean="0">
                          <a:solidFill>
                            <a:schemeClr val="dk1"/>
                          </a:solidFill>
                          <a:effectLst/>
                          <a:latin typeface="Times New Roman" pitchFamily="18" charset="0"/>
                          <a:ea typeface="+mn-ea"/>
                          <a:cs typeface="Times New Roman" pitchFamily="18" charset="0"/>
                        </a:rPr>
                        <a:t> from Online Engagement: How a Newspaper</a:t>
                      </a:r>
                    </a:p>
                    <a:p>
                      <a:r>
                        <a:rPr kumimoji="0" lang="en-IN" sz="1800" kern="1200" dirty="0" smtClean="0">
                          <a:solidFill>
                            <a:schemeClr val="dk1"/>
                          </a:solidFill>
                          <a:effectLst/>
                          <a:latin typeface="Times New Roman" pitchFamily="18" charset="0"/>
                          <a:ea typeface="+mn-ea"/>
                          <a:cs typeface="Times New Roman" pitchFamily="18" charset="0"/>
                        </a:rPr>
                        <a:t>Subscriber’s Activation of Digital Paywall Access Affects Her</a:t>
                      </a:r>
                    </a:p>
                    <a:p>
                      <a:r>
                        <a:rPr kumimoji="0" lang="en-IN" sz="1800" kern="1200" dirty="0" smtClean="0">
                          <a:solidFill>
                            <a:schemeClr val="dk1"/>
                          </a:solidFill>
                          <a:effectLst/>
                          <a:latin typeface="Times New Roman" pitchFamily="18" charset="0"/>
                          <a:ea typeface="+mn-ea"/>
                          <a:cs typeface="Times New Roman" pitchFamily="18" charset="0"/>
                        </a:rPr>
                        <a:t>Retention and Subscription Revenue</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2019</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en-IN" sz="1800" kern="1200" dirty="0" err="1" smtClean="0">
                          <a:solidFill>
                            <a:schemeClr val="dk1"/>
                          </a:solidFill>
                          <a:effectLst/>
                          <a:latin typeface="Times New Roman" pitchFamily="18" charset="0"/>
                          <a:ea typeface="+mn-ea"/>
                          <a:cs typeface="Times New Roman" pitchFamily="18" charset="0"/>
                        </a:rPr>
                        <a:t>Adithya</a:t>
                      </a:r>
                      <a:r>
                        <a:rPr kumimoji="0" lang="en-IN" sz="1800" kern="1200" dirty="0" smtClean="0">
                          <a:solidFill>
                            <a:schemeClr val="dk1"/>
                          </a:solidFill>
                          <a:effectLst/>
                          <a:latin typeface="Times New Roman" pitchFamily="18" charset="0"/>
                          <a:ea typeface="+mn-ea"/>
                          <a:cs typeface="Times New Roman" pitchFamily="18" charset="0"/>
                        </a:rPr>
                        <a:t> </a:t>
                      </a:r>
                      <a:r>
                        <a:rPr kumimoji="0" lang="en-IN" sz="1800" kern="1200" dirty="0" err="1" smtClean="0">
                          <a:solidFill>
                            <a:schemeClr val="dk1"/>
                          </a:solidFill>
                          <a:effectLst/>
                          <a:latin typeface="Times New Roman" pitchFamily="18" charset="0"/>
                          <a:ea typeface="+mn-ea"/>
                          <a:cs typeface="Times New Roman" pitchFamily="18" charset="0"/>
                        </a:rPr>
                        <a:t>Pattabhiramaiah,a</a:t>
                      </a:r>
                      <a:r>
                        <a:rPr kumimoji="0" lang="en-IN" sz="1800" kern="1200" dirty="0" smtClean="0">
                          <a:solidFill>
                            <a:schemeClr val="dk1"/>
                          </a:solidFill>
                          <a:effectLst/>
                          <a:latin typeface="Times New Roman" pitchFamily="18" charset="0"/>
                          <a:ea typeface="+mn-ea"/>
                          <a:cs typeface="Times New Roman" pitchFamily="18" charset="0"/>
                        </a:rPr>
                        <a:t> Eric </a:t>
                      </a:r>
                      <a:r>
                        <a:rPr kumimoji="0" lang="en-IN" sz="1800" kern="1200" dirty="0" err="1" smtClean="0">
                          <a:solidFill>
                            <a:schemeClr val="dk1"/>
                          </a:solidFill>
                          <a:effectLst/>
                          <a:latin typeface="Times New Roman" pitchFamily="18" charset="0"/>
                          <a:ea typeface="+mn-ea"/>
                          <a:cs typeface="Times New Roman" pitchFamily="18" charset="0"/>
                        </a:rPr>
                        <a:t>Overby,b</a:t>
                      </a:r>
                      <a:r>
                        <a:rPr kumimoji="0" lang="en-IN" sz="1800" kern="1200" dirty="0" smtClean="0">
                          <a:solidFill>
                            <a:schemeClr val="dk1"/>
                          </a:solidFill>
                          <a:effectLst/>
                          <a:latin typeface="Times New Roman" pitchFamily="18" charset="0"/>
                          <a:ea typeface="+mn-ea"/>
                          <a:cs typeface="Times New Roman" pitchFamily="18" charset="0"/>
                        </a:rPr>
                        <a:t> </a:t>
                      </a:r>
                      <a:r>
                        <a:rPr kumimoji="0" lang="en-IN" sz="1800" kern="1200" dirty="0" err="1" smtClean="0">
                          <a:solidFill>
                            <a:schemeClr val="dk1"/>
                          </a:solidFill>
                          <a:effectLst/>
                          <a:latin typeface="Times New Roman" pitchFamily="18" charset="0"/>
                          <a:ea typeface="+mn-ea"/>
                          <a:cs typeface="Times New Roman" pitchFamily="18" charset="0"/>
                        </a:rPr>
                        <a:t>Lizhen</a:t>
                      </a:r>
                      <a:r>
                        <a:rPr kumimoji="0" lang="en-IN" sz="1800" kern="1200" dirty="0" smtClean="0">
                          <a:solidFill>
                            <a:schemeClr val="dk1"/>
                          </a:solidFill>
                          <a:effectLst/>
                          <a:latin typeface="Times New Roman" pitchFamily="18" charset="0"/>
                          <a:ea typeface="+mn-ea"/>
                          <a:cs typeface="Times New Roman" pitchFamily="18" charset="0"/>
                        </a:rPr>
                        <a:t> </a:t>
                      </a:r>
                      <a:r>
                        <a:rPr kumimoji="0" lang="en-IN" sz="1800" kern="1200" dirty="0" err="1" smtClean="0">
                          <a:solidFill>
                            <a:schemeClr val="dk1"/>
                          </a:solidFill>
                          <a:effectLst/>
                          <a:latin typeface="Times New Roman" pitchFamily="18" charset="0"/>
                          <a:ea typeface="+mn-ea"/>
                          <a:cs typeface="Times New Roman" pitchFamily="18" charset="0"/>
                        </a:rPr>
                        <a:t>Xub</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We find that a subscriber’s activation of digital access decreases the risk of her </a:t>
                      </a:r>
                      <a:r>
                        <a:rPr kumimoji="0" lang="en-IN" sz="1800" kern="1200" dirty="0" err="1" smtClean="0">
                          <a:solidFill>
                            <a:schemeClr val="dk1"/>
                          </a:solidFill>
                          <a:effectLst/>
                          <a:latin typeface="Times New Roman" pitchFamily="18" charset="0"/>
                          <a:ea typeface="+mn-ea"/>
                          <a:cs typeface="Times New Roman" pitchFamily="18" charset="0"/>
                        </a:rPr>
                        <a:t>canceling</a:t>
                      </a:r>
                      <a:r>
                        <a:rPr kumimoji="0" lang="en-IN" sz="1800" kern="1200" dirty="0" smtClean="0">
                          <a:solidFill>
                            <a:schemeClr val="dk1"/>
                          </a:solidFill>
                          <a:effectLst/>
                          <a:latin typeface="Times New Roman" pitchFamily="18" charset="0"/>
                          <a:ea typeface="+mn-ea"/>
                          <a:cs typeface="Times New Roman" pitchFamily="18" charset="0"/>
                        </a:rPr>
                        <a:t> her subscription by about</a:t>
                      </a:r>
                    </a:p>
                    <a:p>
                      <a:pPr algn="just"/>
                      <a:r>
                        <a:rPr kumimoji="0" lang="en-IN" sz="1800" kern="1200" dirty="0" smtClean="0">
                          <a:solidFill>
                            <a:schemeClr val="dk1"/>
                          </a:solidFill>
                          <a:effectLst/>
                          <a:latin typeface="Times New Roman" pitchFamily="18" charset="0"/>
                          <a:ea typeface="+mn-ea"/>
                          <a:cs typeface="Times New Roman" pitchFamily="18" charset="0"/>
                        </a:rPr>
                        <a:t>31% and increases her subscription revenue by 7%–12%. In other words, digital activation</a:t>
                      </a:r>
                    </a:p>
                    <a:p>
                      <a:pPr algn="just"/>
                      <a:r>
                        <a:rPr kumimoji="0" lang="en-IN" sz="1800" kern="1200" dirty="0" smtClean="0">
                          <a:solidFill>
                            <a:schemeClr val="dk1"/>
                          </a:solidFill>
                          <a:effectLst/>
                          <a:latin typeface="Times New Roman" pitchFamily="18" charset="0"/>
                          <a:ea typeface="+mn-ea"/>
                          <a:cs typeface="Times New Roman" pitchFamily="18" charset="0"/>
                        </a:rPr>
                        <a:t>improves subscriber retention and the associated subscription revenue. This suggests a</a:t>
                      </a:r>
                    </a:p>
                    <a:p>
                      <a:pPr algn="just"/>
                      <a:r>
                        <a:rPr kumimoji="0" lang="en-IN" sz="1800" kern="1200" dirty="0" err="1" smtClean="0">
                          <a:solidFill>
                            <a:schemeClr val="dk1"/>
                          </a:solidFill>
                          <a:effectLst/>
                          <a:latin typeface="Times New Roman" pitchFamily="18" charset="0"/>
                          <a:ea typeface="+mn-ea"/>
                          <a:cs typeface="Times New Roman" pitchFamily="18" charset="0"/>
                        </a:rPr>
                        <a:t>crosschannel</a:t>
                      </a:r>
                      <a:r>
                        <a:rPr kumimoji="0" lang="en-IN" sz="1800" kern="1200" dirty="0" smtClean="0">
                          <a:solidFill>
                            <a:schemeClr val="dk1"/>
                          </a:solidFill>
                          <a:effectLst/>
                          <a:latin typeface="Times New Roman" pitchFamily="18" charset="0"/>
                          <a:ea typeface="+mn-ea"/>
                          <a:cs typeface="Times New Roman" pitchFamily="18" charset="0"/>
                        </a:rPr>
                        <a:t> </a:t>
                      </a:r>
                      <a:r>
                        <a:rPr kumimoji="0" lang="en-IN" sz="1800" kern="1200" dirty="0" err="1" smtClean="0">
                          <a:solidFill>
                            <a:schemeClr val="dk1"/>
                          </a:solidFill>
                          <a:effectLst/>
                          <a:latin typeface="Times New Roman" pitchFamily="18" charset="0"/>
                          <a:ea typeface="+mn-ea"/>
                          <a:cs typeface="Times New Roman" pitchFamily="18" charset="0"/>
                        </a:rPr>
                        <a:t>spillover</a:t>
                      </a:r>
                      <a:r>
                        <a:rPr kumimoji="0" lang="en-IN" sz="1800" kern="1200" dirty="0" smtClean="0">
                          <a:solidFill>
                            <a:schemeClr val="dk1"/>
                          </a:solidFill>
                          <a:effectLst/>
                          <a:latin typeface="Times New Roman" pitchFamily="18" charset="0"/>
                          <a:ea typeface="+mn-ea"/>
                          <a:cs typeface="Times New Roman" pitchFamily="18" charset="0"/>
                        </a:rPr>
                        <a:t> in which the online product (the </a:t>
                      </a:r>
                      <a:r>
                        <a:rPr kumimoji="0" lang="en-IN" sz="1800" kern="1200" dirty="0" err="1" smtClean="0">
                          <a:solidFill>
                            <a:schemeClr val="dk1"/>
                          </a:solidFill>
                          <a:effectLst/>
                          <a:latin typeface="Times New Roman" pitchFamily="18" charset="0"/>
                          <a:ea typeface="+mn-ea"/>
                          <a:cs typeface="Times New Roman" pitchFamily="18" charset="0"/>
                        </a:rPr>
                        <a:t>paywalled</a:t>
                      </a:r>
                      <a:r>
                        <a:rPr kumimoji="0" lang="en-IN" sz="1800" kern="1200" dirty="0" smtClean="0">
                          <a:solidFill>
                            <a:schemeClr val="dk1"/>
                          </a:solidFill>
                          <a:effectLst/>
                          <a:latin typeface="Times New Roman" pitchFamily="18" charset="0"/>
                          <a:ea typeface="+mn-ea"/>
                          <a:cs typeface="Times New Roman" pitchFamily="18" charset="0"/>
                        </a:rPr>
                        <a:t> website) increases customers’ valuation for the offline product (the printed newspaper). </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High performance and accuracy.</a:t>
                      </a:r>
                      <a:endParaRPr lang="en-US" sz="1800" dirty="0">
                        <a:latin typeface="Times New Roman" panose="02020603050405020304" pitchFamily="18" charset="0"/>
                        <a:cs typeface="Times New Roman" panose="02020603050405020304" pitchFamily="18" charset="0"/>
                      </a:endParaRPr>
                    </a:p>
                  </a:txBody>
                  <a:tcPr/>
                </a:tc>
                <a:tc>
                  <a:txBody>
                    <a:bodyPr/>
                    <a:lstStyle/>
                    <a:p>
                      <a:r>
                        <a:rPr kumimoji="0" lang="en-IN" sz="1800" kern="1200" dirty="0" smtClean="0">
                          <a:solidFill>
                            <a:schemeClr val="dk1"/>
                          </a:solidFill>
                          <a:effectLst/>
                          <a:latin typeface="Times New Roman" pitchFamily="18" charset="0"/>
                          <a:ea typeface="+mn-ea"/>
                          <a:cs typeface="Times New Roman" pitchFamily="18" charset="0"/>
                        </a:rPr>
                        <a:t>It is having some scalability problem.</a:t>
                      </a:r>
                    </a:p>
                    <a:p>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426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74711637"/>
              </p:ext>
            </p:extLst>
          </p:nvPr>
        </p:nvGraphicFramePr>
        <p:xfrm>
          <a:off x="540911" y="462087"/>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b="0" dirty="0" smtClean="0">
                          <a:latin typeface="Times New Roman" panose="02020603050405020304" pitchFamily="18" charset="0"/>
                          <a:cs typeface="Times New Roman" panose="02020603050405020304" pitchFamily="18" charset="0"/>
                        </a:rPr>
                        <a:t>Title</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Year</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Author</a:t>
                      </a:r>
                    </a:p>
                    <a:p>
                      <a:pPr algn="ctr"/>
                      <a:endParaRPr lang="en-US" b="0" dirty="0"/>
                    </a:p>
                  </a:txBody>
                  <a:tcPr/>
                </a:tc>
                <a:tc>
                  <a:txBody>
                    <a:bodyPr/>
                    <a:lstStyle/>
                    <a:p>
                      <a:pPr algn="ctr"/>
                      <a:r>
                        <a:rPr lang="en-US" b="0" dirty="0" smtClean="0">
                          <a:latin typeface="Times New Roman" panose="02020603050405020304" pitchFamily="18" charset="0"/>
                          <a:cs typeface="Times New Roman" panose="02020603050405020304" pitchFamily="18" charset="0"/>
                        </a:rPr>
                        <a:t>Methodology</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Advantages</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smtClean="0">
                          <a:latin typeface="Times New Roman" panose="02020603050405020304" pitchFamily="18" charset="0"/>
                          <a:cs typeface="Times New Roman" panose="02020603050405020304" pitchFamily="18" charset="0"/>
                        </a:rPr>
                        <a:t>Disadvantages</a:t>
                      </a:r>
                      <a:endParaRPr lang="en-US" b="0" dirty="0">
                        <a:latin typeface="Times New Roman" panose="02020603050405020304" pitchFamily="18" charset="0"/>
                        <a:cs typeface="Times New Roman" panose="02020603050405020304" pitchFamily="18" charset="0"/>
                      </a:endParaRPr>
                    </a:p>
                  </a:txBody>
                  <a:tcPr/>
                </a:tc>
              </a:tr>
              <a:tr h="5390555">
                <a:tc>
                  <a:txBody>
                    <a:bodyPr/>
                    <a:lstStyle/>
                    <a:p>
                      <a:r>
                        <a:rPr kumimoji="0" lang="en-IN" sz="1800" kern="1200" dirty="0" smtClean="0">
                          <a:solidFill>
                            <a:schemeClr val="dk1"/>
                          </a:solidFill>
                          <a:effectLst/>
                          <a:latin typeface="Times New Roman" pitchFamily="18" charset="0"/>
                          <a:ea typeface="+mn-ea"/>
                          <a:cs typeface="Times New Roman" pitchFamily="18" charset="0"/>
                        </a:rPr>
                        <a:t>A DEEP LEARNING FRAMEWORK TO IMPROVE CUSTOMER</a:t>
                      </a:r>
                    </a:p>
                    <a:p>
                      <a:r>
                        <a:rPr kumimoji="0" lang="en-IN" sz="1800" kern="1200" dirty="0" smtClean="0">
                          <a:solidFill>
                            <a:schemeClr val="dk1"/>
                          </a:solidFill>
                          <a:effectLst/>
                          <a:latin typeface="Times New Roman" pitchFamily="18" charset="0"/>
                          <a:ea typeface="+mn-ea"/>
                          <a:cs typeface="Times New Roman" pitchFamily="18" charset="0"/>
                        </a:rPr>
                        <a:t>RETENTION</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smtClean="0">
                          <a:latin typeface="Times New Roman" panose="02020603050405020304" pitchFamily="18" charset="0"/>
                          <a:cs typeface="Times New Roman" panose="02020603050405020304" pitchFamily="18" charset="0"/>
                        </a:rPr>
                        <a:t>2020</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en-IN" sz="1800" b="0" kern="1200" dirty="0" err="1" smtClean="0">
                          <a:solidFill>
                            <a:schemeClr val="dk1"/>
                          </a:solidFill>
                          <a:effectLst/>
                          <a:latin typeface="Times New Roman" pitchFamily="18" charset="0"/>
                          <a:ea typeface="+mn-ea"/>
                          <a:cs typeface="Times New Roman" pitchFamily="18" charset="0"/>
                        </a:rPr>
                        <a:t>Amany</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Zaky</a:t>
                      </a:r>
                      <a:r>
                        <a:rPr kumimoji="0" lang="en-IN" sz="1800" b="0" kern="1200" dirty="0" smtClean="0">
                          <a:solidFill>
                            <a:schemeClr val="dk1"/>
                          </a:solidFill>
                          <a:effectLst/>
                          <a:latin typeface="Times New Roman" pitchFamily="18" charset="0"/>
                          <a:ea typeface="+mn-ea"/>
                          <a:cs typeface="Times New Roman" pitchFamily="18" charset="0"/>
                        </a:rPr>
                        <a:t> a</a:t>
                      </a:r>
                    </a:p>
                    <a:p>
                      <a:pPr marL="0" marR="0" indent="0" algn="l" defTabSz="457200" rtl="0" eaLnBrk="1" fontAlgn="auto" latinLnBrk="0" hangingPunct="1">
                        <a:lnSpc>
                          <a:spcPct val="100000"/>
                        </a:lnSpc>
                        <a:spcBef>
                          <a:spcPts val="0"/>
                        </a:spcBef>
                        <a:spcAft>
                          <a:spcPts val="0"/>
                        </a:spcAft>
                        <a:buClrTx/>
                        <a:buSzTx/>
                        <a:buFontTx/>
                        <a:buNone/>
                        <a:tabLst/>
                        <a:defRPr/>
                      </a:pPr>
                      <a:r>
                        <a:rPr kumimoji="0" lang="en-IN" sz="1800" b="0" kern="1200" dirty="0" smtClean="0">
                          <a:solidFill>
                            <a:schemeClr val="dk1"/>
                          </a:solidFill>
                          <a:effectLst/>
                          <a:latin typeface="Times New Roman" pitchFamily="18" charset="0"/>
                          <a:ea typeface="+mn-ea"/>
                          <a:cs typeface="Times New Roman" pitchFamily="18" charset="0"/>
                        </a:rPr>
                        <a:t>*, Mohamed </a:t>
                      </a:r>
                      <a:r>
                        <a:rPr kumimoji="0" lang="en-IN" sz="1800" b="0" kern="1200" dirty="0" err="1" smtClean="0">
                          <a:solidFill>
                            <a:schemeClr val="dk1"/>
                          </a:solidFill>
                          <a:effectLst/>
                          <a:latin typeface="Times New Roman" pitchFamily="18" charset="0"/>
                          <a:ea typeface="+mn-ea"/>
                          <a:cs typeface="Times New Roman" pitchFamily="18" charset="0"/>
                        </a:rPr>
                        <a:t>Roushdy</a:t>
                      </a:r>
                      <a:r>
                        <a:rPr kumimoji="0" lang="en-IN" sz="1800" b="0" kern="1200" dirty="0" smtClean="0">
                          <a:solidFill>
                            <a:schemeClr val="dk1"/>
                          </a:solidFill>
                          <a:effectLst/>
                          <a:latin typeface="Times New Roman" pitchFamily="18" charset="0"/>
                          <a:ea typeface="+mn-ea"/>
                          <a:cs typeface="Times New Roman" pitchFamily="18" charset="0"/>
                        </a:rPr>
                        <a:t> b</a:t>
                      </a:r>
                    </a:p>
                    <a:p>
                      <a:pPr marL="0" marR="0" indent="0" algn="l" defTabSz="457200" rtl="0" eaLnBrk="1" fontAlgn="auto" latinLnBrk="0" hangingPunct="1">
                        <a:lnSpc>
                          <a:spcPct val="100000"/>
                        </a:lnSpc>
                        <a:spcBef>
                          <a:spcPts val="0"/>
                        </a:spcBef>
                        <a:spcAft>
                          <a:spcPts val="0"/>
                        </a:spcAft>
                        <a:buClrTx/>
                        <a:buSzTx/>
                        <a:buFontTx/>
                        <a:buNone/>
                        <a:tabLst/>
                        <a:defRPr/>
                      </a:pP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Shimaa</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Ouf</a:t>
                      </a:r>
                      <a:r>
                        <a:rPr kumimoji="0" lang="en-IN" sz="1800" b="0" kern="1200" dirty="0" smtClean="0">
                          <a:solidFill>
                            <a:schemeClr val="dk1"/>
                          </a:solidFill>
                          <a:effectLst/>
                          <a:latin typeface="Times New Roman" pitchFamily="18" charset="0"/>
                          <a:ea typeface="+mn-ea"/>
                          <a:cs typeface="Times New Roman" pitchFamily="18" charset="0"/>
                        </a:rPr>
                        <a:t> a</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n addition, this research</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focused on improving dataset quality using data preprocessing techniques, such as noise removal, fill null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values, feature scaling (normalization, standardization), discretization, and dimensionality reduction to</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maximize the accuracy and get better results. The experiment is performed on a telecom dataset obtained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from </a:t>
                      </a:r>
                      <a:r>
                        <a:rPr kumimoji="0" lang="en-IN" sz="1800" kern="1200" dirty="0" err="1" smtClean="0">
                          <a:solidFill>
                            <a:schemeClr val="dk1"/>
                          </a:solidFill>
                          <a:effectLst/>
                          <a:latin typeface="Times New Roman" pitchFamily="18" charset="0"/>
                          <a:ea typeface="+mn-ea"/>
                          <a:cs typeface="Times New Roman" pitchFamily="18" charset="0"/>
                        </a:rPr>
                        <a:t>Kaggle</a:t>
                      </a:r>
                      <a:r>
                        <a:rPr kumimoji="0" lang="en-IN" sz="1800" kern="1200" dirty="0" smtClean="0">
                          <a:solidFill>
                            <a:schemeClr val="dk1"/>
                          </a:solidFill>
                          <a:effectLst/>
                          <a:latin typeface="Times New Roman" pitchFamily="18" charset="0"/>
                          <a:ea typeface="+mn-ea"/>
                          <a:cs typeface="Times New Roman" pitchFamily="18" charset="0"/>
                        </a:rPr>
                        <a:t> called Cell2Cell.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kumimoji="0" lang="en-IN" sz="1800" kern="1200" dirty="0" smtClean="0">
                          <a:solidFill>
                            <a:schemeClr val="dk1"/>
                          </a:solidFill>
                          <a:effectLst/>
                          <a:latin typeface="Times New Roman" pitchFamily="18" charset="0"/>
                          <a:ea typeface="+mn-ea"/>
                          <a:cs typeface="Times New Roman" pitchFamily="18" charset="0"/>
                        </a:rPr>
                        <a:t>More Reliable.</a:t>
                      </a:r>
                    </a:p>
                    <a:p>
                      <a:endParaRPr lang="en-US" sz="1800" b="0" dirty="0">
                        <a:latin typeface="Times New Roman" panose="02020603050405020304" pitchFamily="18" charset="0"/>
                        <a:cs typeface="Times New Roman" panose="02020603050405020304" pitchFamily="18" charset="0"/>
                      </a:endParaRPr>
                    </a:p>
                  </a:txBody>
                  <a:tcPr/>
                </a:tc>
                <a:tc>
                  <a:txBody>
                    <a:bodyPr/>
                    <a:lstStyle/>
                    <a:p>
                      <a:r>
                        <a:rPr kumimoji="0" lang="en-IN" sz="1800" kern="1200" dirty="0" smtClean="0">
                          <a:solidFill>
                            <a:schemeClr val="dk1"/>
                          </a:solidFill>
                          <a:effectLst/>
                          <a:latin typeface="Times New Roman" pitchFamily="18" charset="0"/>
                          <a:ea typeface="+mn-ea"/>
                          <a:cs typeface="Times New Roman" pitchFamily="18" charset="0"/>
                        </a:rPr>
                        <a:t>It is less in efficiency and not give perfect result.</a:t>
                      </a:r>
                    </a:p>
                    <a:p>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0194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428" y="1697038"/>
            <a:ext cx="10761372" cy="447194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conclude that, the </a:t>
            </a:r>
            <a:r>
              <a:rPr lang="en-IN" sz="2000" dirty="0" smtClean="0">
                <a:latin typeface="Times New Roman" panose="02020603050405020304" pitchFamily="18" charset="0"/>
                <a:cs typeface="Times New Roman" panose="02020603050405020304" pitchFamily="18" charset="0"/>
              </a:rPr>
              <a:t>customer intension dataset </a:t>
            </a:r>
            <a:r>
              <a:rPr lang="en-IN" sz="2000" dirty="0">
                <a:latin typeface="Times New Roman" panose="02020603050405020304" pitchFamily="18" charset="0"/>
                <a:cs typeface="Times New Roman" panose="02020603050405020304" pitchFamily="18" charset="0"/>
              </a:rPr>
              <a:t>was collected from dataset </a:t>
            </a:r>
            <a:r>
              <a:rPr lang="en-IN" sz="2000" dirty="0" smtClean="0">
                <a:latin typeface="Times New Roman" panose="02020603050405020304" pitchFamily="18" charset="0"/>
                <a:cs typeface="Times New Roman" panose="02020603050405020304" pitchFamily="18" charset="0"/>
              </a:rPr>
              <a:t>repository. The </a:t>
            </a:r>
            <a:r>
              <a:rPr lang="en-IN" sz="2000" dirty="0">
                <a:latin typeface="Times New Roman" panose="02020603050405020304" pitchFamily="18" charset="0"/>
                <a:cs typeface="Times New Roman" panose="02020603050405020304" pitchFamily="18" charset="0"/>
              </a:rPr>
              <a:t>input dataset was mentioned in our research </a:t>
            </a:r>
            <a:r>
              <a:rPr lang="en-IN" sz="2000" dirty="0" smtClean="0">
                <a:latin typeface="Times New Roman" panose="02020603050405020304" pitchFamily="18" charset="0"/>
                <a:cs typeface="Times New Roman" panose="02020603050405020304" pitchFamily="18" charset="0"/>
              </a:rPr>
              <a:t>paper. We </a:t>
            </a:r>
            <a:r>
              <a:rPr lang="en-IN" sz="2000" dirty="0">
                <a:latin typeface="Times New Roman" panose="02020603050405020304" pitchFamily="18" charset="0"/>
                <a:cs typeface="Times New Roman" panose="02020603050405020304" pitchFamily="18" charset="0"/>
              </a:rPr>
              <a:t>are implemented the </a:t>
            </a:r>
            <a:r>
              <a:rPr lang="en-IN" sz="2000" dirty="0" smtClean="0">
                <a:latin typeface="Times New Roman" panose="02020603050405020304" pitchFamily="18" charset="0"/>
                <a:cs typeface="Times New Roman" panose="02020603050405020304" pitchFamily="18" charset="0"/>
              </a:rPr>
              <a:t>two different classification </a:t>
            </a:r>
            <a:r>
              <a:rPr lang="en-IN" sz="2000" dirty="0">
                <a:latin typeface="Times New Roman" panose="02020603050405020304" pitchFamily="18" charset="0"/>
                <a:cs typeface="Times New Roman" panose="02020603050405020304" pitchFamily="18" charset="0"/>
              </a:rPr>
              <a:t>algorithms (i.e.) machine learning algorithm</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Then, machine learning algorithms such as </a:t>
            </a:r>
            <a:r>
              <a:rPr lang="en-IN" sz="2000" dirty="0" smtClean="0">
                <a:latin typeface="Times New Roman" panose="02020603050405020304" pitchFamily="18" charset="0"/>
                <a:cs typeface="Times New Roman" panose="02020603050405020304" pitchFamily="18" charset="0"/>
              </a:rPr>
              <a:t>decision tree and </a:t>
            </a:r>
            <a:r>
              <a:rPr lang="en-IN" sz="2000" dirty="0">
                <a:latin typeface="Times New Roman" panose="02020603050405020304" pitchFamily="18" charset="0"/>
                <a:cs typeface="Times New Roman" panose="02020603050405020304" pitchFamily="18" charset="0"/>
              </a:rPr>
              <a:t>naives bayes. Finally, the result shows that the accuracy for above mentioned algorithm and visualize the output in the form of graph.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4418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697038"/>
            <a:ext cx="10800008" cy="447194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future, it is possible to provide extensions or modifications to the proposed clustering and classification algorithms to achieve further increased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future , the system can implement the combination of different machine learning or deep learning.</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9168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913" y="1697038"/>
            <a:ext cx="10812887" cy="447194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O. </a:t>
            </a:r>
            <a:r>
              <a:rPr lang="en-IN" sz="2000" dirty="0" err="1">
                <a:latin typeface="Times New Roman" panose="02020603050405020304" pitchFamily="18" charset="0"/>
                <a:cs typeface="Times New Roman" panose="02020603050405020304" pitchFamily="18" charset="0"/>
              </a:rPr>
              <a:t>Tyrväinen</a:t>
            </a:r>
            <a:r>
              <a:rPr lang="en-IN" sz="2000" i="1" dirty="0">
                <a:latin typeface="Times New Roman" panose="02020603050405020304" pitchFamily="18" charset="0"/>
                <a:cs typeface="Times New Roman" panose="02020603050405020304" pitchFamily="18" charset="0"/>
              </a:rPr>
              <a:t> et </a:t>
            </a:r>
            <a:r>
              <a:rPr lang="en-IN" sz="2000" i="1" dirty="0" smtClean="0">
                <a:latin typeface="Times New Roman" panose="02020603050405020304" pitchFamily="18" charset="0"/>
                <a:cs typeface="Times New Roman" panose="02020603050405020304" pitchFamily="18" charset="0"/>
              </a:rPr>
              <a:t>al .</a:t>
            </a:r>
            <a:r>
              <a:rPr lang="en-IN" sz="2000" dirty="0">
                <a:latin typeface="Times New Roman" panose="02020603050405020304" pitchFamily="18" charset="0"/>
                <a:cs typeface="Times New Roman" panose="02020603050405020304" pitchFamily="18" charset="0"/>
                <a:hlinkClick r:id="rId2"/>
              </a:rPr>
              <a:t>Personalization and hedonic motivation in creating customer experiences and loyalty in </a:t>
            </a:r>
            <a:r>
              <a:rPr lang="en-IN" sz="2000" dirty="0" err="1">
                <a:latin typeface="Times New Roman" panose="02020603050405020304" pitchFamily="18" charset="0"/>
                <a:cs typeface="Times New Roman" panose="02020603050405020304" pitchFamily="18" charset="0"/>
                <a:hlinkClick r:id="rId2"/>
              </a:rPr>
              <a:t>omnichannel</a:t>
            </a:r>
            <a:r>
              <a:rPr lang="en-IN" sz="2000" dirty="0">
                <a:latin typeface="Times New Roman" panose="02020603050405020304" pitchFamily="18" charset="0"/>
                <a:cs typeface="Times New Roman" panose="02020603050405020304" pitchFamily="18" charset="0"/>
                <a:hlinkClick r:id="rId2"/>
              </a:rPr>
              <a:t> </a:t>
            </a:r>
            <a:r>
              <a:rPr lang="en-IN" sz="2000" dirty="0" err="1" smtClean="0">
                <a:latin typeface="Times New Roman" panose="02020603050405020304" pitchFamily="18" charset="0"/>
                <a:cs typeface="Times New Roman" panose="02020603050405020304" pitchFamily="18" charset="0"/>
                <a:hlinkClick r:id="rId2"/>
              </a:rPr>
              <a:t>retail</a:t>
            </a:r>
            <a:r>
              <a:rPr lang="en-IN" sz="2000" dirty="0" err="1" smtClean="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 Retailing </a:t>
            </a:r>
            <a:r>
              <a:rPr lang="en-IN" sz="2000" dirty="0" err="1">
                <a:latin typeface="Times New Roman" panose="02020603050405020304" pitchFamily="18" charset="0"/>
                <a:cs typeface="Times New Roman" panose="02020603050405020304" pitchFamily="18" charset="0"/>
              </a:rPr>
              <a:t>Consum</a:t>
            </a:r>
            <a:r>
              <a:rPr lang="en-IN" sz="2000" dirty="0">
                <a:latin typeface="Times New Roman" panose="02020603050405020304" pitchFamily="18" charset="0"/>
                <a:cs typeface="Times New Roman" panose="02020603050405020304" pitchFamily="18" charset="0"/>
              </a:rPr>
              <a:t>. Serv</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2020)</a:t>
            </a:r>
          </a:p>
          <a:p>
            <a:pPr algn="just">
              <a:lnSpc>
                <a:spcPct val="150000"/>
              </a:lnSpc>
            </a:pPr>
            <a:r>
              <a:rPr lang="en-IN" sz="2000" dirty="0">
                <a:latin typeface="Times New Roman" panose="02020603050405020304" pitchFamily="18" charset="0"/>
                <a:cs typeface="Times New Roman" panose="02020603050405020304" pitchFamily="18" charset="0"/>
              </a:rPr>
              <a:t>H.T. Tsai</a:t>
            </a:r>
            <a:r>
              <a:rPr lang="en-IN" sz="2000" i="1" dirty="0">
                <a:latin typeface="Times New Roman" panose="02020603050405020304" pitchFamily="18" charset="0"/>
                <a:cs typeface="Times New Roman" panose="02020603050405020304" pitchFamily="18" charset="0"/>
              </a:rPr>
              <a:t> et </a:t>
            </a:r>
            <a:r>
              <a:rPr lang="en-IN" sz="2000" i="1" dirty="0" err="1">
                <a:latin typeface="Times New Roman" panose="02020603050405020304" pitchFamily="18" charset="0"/>
                <a:cs typeface="Times New Roman" panose="02020603050405020304" pitchFamily="18" charset="0"/>
              </a:rPr>
              <a:t>al.</a:t>
            </a:r>
            <a:r>
              <a:rPr lang="en-IN" sz="2000" dirty="0" err="1">
                <a:latin typeface="Times New Roman" panose="02020603050405020304" pitchFamily="18" charset="0"/>
                <a:cs typeface="Times New Roman" panose="02020603050405020304" pitchFamily="18" charset="0"/>
                <a:hlinkClick r:id="rId3"/>
              </a:rPr>
              <a:t>Determinants</a:t>
            </a:r>
            <a:r>
              <a:rPr lang="en-IN" sz="2000" dirty="0">
                <a:latin typeface="Times New Roman" panose="02020603050405020304" pitchFamily="18" charset="0"/>
                <a:cs typeface="Times New Roman" panose="02020603050405020304" pitchFamily="18" charset="0"/>
                <a:hlinkClick r:id="rId3"/>
              </a:rPr>
              <a:t> of e-repurchase intentions: an integrative model of quadruple retention </a:t>
            </a:r>
            <a:r>
              <a:rPr lang="en-IN" sz="2000" dirty="0" err="1" smtClean="0">
                <a:latin typeface="Times New Roman" panose="02020603050405020304" pitchFamily="18" charset="0"/>
                <a:cs typeface="Times New Roman" panose="02020603050405020304" pitchFamily="18" charset="0"/>
                <a:hlinkClick r:id="rId3"/>
              </a:rPr>
              <a:t>drivers</a:t>
            </a:r>
            <a:r>
              <a:rPr lang="en-IN" sz="2000" dirty="0" err="1" smtClean="0">
                <a:latin typeface="Times New Roman" panose="02020603050405020304" pitchFamily="18" charset="0"/>
                <a:cs typeface="Times New Roman" panose="02020603050405020304" pitchFamily="18" charset="0"/>
              </a:rPr>
              <a:t>Inf</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Manag</a:t>
            </a:r>
            <a:r>
              <a:rPr lang="en-IN" sz="2000" dirty="0" smtClean="0">
                <a:latin typeface="Times New Roman" panose="02020603050405020304" pitchFamily="18" charset="0"/>
                <a:cs typeface="Times New Roman" panose="02020603050405020304" pitchFamily="18" charset="0"/>
              </a:rPr>
              <a:t>.(2007</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P.L. To</a:t>
            </a:r>
            <a:r>
              <a:rPr lang="en-IN" sz="2000" i="1" dirty="0">
                <a:latin typeface="Times New Roman" panose="02020603050405020304" pitchFamily="18" charset="0"/>
                <a:cs typeface="Times New Roman" panose="02020603050405020304" pitchFamily="18" charset="0"/>
              </a:rPr>
              <a:t> et </a:t>
            </a:r>
            <a:r>
              <a:rPr lang="en-IN" sz="2000" i="1" dirty="0" err="1">
                <a:latin typeface="Times New Roman" panose="02020603050405020304" pitchFamily="18" charset="0"/>
                <a:cs typeface="Times New Roman" panose="02020603050405020304" pitchFamily="18" charset="0"/>
              </a:rPr>
              <a:t>al.</a:t>
            </a:r>
            <a:r>
              <a:rPr lang="en-IN" sz="2000" dirty="0" err="1">
                <a:latin typeface="Times New Roman" panose="02020603050405020304" pitchFamily="18" charset="0"/>
                <a:cs typeface="Times New Roman" panose="02020603050405020304" pitchFamily="18" charset="0"/>
                <a:hlinkClick r:id="rId4"/>
              </a:rPr>
              <a:t>Shopping</a:t>
            </a:r>
            <a:r>
              <a:rPr lang="en-IN" sz="2000" dirty="0">
                <a:latin typeface="Times New Roman" panose="02020603050405020304" pitchFamily="18" charset="0"/>
                <a:cs typeface="Times New Roman" panose="02020603050405020304" pitchFamily="18" charset="0"/>
                <a:hlinkClick r:id="rId4"/>
              </a:rPr>
              <a:t> motivations on Internet: a study based on utilitarian and hedonic </a:t>
            </a:r>
            <a:r>
              <a:rPr lang="en-IN" sz="2000" dirty="0" err="1" smtClean="0">
                <a:latin typeface="Times New Roman" panose="02020603050405020304" pitchFamily="18" charset="0"/>
                <a:cs typeface="Times New Roman" panose="02020603050405020304" pitchFamily="18" charset="0"/>
                <a:hlinkClick r:id="rId4"/>
              </a:rPr>
              <a:t>value</a:t>
            </a:r>
            <a:r>
              <a:rPr lang="en-IN" sz="2000" dirty="0" err="1" smtClean="0">
                <a:latin typeface="Times New Roman" panose="02020603050405020304" pitchFamily="18" charset="0"/>
                <a:cs typeface="Times New Roman" panose="02020603050405020304" pitchFamily="18" charset="0"/>
              </a:rPr>
              <a:t>Technovation</a:t>
            </a:r>
            <a:r>
              <a:rPr lang="en-IN" sz="2000" dirty="0" smtClean="0">
                <a:latin typeface="Times New Roman" panose="02020603050405020304" pitchFamily="18" charset="0"/>
                <a:cs typeface="Times New Roman" panose="02020603050405020304" pitchFamily="18" charset="0"/>
              </a:rPr>
              <a:t>(2007)</a:t>
            </a:r>
          </a:p>
          <a:p>
            <a:pPr algn="just">
              <a:lnSpc>
                <a:spcPct val="150000"/>
              </a:lnSpc>
            </a:pPr>
            <a:r>
              <a:rPr lang="en-IN" sz="2000" dirty="0">
                <a:latin typeface="Times New Roman" panose="02020603050405020304" pitchFamily="18" charset="0"/>
                <a:cs typeface="Times New Roman" panose="02020603050405020304" pitchFamily="18" charset="0"/>
              </a:rPr>
              <a:t>D.M. Szymanski</a:t>
            </a:r>
            <a:r>
              <a:rPr lang="en-IN" sz="2000" i="1" dirty="0">
                <a:latin typeface="Times New Roman" panose="02020603050405020304" pitchFamily="18" charset="0"/>
                <a:cs typeface="Times New Roman" panose="02020603050405020304" pitchFamily="18" charset="0"/>
              </a:rPr>
              <a:t> et </a:t>
            </a:r>
            <a:r>
              <a:rPr lang="en-IN" sz="2000" i="1" dirty="0" err="1">
                <a:latin typeface="Times New Roman" panose="02020603050405020304" pitchFamily="18" charset="0"/>
                <a:cs typeface="Times New Roman" panose="02020603050405020304" pitchFamily="18" charset="0"/>
              </a:rPr>
              <a:t>al.</a:t>
            </a:r>
            <a:r>
              <a:rPr lang="en-IN" sz="2000" dirty="0" err="1">
                <a:latin typeface="Times New Roman" panose="02020603050405020304" pitchFamily="18" charset="0"/>
                <a:cs typeface="Times New Roman" panose="02020603050405020304" pitchFamily="18" charset="0"/>
                <a:hlinkClick r:id="rId5"/>
              </a:rPr>
              <a:t>E</a:t>
            </a:r>
            <a:r>
              <a:rPr lang="en-IN" sz="2000" dirty="0">
                <a:latin typeface="Times New Roman" panose="02020603050405020304" pitchFamily="18" charset="0"/>
                <a:cs typeface="Times New Roman" panose="02020603050405020304" pitchFamily="18" charset="0"/>
                <a:hlinkClick r:id="rId5"/>
              </a:rPr>
              <a:t>-satisfaction: an initial </a:t>
            </a:r>
            <a:r>
              <a:rPr lang="en-IN" sz="2000" dirty="0" err="1" smtClean="0">
                <a:latin typeface="Times New Roman" panose="02020603050405020304" pitchFamily="18" charset="0"/>
                <a:cs typeface="Times New Roman" panose="02020603050405020304" pitchFamily="18" charset="0"/>
                <a:hlinkClick r:id="rId5"/>
              </a:rPr>
              <a:t>examination</a:t>
            </a:r>
            <a:r>
              <a:rPr lang="en-IN" sz="2000" dirty="0" err="1" smtClean="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Retailing(2000</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R.A. Shang</a:t>
            </a:r>
            <a:r>
              <a:rPr lang="en-IN" sz="2000" i="1" dirty="0">
                <a:latin typeface="Times New Roman" panose="02020603050405020304" pitchFamily="18" charset="0"/>
                <a:cs typeface="Times New Roman" panose="02020603050405020304" pitchFamily="18" charset="0"/>
              </a:rPr>
              <a:t> et </a:t>
            </a:r>
            <a:r>
              <a:rPr lang="en-IN" sz="2000" i="1" dirty="0" err="1">
                <a:latin typeface="Times New Roman" panose="02020603050405020304" pitchFamily="18" charset="0"/>
                <a:cs typeface="Times New Roman" panose="02020603050405020304" pitchFamily="18" charset="0"/>
              </a:rPr>
              <a:t>al.</a:t>
            </a:r>
            <a:r>
              <a:rPr lang="en-IN" sz="2000" dirty="0" err="1">
                <a:latin typeface="Times New Roman" panose="02020603050405020304" pitchFamily="18" charset="0"/>
                <a:cs typeface="Times New Roman" panose="02020603050405020304" pitchFamily="18" charset="0"/>
                <a:hlinkClick r:id="rId6"/>
              </a:rPr>
              <a:t>Extrinsic</a:t>
            </a:r>
            <a:r>
              <a:rPr lang="en-IN" sz="2000" dirty="0">
                <a:latin typeface="Times New Roman" panose="02020603050405020304" pitchFamily="18" charset="0"/>
                <a:cs typeface="Times New Roman" panose="02020603050405020304" pitchFamily="18" charset="0"/>
                <a:hlinkClick r:id="rId6"/>
              </a:rPr>
              <a:t> versus intrinsic motivations for consumers to shop </a:t>
            </a:r>
            <a:r>
              <a:rPr lang="en-IN" sz="2000" dirty="0" smtClean="0">
                <a:latin typeface="Times New Roman" panose="02020603050405020304" pitchFamily="18" charset="0"/>
                <a:cs typeface="Times New Roman" panose="02020603050405020304" pitchFamily="18" charset="0"/>
                <a:hlinkClick r:id="rId6"/>
              </a:rPr>
              <a:t>on-</a:t>
            </a:r>
            <a:r>
              <a:rPr lang="en-IN" sz="2000" dirty="0" err="1" smtClean="0">
                <a:latin typeface="Times New Roman" panose="02020603050405020304" pitchFamily="18" charset="0"/>
                <a:cs typeface="Times New Roman" panose="02020603050405020304" pitchFamily="18" charset="0"/>
                <a:hlinkClick r:id="rId6"/>
              </a:rPr>
              <a:t>line</a:t>
            </a:r>
            <a:r>
              <a:rPr lang="en-IN" sz="2000" dirty="0" err="1" smtClean="0">
                <a:latin typeface="Times New Roman" panose="02020603050405020304" pitchFamily="18" charset="0"/>
                <a:cs typeface="Times New Roman" panose="02020603050405020304" pitchFamily="18" charset="0"/>
              </a:rPr>
              <a:t>Inf</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Manag</a:t>
            </a:r>
            <a:r>
              <a:rPr lang="en-IN" sz="2000" dirty="0" smtClean="0">
                <a:latin typeface="Times New Roman" panose="02020603050405020304" pitchFamily="18" charset="0"/>
                <a:cs typeface="Times New Roman" panose="02020603050405020304" pitchFamily="18" charset="0"/>
              </a:rPr>
              <a:t>.(2005</a:t>
            </a:r>
            <a:r>
              <a:rPr lang="en-IN" sz="2000" dirty="0">
                <a:latin typeface="Times New Roman" panose="02020603050405020304" pitchFamily="18" charset="0"/>
                <a:cs typeface="Times New Roman" panose="02020603050405020304" pitchFamily="18" charset="0"/>
              </a:rPr>
              <a:t>)</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Clr>
                <a:schemeClr val="tx1"/>
              </a:buClr>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The main objective is, </a:t>
            </a:r>
          </a:p>
          <a:p>
            <a:pPr marL="0" indent="0" algn="just">
              <a:lnSpc>
                <a:spcPct val="150000"/>
              </a:lnSpc>
              <a:buClr>
                <a:schemeClr val="tx1"/>
              </a:buClr>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To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analyse the customer intention effectively.</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Clr>
                <a:schemeClr val="tx1"/>
              </a:buClr>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To implement the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different machine </a:t>
            </a:r>
            <a:r>
              <a:rPr lang="en-IN" sz="2000" dirty="0">
                <a:latin typeface="Times New Roman" panose="02020603050405020304" pitchFamily="18" charset="0"/>
                <a:ea typeface="Tahoma" panose="020B0604030504040204" pitchFamily="34" charset="0"/>
                <a:cs typeface="Times New Roman" panose="02020603050405020304" pitchFamily="18" charset="0"/>
              </a:rPr>
              <a:t>learning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algorithms.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Clr>
                <a:schemeClr val="tx1"/>
              </a:buClr>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To 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4" y="1503025"/>
            <a:ext cx="11062648" cy="4575803"/>
          </a:xfrm>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In existing system, sentiment analysis is one method for classifying documents to identify positive or negative opinions. Customer satisfaction has an essential point for customer service.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Customer </a:t>
            </a:r>
            <a:r>
              <a:rPr lang="en-IN" sz="2000" dirty="0">
                <a:latin typeface="Times New Roman" panose="02020603050405020304" pitchFamily="18" charset="0"/>
                <a:cs typeface="Times New Roman" panose="02020603050405020304" pitchFamily="18" charset="0"/>
              </a:rPr>
              <a:t>behaviour is currently doing a lot of reviews in online media such as on trip advisor. A restaurant is a business that requires more attention in the service to consumers by improving service to customers continuously.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study tries to classify Surabaya restaurant customer satisfaction using Naive Bayes. Data sampling is crawling by using </a:t>
            </a:r>
            <a:r>
              <a:rPr lang="en-IN" sz="2000" dirty="0" err="1">
                <a:latin typeface="Times New Roman" panose="02020603050405020304" pitchFamily="18" charset="0"/>
                <a:cs typeface="Times New Roman" panose="02020603050405020304" pitchFamily="18" charset="0"/>
              </a:rPr>
              <a:t>WebHarvy</a:t>
            </a:r>
            <a:r>
              <a:rPr lang="en-IN" sz="2000" dirty="0">
                <a:latin typeface="Times New Roman" panose="02020603050405020304" pitchFamily="18" charset="0"/>
                <a:cs typeface="Times New Roman" panose="02020603050405020304" pitchFamily="18" charset="0"/>
              </a:rPr>
              <a:t> Tools. The result from this research shows that these two methods get the customer response accurately and Naive Bayes method is more accurate than </a:t>
            </a:r>
            <a:r>
              <a:rPr lang="en-IN" sz="2000" dirty="0" err="1">
                <a:latin typeface="Times New Roman" panose="02020603050405020304" pitchFamily="18" charset="0"/>
                <a:cs typeface="Times New Roman" panose="02020603050405020304" pitchFamily="18" charset="0"/>
              </a:rPr>
              <a:t>TextBlob</a:t>
            </a:r>
            <a:r>
              <a:rPr lang="en-IN" sz="2000" dirty="0">
                <a:latin typeface="Times New Roman" panose="02020603050405020304" pitchFamily="18" charset="0"/>
                <a:cs typeface="Times New Roman" panose="02020603050405020304" pitchFamily="18" charset="0"/>
              </a:rPr>
              <a:t> sentiment analysis with a different accuracy of 2.9%.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Doesn’t </a:t>
            </a:r>
            <a:r>
              <a:rPr lang="en-IN" sz="2000" dirty="0">
                <a:latin typeface="Times New Roman" panose="02020603050405020304" pitchFamily="18" charset="0"/>
                <a:cs typeface="Times New Roman" panose="02020603050405020304" pitchFamily="18" charset="0"/>
              </a:rPr>
              <a:t>Efficient for handling large volume of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lvl="0" algn="just">
              <a:lnSpc>
                <a:spcPct val="150000"/>
              </a:lnSpc>
            </a:pPr>
            <a:r>
              <a:rPr lang="en-IN" sz="2000" dirty="0" smtClean="0">
                <a:latin typeface="Times New Roman" panose="02020603050405020304" pitchFamily="18" charset="0"/>
                <a:cs typeface="Times New Roman" panose="02020603050405020304" pitchFamily="18" charset="0"/>
              </a:rPr>
              <a:t>Incorrect </a:t>
            </a:r>
            <a:r>
              <a:rPr lang="en-IN" sz="2000" dirty="0">
                <a:latin typeface="Times New Roman" panose="02020603050405020304" pitchFamily="18" charset="0"/>
                <a:cs typeface="Times New Roman" panose="02020603050405020304" pitchFamily="18" charset="0"/>
              </a:rPr>
              <a:t>Classification Results.</a:t>
            </a:r>
          </a:p>
          <a:p>
            <a:pPr lvl="0" algn="just">
              <a:lnSpc>
                <a:spcPct val="150000"/>
              </a:lnSpc>
            </a:pPr>
            <a:r>
              <a:rPr lang="en-IN" sz="2000" dirty="0" smtClean="0">
                <a:latin typeface="Times New Roman" panose="02020603050405020304" pitchFamily="18" charset="0"/>
                <a:cs typeface="Times New Roman" panose="02020603050405020304" pitchFamily="18" charset="0"/>
              </a:rPr>
              <a:t>Less </a:t>
            </a:r>
            <a:r>
              <a:rPr lang="en-IN" sz="2000" dirty="0">
                <a:latin typeface="Times New Roman" panose="02020603050405020304" pitchFamily="18" charset="0"/>
                <a:cs typeface="Times New Roman" panose="02020603050405020304" pitchFamily="18" charset="0"/>
              </a:rPr>
              <a:t>Prediction Accuracy.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7" y="1378038"/>
            <a:ext cx="11092466" cy="4984125"/>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a:t>
            </a:r>
            <a:r>
              <a:rPr lang="en-IN" sz="2000" dirty="0" smtClean="0">
                <a:latin typeface="Times New Roman" panose="02020603050405020304" pitchFamily="18" charset="0"/>
                <a:cs typeface="Times New Roman" panose="02020603050405020304" pitchFamily="18" charset="0"/>
              </a:rPr>
              <a:t>system, we </a:t>
            </a:r>
            <a:r>
              <a:rPr lang="en-IN" sz="2000" dirty="0" smtClean="0">
                <a:latin typeface="Times New Roman" panose="02020603050405020304" pitchFamily="18" charset="0"/>
                <a:cs typeface="Times New Roman" panose="02020603050405020304" pitchFamily="18" charset="0"/>
              </a:rPr>
              <a:t>can take the </a:t>
            </a:r>
            <a:r>
              <a:rPr lang="en-IN" sz="2000" b="1" dirty="0" smtClean="0">
                <a:latin typeface="Times New Roman" panose="02020603050405020304" pitchFamily="18" charset="0"/>
                <a:cs typeface="Times New Roman" panose="02020603050405020304" pitchFamily="18" charset="0"/>
              </a:rPr>
              <a:t>customer intension</a:t>
            </a:r>
            <a:r>
              <a:rPr lang="en-IN" sz="2000" b="1" i="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dataset</a:t>
            </a:r>
            <a:r>
              <a:rPr lang="en-IN" sz="2000" b="1" i="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as input. Then we </a:t>
            </a:r>
            <a:r>
              <a:rPr lang="en-IN" sz="2000" dirty="0" smtClean="0">
                <a:latin typeface="Times New Roman" panose="02020603050405020304" pitchFamily="18" charset="0"/>
                <a:cs typeface="Times New Roman" panose="02020603050405020304" pitchFamily="18" charset="0"/>
              </a:rPr>
              <a:t>can implement </a:t>
            </a:r>
            <a:r>
              <a:rPr lang="en-IN"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preprocessing step for checking the missing values and label encoding.</a:t>
            </a:r>
          </a:p>
          <a:p>
            <a:pPr algn="just">
              <a:lnSpc>
                <a:spcPct val="150000"/>
              </a:lnSpc>
            </a:pPr>
            <a:r>
              <a:rPr lang="en-US" sz="2000" dirty="0" smtClean="0">
                <a:latin typeface="Times New Roman" panose="02020603050405020304" pitchFamily="18" charset="0"/>
                <a:cs typeface="Times New Roman" panose="02020603050405020304" pitchFamily="18" charset="0"/>
              </a:rPr>
              <a:t>After that, we can split the dataset into train data is used for evaluation and test data is used for prediction.</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smtClean="0">
                <a:latin typeface="Times New Roman" panose="02020603050405020304" pitchFamily="18" charset="0"/>
                <a:cs typeface="Times New Roman" panose="02020603050405020304" pitchFamily="18" charset="0"/>
              </a:rPr>
              <a:t>that, we have to implement the machine learning algorithms such as </a:t>
            </a:r>
            <a:r>
              <a:rPr lang="en-US" sz="2000" b="1" dirty="0" smtClean="0">
                <a:latin typeface="Times New Roman" panose="02020603050405020304" pitchFamily="18" charset="0"/>
                <a:cs typeface="Times New Roman" panose="02020603050405020304" pitchFamily="18" charset="0"/>
              </a:rPr>
              <a:t>naïve bayes and </a:t>
            </a:r>
            <a:r>
              <a:rPr lang="en-US" sz="2000" b="1" dirty="0" smtClean="0">
                <a:latin typeface="Times New Roman" panose="02020603050405020304" pitchFamily="18" charset="0"/>
                <a:cs typeface="Times New Roman" panose="02020603050405020304" pitchFamily="18" charset="0"/>
              </a:rPr>
              <a:t>decision tree </a:t>
            </a:r>
            <a:r>
              <a:rPr lang="en-US" sz="2000" b="1" dirty="0" smtClean="0">
                <a:latin typeface="Times New Roman" panose="02020603050405020304" pitchFamily="18" charset="0"/>
                <a:cs typeface="Times New Roman" panose="02020603050405020304" pitchFamily="18" charset="0"/>
              </a:rPr>
              <a:t>for better performance.</a:t>
            </a:r>
          </a:p>
          <a:p>
            <a:pPr algn="just">
              <a:lnSpc>
                <a:spcPct val="150000"/>
              </a:lnSpc>
            </a:pPr>
            <a:r>
              <a:rPr lang="en-US" sz="2000" dirty="0" smtClean="0">
                <a:latin typeface="Times New Roman" panose="02020603050405020304" pitchFamily="18" charset="0"/>
                <a:cs typeface="Times New Roman" panose="02020603050405020304" pitchFamily="18" charset="0"/>
              </a:rPr>
              <a:t>The experimental results shows that, some performance metrics such as </a:t>
            </a:r>
            <a:r>
              <a:rPr lang="en-US" sz="2000" dirty="0" smtClean="0">
                <a:latin typeface="Times New Roman" panose="02020603050405020304" pitchFamily="18" charset="0"/>
                <a:cs typeface="Times New Roman" panose="02020603050405020304" pitchFamily="18" charset="0"/>
              </a:rPr>
              <a:t>accuracy, precision, recall and f1-score. </a:t>
            </a:r>
            <a:r>
              <a:rPr lang="en-US" sz="2000" dirty="0" smtClean="0">
                <a:latin typeface="Times New Roman" panose="02020603050405020304" pitchFamily="18" charset="0"/>
                <a:cs typeface="Times New Roman" panose="02020603050405020304" pitchFamily="18" charset="0"/>
              </a:rPr>
              <a:t>In proposed system, we have to </a:t>
            </a:r>
            <a:r>
              <a:rPr lang="en-US" sz="2000" b="1" dirty="0" smtClean="0">
                <a:latin typeface="Times New Roman" panose="02020603050405020304" pitchFamily="18" charset="0"/>
                <a:cs typeface="Times New Roman" panose="02020603050405020304" pitchFamily="18" charset="0"/>
              </a:rPr>
              <a:t>improve the accuracy rate when compared with existing system.</a:t>
            </a:r>
            <a:endParaRPr lang="en-IN" sz="2000" b="1"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pc="-300" dirty="0" smtClean="0">
                <a:latin typeface="Times New Roman" panose="02020603050405020304" pitchFamily="18" charset="0"/>
                <a:cs typeface="Times New Roman" panose="02020603050405020304" pitchFamily="18" charset="0"/>
              </a:rPr>
              <a:t>Advantages</a:t>
            </a:r>
            <a:endParaRPr lang="en-IN" b="1"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experimental result is high when compared with existing system.</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classify the result effectively.</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2108396" y="972702"/>
            <a:ext cx="7984734" cy="4926884"/>
            <a:chOff x="1355168" y="1023155"/>
            <a:chExt cx="7984734" cy="4926884"/>
          </a:xfrm>
        </p:grpSpPr>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101" y="1054782"/>
              <a:ext cx="855782" cy="786638"/>
            </a:xfrm>
            <a:prstGeom prst="rect">
              <a:avLst/>
            </a:prstGeom>
          </p:spPr>
        </p:pic>
        <p:sp>
          <p:nvSpPr>
            <p:cNvPr id="81" name="TextBox 4"/>
            <p:cNvSpPr txBox="1"/>
            <p:nvPr/>
          </p:nvSpPr>
          <p:spPr>
            <a:xfrm>
              <a:off x="1355168" y="1935798"/>
              <a:ext cx="1313648" cy="516975"/>
            </a:xfrm>
            <a:prstGeom prst="rect">
              <a:avLst/>
            </a:prstGeom>
            <a:noFill/>
          </p:spPr>
          <p:txBody>
            <a:bodyPr wrap="square" rtlCol="0">
              <a:noAutofit/>
            </a:bodyP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Intension dataset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5" name="Straight Arrow Connector 84"/>
            <p:cNvCxnSpPr/>
            <p:nvPr/>
          </p:nvCxnSpPr>
          <p:spPr>
            <a:xfrm>
              <a:off x="2439883" y="1448101"/>
              <a:ext cx="553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065363" y="1179782"/>
              <a:ext cx="1568174" cy="555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8" name="Rectangle 87"/>
            <p:cNvSpPr/>
            <p:nvPr/>
          </p:nvSpPr>
          <p:spPr>
            <a:xfrm>
              <a:off x="5211671" y="1199770"/>
              <a:ext cx="1568174" cy="555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9" name="Straight Arrow Connector 88"/>
            <p:cNvCxnSpPr/>
            <p:nvPr/>
          </p:nvCxnSpPr>
          <p:spPr>
            <a:xfrm>
              <a:off x="4633538" y="1448101"/>
              <a:ext cx="553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779845" y="1477714"/>
              <a:ext cx="5537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5211671" y="2274495"/>
              <a:ext cx="1568174" cy="555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8" name="Rectangle 97"/>
            <p:cNvSpPr/>
            <p:nvPr/>
          </p:nvSpPr>
          <p:spPr>
            <a:xfrm>
              <a:off x="5211671" y="3451624"/>
              <a:ext cx="1568174" cy="555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 name="Rectangle 101"/>
            <p:cNvSpPr/>
            <p:nvPr/>
          </p:nvSpPr>
          <p:spPr>
            <a:xfrm>
              <a:off x="5211671" y="4585264"/>
              <a:ext cx="1568174" cy="555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6" name="Rectangle 105"/>
            <p:cNvSpPr/>
            <p:nvPr/>
          </p:nvSpPr>
          <p:spPr>
            <a:xfrm>
              <a:off x="3057995" y="3773941"/>
              <a:ext cx="1684126" cy="21760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200">
                <a:latin typeface="Times New Roman" panose="02020603050405020304" pitchFamily="18" charset="0"/>
                <a:cs typeface="Times New Roman" panose="02020603050405020304" pitchFamily="18" charset="0"/>
              </a:endParaRPr>
            </a:p>
          </p:txBody>
        </p:sp>
        <p:grpSp>
          <p:nvGrpSpPr>
            <p:cNvPr id="6" name="Group 5"/>
            <p:cNvGrpSpPr/>
            <p:nvPr/>
          </p:nvGrpSpPr>
          <p:grpSpPr>
            <a:xfrm>
              <a:off x="3047482" y="2196374"/>
              <a:ext cx="1684126" cy="1145788"/>
              <a:chOff x="2993670" y="2004101"/>
              <a:chExt cx="1684126" cy="1145788"/>
            </a:xfrm>
          </p:grpSpPr>
          <p:sp>
            <p:nvSpPr>
              <p:cNvPr id="112" name="Rectangle 111"/>
              <p:cNvSpPr/>
              <p:nvPr/>
            </p:nvSpPr>
            <p:spPr>
              <a:xfrm>
                <a:off x="2993670" y="2004101"/>
                <a:ext cx="1684126" cy="114578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200">
                  <a:latin typeface="Times New Roman" panose="02020603050405020304" pitchFamily="18" charset="0"/>
                  <a:cs typeface="Times New Roman" panose="02020603050405020304" pitchFamily="18" charset="0"/>
                </a:endParaRPr>
              </a:p>
            </p:txBody>
          </p:sp>
          <p:sp>
            <p:nvSpPr>
              <p:cNvPr id="113" name="Rectangle 112"/>
              <p:cNvSpPr/>
              <p:nvPr/>
            </p:nvSpPr>
            <p:spPr>
              <a:xfrm>
                <a:off x="3143339" y="2117317"/>
                <a:ext cx="1340320" cy="4419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Data</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4" name="Rectangle 113"/>
              <p:cNvSpPr/>
              <p:nvPr/>
            </p:nvSpPr>
            <p:spPr>
              <a:xfrm>
                <a:off x="3153278" y="2669451"/>
                <a:ext cx="1340320" cy="36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 Data</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7" name="Group 6"/>
            <p:cNvGrpSpPr/>
            <p:nvPr/>
          </p:nvGrpSpPr>
          <p:grpSpPr>
            <a:xfrm>
              <a:off x="3197151" y="3917187"/>
              <a:ext cx="1364836" cy="1844859"/>
              <a:chOff x="7528019" y="4258258"/>
              <a:chExt cx="1364836" cy="1844859"/>
            </a:xfrm>
          </p:grpSpPr>
          <p:sp>
            <p:nvSpPr>
              <p:cNvPr id="108" name="Rectangle 107"/>
              <p:cNvSpPr/>
              <p:nvPr/>
            </p:nvSpPr>
            <p:spPr>
              <a:xfrm>
                <a:off x="7540594" y="4806132"/>
                <a:ext cx="1340320" cy="36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9" name="Rectangle 108"/>
              <p:cNvSpPr/>
              <p:nvPr/>
            </p:nvSpPr>
            <p:spPr>
              <a:xfrm>
                <a:off x="7552535" y="5295689"/>
                <a:ext cx="1340320" cy="36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6" name="TextBox 14"/>
              <p:cNvSpPr txBox="1"/>
              <p:nvPr/>
            </p:nvSpPr>
            <p:spPr>
              <a:xfrm>
                <a:off x="7528019" y="4258258"/>
                <a:ext cx="1315656" cy="403730"/>
              </a:xfrm>
              <a:prstGeom prst="rect">
                <a:avLst/>
              </a:prstGeom>
              <a:noFill/>
              <a:ln>
                <a:solidFill>
                  <a:schemeClr val="tx1"/>
                </a:solidFill>
              </a:ln>
            </p:spPr>
            <p:txBody>
              <a:bodyPr wrap="square" rtlCol="0">
                <a:noAutofit/>
              </a:bodyPr>
              <a:lstStyle/>
              <a:p>
                <a:pPr algn="ctr">
                  <a:spcAft>
                    <a:spcPts val="0"/>
                  </a:spcAft>
                </a:pPr>
                <a:r>
                  <a:rPr lang="en-US" sz="12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8" name="Rectangle 117"/>
              <p:cNvSpPr/>
              <p:nvPr/>
            </p:nvSpPr>
            <p:spPr>
              <a:xfrm>
                <a:off x="7552535" y="5733521"/>
                <a:ext cx="1340320" cy="3695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2" name="Group 1"/>
            <p:cNvGrpSpPr/>
            <p:nvPr/>
          </p:nvGrpSpPr>
          <p:grpSpPr>
            <a:xfrm>
              <a:off x="7333633" y="1023155"/>
              <a:ext cx="2006269" cy="937536"/>
              <a:chOff x="7316434" y="1179781"/>
              <a:chExt cx="2251737" cy="1272991"/>
            </a:xfrm>
          </p:grpSpPr>
          <p:sp>
            <p:nvSpPr>
              <p:cNvPr id="87" name="Rectangle 86"/>
              <p:cNvSpPr/>
              <p:nvPr/>
            </p:nvSpPr>
            <p:spPr>
              <a:xfrm>
                <a:off x="7316434" y="1179781"/>
                <a:ext cx="2251737" cy="12729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1200">
                  <a:latin typeface="Times New Roman" panose="02020603050405020304" pitchFamily="18" charset="0"/>
                  <a:cs typeface="Times New Roman" panose="02020603050405020304" pitchFamily="18" charset="0"/>
                </a:endParaRPr>
              </a:p>
            </p:txBody>
          </p:sp>
          <p:sp>
            <p:nvSpPr>
              <p:cNvPr id="90" name="Rectangle 89"/>
              <p:cNvSpPr/>
              <p:nvPr/>
            </p:nvSpPr>
            <p:spPr>
              <a:xfrm>
                <a:off x="7405325" y="1253109"/>
                <a:ext cx="2088226" cy="4825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1" name="Rectangle 40"/>
              <p:cNvSpPr/>
              <p:nvPr/>
            </p:nvSpPr>
            <p:spPr>
              <a:xfrm>
                <a:off x="7405325" y="1843547"/>
                <a:ext cx="2088226" cy="4825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5" name="Elbow Connector 4"/>
            <p:cNvCxnSpPr>
              <a:stCxn id="95" idx="1"/>
              <a:endCxn id="112" idx="3"/>
            </p:cNvCxnSpPr>
            <p:nvPr/>
          </p:nvCxnSpPr>
          <p:spPr>
            <a:xfrm rot="10800000" flipV="1">
              <a:off x="4731609" y="2552438"/>
              <a:ext cx="480063" cy="2168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552535" y="2861724"/>
              <a:ext cx="1684126" cy="1145788"/>
              <a:chOff x="1326156" y="3698978"/>
              <a:chExt cx="1714855" cy="1269242"/>
            </a:xfrm>
          </p:grpSpPr>
          <p:sp>
            <p:nvSpPr>
              <p:cNvPr id="48" name="Rectangle 47"/>
              <p:cNvSpPr/>
              <p:nvPr/>
            </p:nvSpPr>
            <p:spPr>
              <a:xfrm>
                <a:off x="1326156" y="3698978"/>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1200">
                  <a:latin typeface="Times New Roman" panose="02020603050405020304" pitchFamily="18" charset="0"/>
                  <a:cs typeface="Times New Roman" panose="02020603050405020304" pitchFamily="18" charset="0"/>
                </a:endParaRPr>
              </a:p>
            </p:txBody>
          </p:sp>
          <p:sp>
            <p:nvSpPr>
              <p:cNvPr id="49" name="Rectangle 48"/>
              <p:cNvSpPr/>
              <p:nvPr/>
            </p:nvSpPr>
            <p:spPr>
              <a:xfrm>
                <a:off x="1478556" y="3824394"/>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DT</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0" name="Rectangle 49"/>
              <p:cNvSpPr/>
              <p:nvPr/>
            </p:nvSpPr>
            <p:spPr>
              <a:xfrm>
                <a:off x="1478556" y="4396307"/>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NB</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9" name="Elbow Connector 8"/>
            <p:cNvCxnSpPr>
              <a:stCxn id="102" idx="1"/>
              <a:endCxn id="106" idx="3"/>
            </p:cNvCxnSpPr>
            <p:nvPr/>
          </p:nvCxnSpPr>
          <p:spPr>
            <a:xfrm rot="10800000">
              <a:off x="4742121" y="4861990"/>
              <a:ext cx="469550" cy="12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8" idx="2"/>
              <a:endCxn id="102" idx="0"/>
            </p:cNvCxnSpPr>
            <p:nvPr/>
          </p:nvCxnSpPr>
          <p:spPr>
            <a:xfrm>
              <a:off x="5995758" y="4007512"/>
              <a:ext cx="0" cy="577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8" idx="3"/>
              <a:endCxn id="48" idx="1"/>
            </p:cNvCxnSpPr>
            <p:nvPr/>
          </p:nvCxnSpPr>
          <p:spPr>
            <a:xfrm flipV="1">
              <a:off x="6779845" y="3434618"/>
              <a:ext cx="772690" cy="2949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971413" y="2856866"/>
              <a:ext cx="0" cy="577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8" idx="2"/>
              <a:endCxn id="95" idx="0"/>
            </p:cNvCxnSpPr>
            <p:nvPr/>
          </p:nvCxnSpPr>
          <p:spPr>
            <a:xfrm>
              <a:off x="5995758" y="1755658"/>
              <a:ext cx="0" cy="51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60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1416</Words>
  <Application>Microsoft Office PowerPoint</Application>
  <PresentationFormat>Widescreen</PresentationFormat>
  <Paragraphs>161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Tahoma</vt:lpstr>
      <vt:lpstr>Times New Roman</vt:lpstr>
      <vt:lpstr>Office Theme</vt:lpstr>
      <vt:lpstr>E-retail factors for customer activation and retention: A case study from Indian e-commerce customers</vt:lpstr>
      <vt:lpstr>Abstract</vt:lpstr>
      <vt:lpstr>Objectives</vt:lpstr>
      <vt:lpstr>Existing system</vt:lpstr>
      <vt:lpstr>Disadvantages</vt:lpstr>
      <vt:lpstr>Proposed system</vt:lpstr>
      <vt:lpstr>Advantages</vt:lpstr>
      <vt:lpstr>Flow diagram</vt:lpstr>
      <vt:lpstr>PowerPoint Presentation</vt:lpstr>
      <vt:lpstr>Modules</vt:lpstr>
      <vt:lpstr>Modules description</vt:lpstr>
      <vt:lpstr>Data selection</vt:lpstr>
      <vt:lpstr>Data selection</vt:lpstr>
      <vt:lpstr>Data preprocessing</vt:lpstr>
      <vt:lpstr>Data preprocessing</vt:lpstr>
      <vt:lpstr>Data Splitting </vt:lpstr>
      <vt:lpstr>Feature extraction </vt:lpstr>
      <vt:lpstr>Classification</vt:lpstr>
      <vt:lpstr>Classification</vt:lpstr>
      <vt:lpstr>Result Generation</vt:lpstr>
      <vt:lpstr>System requirements</vt:lpstr>
      <vt:lpstr>Literature survey</vt:lpstr>
      <vt:lpstr>PowerPoint Presentation</vt:lpstr>
      <vt:lpstr>PowerPoint Presentation</vt:lpstr>
      <vt:lpstr>PowerPoint Presentation</vt:lpstr>
      <vt:lpstr>Conclusion</vt:lpstr>
      <vt:lpstr>Future work</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179</cp:revision>
  <dcterms:created xsi:type="dcterms:W3CDTF">2021-12-17T07:36:29Z</dcterms:created>
  <dcterms:modified xsi:type="dcterms:W3CDTF">2023-03-22T12:10:56Z</dcterms:modified>
</cp:coreProperties>
</file>