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305" r:id="rId14"/>
    <p:sldId id="269" r:id="rId15"/>
    <p:sldId id="306" r:id="rId16"/>
    <p:sldId id="271" r:id="rId17"/>
    <p:sldId id="309" r:id="rId18"/>
    <p:sldId id="323" r:id="rId19"/>
    <p:sldId id="273" r:id="rId20"/>
    <p:sldId id="324" r:id="rId21"/>
    <p:sldId id="325" r:id="rId22"/>
    <p:sldId id="326" r:id="rId23"/>
    <p:sldId id="311" r:id="rId24"/>
    <p:sldId id="297" r:id="rId25"/>
    <p:sldId id="315" r:id="rId26"/>
    <p:sldId id="316" r:id="rId27"/>
    <p:sldId id="317" r:id="rId28"/>
    <p:sldId id="318" r:id="rId29"/>
    <p:sldId id="303" r:id="rId30"/>
    <p:sldId id="304" r:id="rId31"/>
    <p:sldId id="284" r:id="rId32"/>
    <p:sldId id="285"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2EB603-6F78-4D61-A1F6-C9846BF38822}" type="slidenum">
              <a:rPr lang="en-IN" smtClean="0"/>
              <a:t>26</a:t>
            </a:fld>
            <a:endParaRPr lang="en-IN"/>
          </a:p>
        </p:txBody>
      </p:sp>
    </p:spTree>
    <p:extLst>
      <p:ext uri="{BB962C8B-B14F-4D97-AF65-F5344CB8AC3E}">
        <p14:creationId xmlns:p14="http://schemas.microsoft.com/office/powerpoint/2010/main" val="1612098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19-05-2023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9702" y="229240"/>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ctrTitle"/>
          </p:nvPr>
        </p:nvSpPr>
        <p:spPr>
          <a:xfrm>
            <a:off x="1284416" y="1266924"/>
            <a:ext cx="10258567" cy="2387600"/>
          </a:xfrm>
        </p:spPr>
        <p:txBody>
          <a:bodyPr>
            <a:normAutofit/>
          </a:bodyPr>
          <a:lstStyle/>
          <a:p>
            <a:pPr>
              <a:lnSpc>
                <a:spcPct val="150000"/>
              </a:lnSpc>
            </a:pPr>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Customer Churn Analysis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3792" y="1690688"/>
            <a:ext cx="10993191" cy="4351338"/>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splitting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Feature Extraction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Clustering</a:t>
            </a:r>
          </a:p>
          <a:p>
            <a:pPr lvl="0" algn="just">
              <a:lnSpc>
                <a:spcPct val="150000"/>
              </a:lnSpc>
            </a:pPr>
            <a:r>
              <a:rPr lang="en-US" sz="2000" dirty="0" smtClean="0">
                <a:latin typeface="Times New Roman" panose="02020603050405020304" pitchFamily="18" charset="0"/>
                <a:cs typeface="Times New Roman" panose="02020603050405020304" pitchFamily="18" charset="0"/>
              </a:rPr>
              <a:t>Classification</a:t>
            </a:r>
          </a:p>
          <a:p>
            <a:pPr lvl="0" algn="just">
              <a:lnSpc>
                <a:spcPct val="150000"/>
              </a:lnSpc>
            </a:pPr>
            <a:r>
              <a:rPr lang="en-US" sz="2000" dirty="0" smtClean="0">
                <a:latin typeface="Times New Roman" panose="02020603050405020304" pitchFamily="18" charset="0"/>
                <a:cs typeface="Times New Roman" panose="02020603050405020304" pitchFamily="18" charset="0"/>
              </a:rPr>
              <a:t>Performance Metrics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21471"/>
            <a:ext cx="11126053"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39532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817180" cy="4394871"/>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selection is the process of selecting the data for online retail dataset.</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was collected from dataset repository.</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which contains the information about the Mean, </a:t>
            </a:r>
            <a:r>
              <a:rPr lang="en-IN" sz="2000" dirty="0" err="1">
                <a:latin typeface="Times New Roman" panose="02020603050405020304" pitchFamily="18" charset="0"/>
                <a:cs typeface="Times New Roman" panose="02020603050405020304" pitchFamily="18" charset="0"/>
              </a:rPr>
              <a:t>Covmat</a:t>
            </a:r>
            <a:r>
              <a:rPr lang="en-IN" sz="2000" dirty="0">
                <a:latin typeface="Times New Roman" panose="02020603050405020304" pitchFamily="18" charset="0"/>
                <a:cs typeface="Times New Roman" panose="02020603050405020304" pitchFamily="18" charset="0"/>
              </a:rPr>
              <a:t>, Entropy, Label.</a:t>
            </a:r>
          </a:p>
          <a:p>
            <a:pPr lvl="0" algn="just">
              <a:lnSpc>
                <a:spcPct val="150000"/>
              </a:lnSpc>
            </a:pPr>
            <a:r>
              <a:rPr lang="en-IN" sz="2000" dirty="0" smtClean="0">
                <a:latin typeface="Times New Roman" panose="02020603050405020304" pitchFamily="18" charset="0"/>
                <a:cs typeface="Times New Roman" panose="02020603050405020304" pitchFamily="18" charset="0"/>
              </a:rPr>
              <a:t>With </a:t>
            </a:r>
            <a:r>
              <a:rPr lang="en-IN" sz="2000" dirty="0">
                <a:latin typeface="Times New Roman" panose="02020603050405020304" pitchFamily="18" charset="0"/>
                <a:cs typeface="Times New Roman" panose="02020603050405020304" pitchFamily="18" charset="0"/>
              </a:rPr>
              <a:t>the help of panda’s, we have to read our input dataset.</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is in the format is ‘.csv’</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81317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230245" y="1864995"/>
            <a:ext cx="5731510" cy="3128010"/>
          </a:xfrm>
          <a:prstGeom prst="rect">
            <a:avLst/>
          </a:prstGeom>
        </p:spPr>
      </p:pic>
    </p:spTree>
    <p:extLst>
      <p:ext uri="{BB962C8B-B14F-4D97-AF65-F5344CB8AC3E}">
        <p14:creationId xmlns:p14="http://schemas.microsoft.com/office/powerpoint/2010/main" val="1316217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825624"/>
            <a:ext cx="11178862" cy="4369113"/>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lvl="0" algn="just">
              <a:lnSpc>
                <a:spcPct val="150000"/>
              </a:lnSpc>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lvl="0" algn="just">
              <a:lnSpc>
                <a:spcPct val="150000"/>
              </a:lnSpc>
            </a:pPr>
            <a:r>
              <a:rPr lang="en-IN" sz="2000" dirty="0">
                <a:latin typeface="Times New Roman" panose="02020603050405020304" pitchFamily="18" charset="0"/>
                <a:cs typeface="Times New Roman" panose="02020603050405020304" pitchFamily="18" charset="0"/>
              </a:rPr>
              <a:t> Missing data removal: In this process, the null values such as missing values and Nan values are replaced by 0.</a:t>
            </a:r>
          </a:p>
          <a:p>
            <a:pPr lvl="0" algn="just">
              <a:lnSpc>
                <a:spcPct val="150000"/>
              </a:lnSpc>
            </a:pPr>
            <a:r>
              <a:rPr lang="en-IN" sz="2000" dirty="0">
                <a:latin typeface="Times New Roman" panose="02020603050405020304" pitchFamily="18" charset="0"/>
                <a:cs typeface="Times New Roman" panose="02020603050405020304" pitchFamily="18" charset="0"/>
              </a:rPr>
              <a:t> Encoding Categorical data: That categorical data is defined as variables with a finite set of label values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US" sz="2000" dirty="0" smtClean="0">
                <a:latin typeface="Times New Roman" panose="02020603050405020304" pitchFamily="18" charset="0"/>
                <a:cs typeface="Times New Roman" panose="02020603050405020304" pitchFamily="18" charset="0"/>
              </a:rPr>
              <a:t>Here, we are encoded the data into labels (i.e) In our dataset, attack category attributes are converted to numeric integer value.</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10086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7" y="584066"/>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572171" y="2486494"/>
            <a:ext cx="5200650" cy="3095625"/>
          </a:xfrm>
          <a:prstGeom prst="rect">
            <a:avLst/>
          </a:prstGeom>
        </p:spPr>
      </p:pic>
      <p:pic>
        <p:nvPicPr>
          <p:cNvPr id="6" name="Picture 5"/>
          <p:cNvPicPr/>
          <p:nvPr/>
        </p:nvPicPr>
        <p:blipFill>
          <a:blip r:embed="rId3"/>
          <a:stretch>
            <a:fillRect/>
          </a:stretch>
        </p:blipFill>
        <p:spPr>
          <a:xfrm>
            <a:off x="6228411" y="2784922"/>
            <a:ext cx="4629150" cy="2266950"/>
          </a:xfrm>
          <a:prstGeom prst="rect">
            <a:avLst/>
          </a:prstGeom>
        </p:spPr>
      </p:pic>
    </p:spTree>
    <p:extLst>
      <p:ext uri="{BB962C8B-B14F-4D97-AF65-F5344CB8AC3E}">
        <p14:creationId xmlns:p14="http://schemas.microsoft.com/office/powerpoint/2010/main" val="229384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splitting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69" y="1368414"/>
            <a:ext cx="11037195" cy="5019507"/>
          </a:xfrm>
        </p:spPr>
        <p:txBody>
          <a:bodyPr>
            <a:no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a:t>
            </a:r>
            <a:r>
              <a:rPr lang="en-IN" sz="2000" dirty="0" smtClean="0">
                <a:latin typeface="Times New Roman" panose="02020603050405020304" pitchFamily="18" charset="0"/>
                <a:cs typeface="Times New Roman" panose="02020603050405020304" pitchFamily="18" charset="0"/>
              </a:rPr>
              <a:t>80</a:t>
            </a:r>
            <a:r>
              <a:rPr lang="en-IN" sz="2000" dirty="0">
                <a:latin typeface="Times New Roman" panose="02020603050405020304" pitchFamily="18" charset="0"/>
                <a:cs typeface="Times New Roman" panose="02020603050405020304" pitchFamily="18" charset="0"/>
              </a:rPr>
              <a:t>% of the our dataset to be the training data and the remaining </a:t>
            </a:r>
            <a:r>
              <a:rPr lang="en-IN" sz="2000" dirty="0" smtClean="0">
                <a:latin typeface="Times New Roman" panose="02020603050405020304" pitchFamily="18" charset="0"/>
                <a:cs typeface="Times New Roman" panose="02020603050405020304" pitchFamily="18" charset="0"/>
              </a:rPr>
              <a:t>20% </a:t>
            </a:r>
            <a:r>
              <a:rPr lang="en-IN" sz="2000" dirty="0">
                <a:latin typeface="Times New Roman" panose="02020603050405020304" pitchFamily="18" charset="0"/>
                <a:cs typeface="Times New Roman" panose="02020603050405020304" pitchFamily="18" charset="0"/>
              </a:rPr>
              <a:t>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endParaRPr lang="en-IN" sz="2000" dirty="0"/>
          </a:p>
        </p:txBody>
      </p:sp>
      <p:sp>
        <p:nvSpPr>
          <p:cNvPr id="4" name="Rectangle 3"/>
          <p:cNvSpPr/>
          <p:nvPr/>
        </p:nvSpPr>
        <p:spPr>
          <a:xfrm>
            <a:off x="245705" y="165614"/>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09647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splitting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404784" y="2597944"/>
            <a:ext cx="4867275" cy="1562100"/>
          </a:xfrm>
          <a:prstGeom prst="rect">
            <a:avLst/>
          </a:prstGeom>
        </p:spPr>
      </p:pic>
    </p:spTree>
    <p:extLst>
      <p:ext uri="{BB962C8B-B14F-4D97-AF65-F5344CB8AC3E}">
        <p14:creationId xmlns:p14="http://schemas.microsoft.com/office/powerpoint/2010/main" val="310205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Feature Extraction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8452" y="1481104"/>
            <a:ext cx="11153106" cy="4494694"/>
          </a:xfrm>
        </p:spPr>
        <p:txBody>
          <a:bodyPr>
            <a:no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In our system, we have to implement the PCA (principle Component Analysis) for extracting the features from splitted data.</a:t>
            </a:r>
          </a:p>
          <a:p>
            <a:pPr lvl="0" algn="just">
              <a:lnSpc>
                <a:spcPct val="150000"/>
              </a:lnSpc>
            </a:pPr>
            <a:r>
              <a:rPr lang="en-IN" sz="2000" dirty="0">
                <a:latin typeface="Times New Roman" panose="02020603050405020304" pitchFamily="18" charset="0"/>
                <a:cs typeface="Times New Roman" panose="02020603050405020304" pitchFamily="18" charset="0"/>
              </a:rPr>
              <a:t>Principal component analysis, or PCA, is a statistical procedure that allows you to summarize the information content in large data tables by means of a smaller set of “summary indices” that can be more easily visualized and </a:t>
            </a:r>
            <a:r>
              <a:rPr lang="en-IN" sz="2000" dirty="0" smtClean="0">
                <a:latin typeface="Times New Roman" panose="02020603050405020304" pitchFamily="18" charset="0"/>
                <a:cs typeface="Times New Roman" panose="02020603050405020304" pitchFamily="18" charset="0"/>
              </a:rPr>
              <a:t>analysed.</a:t>
            </a:r>
          </a:p>
          <a:p>
            <a:pPr lvl="0" algn="just">
              <a:lnSpc>
                <a:spcPct val="150000"/>
              </a:lnSpc>
            </a:pPr>
            <a:r>
              <a:rPr lang="en-IN" sz="2000" dirty="0">
                <a:latin typeface="Times New Roman" panose="02020603050405020304" pitchFamily="18" charset="0"/>
                <a:cs typeface="Times New Roman" panose="02020603050405020304" pitchFamily="18" charset="0"/>
              </a:rPr>
              <a:t>It is used to reduce the number of dimensions in healthcare data. PCA can help resize an image. It can be used in finance to analyze stock data and forecast returns.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PCA </a:t>
            </a:r>
            <a:r>
              <a:rPr lang="en-IN" sz="2000" dirty="0">
                <a:latin typeface="Times New Roman" panose="02020603050405020304" pitchFamily="18" charset="0"/>
                <a:cs typeface="Times New Roman" panose="02020603050405020304" pitchFamily="18" charset="0"/>
              </a:rPr>
              <a:t>helps to find patterns in the high-dimensional datasets.</a:t>
            </a:r>
          </a:p>
        </p:txBody>
      </p:sp>
      <p:sp>
        <p:nvSpPr>
          <p:cNvPr id="4" name="Rectangle 3"/>
          <p:cNvSpPr/>
          <p:nvPr/>
        </p:nvSpPr>
        <p:spPr>
          <a:xfrm>
            <a:off x="245705" y="165614"/>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742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117263"/>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Clustering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568450"/>
            <a:ext cx="11333407" cy="4883865"/>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K-Means </a:t>
            </a:r>
            <a:r>
              <a:rPr lang="en-IN" sz="2000" dirty="0">
                <a:latin typeface="Times New Roman" panose="02020603050405020304" pitchFamily="18" charset="0"/>
                <a:cs typeface="Times New Roman" panose="02020603050405020304" pitchFamily="18" charset="0"/>
              </a:rPr>
              <a:t>Clustering is an Unsupervised Learning algorithm, which groups the unlabelled dataset into different clusters.</a:t>
            </a:r>
          </a:p>
          <a:p>
            <a:pPr lvl="0" algn="just">
              <a:lnSpc>
                <a:spcPct val="150000"/>
              </a:lnSpc>
            </a:pPr>
            <a:r>
              <a:rPr lang="en-IN" sz="2000" dirty="0" smtClean="0">
                <a:latin typeface="Times New Roman" panose="02020603050405020304" pitchFamily="18" charset="0"/>
                <a:cs typeface="Times New Roman" panose="02020603050405020304" pitchFamily="18" charset="0"/>
              </a:rPr>
              <a:t>Here </a:t>
            </a:r>
            <a:r>
              <a:rPr lang="en-IN" sz="2000" dirty="0">
                <a:latin typeface="Times New Roman" panose="02020603050405020304" pitchFamily="18" charset="0"/>
                <a:cs typeface="Times New Roman" panose="02020603050405020304" pitchFamily="18" charset="0"/>
              </a:rPr>
              <a:t>K defines the number of pre-defined clusters that need to be created in the process, as if K=2, there will be two clusters, and for K=3, there will be three clusters, and so 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10161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47131" y="240754"/>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5791" y="1188023"/>
            <a:ext cx="11089944" cy="526429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Ecommerce transactions are no longer a new thing. Many people shop with ecommerce and many companies use ecommerce to promote and to sell their products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Because of that, overloading information appears on the customers’ side. Overloading information occurs when customers get too much information about a product then feel confused</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In this process, it can take online customer retail dataset to apply principle component analysis to get the best features from the particular feature selection.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apply the K-Means clustering for cluster the data from dataset.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At </a:t>
            </a:r>
            <a:r>
              <a:rPr lang="en-IN" sz="2000" dirty="0">
                <a:latin typeface="Times New Roman" panose="02020603050405020304" pitchFamily="18" charset="0"/>
                <a:cs typeface="Times New Roman" panose="02020603050405020304" pitchFamily="18" charset="0"/>
              </a:rPr>
              <a:t>a high level, a computer cluster is a group of two or more computers, or nodes, that run in parallel to achieve a common goal. </a:t>
            </a:r>
            <a:r>
              <a:rPr lang="en-US" sz="2000" dirty="0">
                <a:latin typeface="Times New Roman" panose="02020603050405020304" pitchFamily="18" charset="0"/>
                <a:cs typeface="Times New Roman" panose="02020603050405020304" pitchFamily="18" charset="0"/>
              </a:rPr>
              <a:t>The system is developed the different ML algorithms and estimate some performance metrics such as accuracy and visualizations.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Clustering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descr="D:\Users\EGC\Desktop\2.png"/>
          <p:cNvPicPr/>
          <p:nvPr/>
        </p:nvPicPr>
        <p:blipFill>
          <a:blip r:embed="rId2">
            <a:extLst>
              <a:ext uri="{28A0092B-C50C-407E-A947-70E740481C1C}">
                <a14:useLocalDpi xmlns:a14="http://schemas.microsoft.com/office/drawing/2010/main" val="0"/>
              </a:ext>
            </a:extLst>
          </a:blip>
          <a:srcRect/>
          <a:stretch>
            <a:fillRect/>
          </a:stretch>
        </p:blipFill>
        <p:spPr bwMode="auto">
          <a:xfrm>
            <a:off x="1261794" y="1972866"/>
            <a:ext cx="3228975" cy="3250565"/>
          </a:xfrm>
          <a:prstGeom prst="rect">
            <a:avLst/>
          </a:prstGeom>
          <a:noFill/>
          <a:ln>
            <a:noFill/>
          </a:ln>
        </p:spPr>
      </p:pic>
      <p:pic>
        <p:nvPicPr>
          <p:cNvPr id="6" name="Picture 5" descr="D:\Users\EGC\Desktop\3.png"/>
          <p:cNvPicPr/>
          <p:nvPr/>
        </p:nvPicPr>
        <p:blipFill>
          <a:blip r:embed="rId3">
            <a:extLst>
              <a:ext uri="{28A0092B-C50C-407E-A947-70E740481C1C}">
                <a14:useLocalDpi xmlns:a14="http://schemas.microsoft.com/office/drawing/2010/main" val="0"/>
              </a:ext>
            </a:extLst>
          </a:blip>
          <a:srcRect/>
          <a:stretch>
            <a:fillRect/>
          </a:stretch>
        </p:blipFill>
        <p:spPr bwMode="auto">
          <a:xfrm>
            <a:off x="5978212" y="2129314"/>
            <a:ext cx="4305300" cy="2613660"/>
          </a:xfrm>
          <a:prstGeom prst="rect">
            <a:avLst/>
          </a:prstGeom>
          <a:noFill/>
          <a:ln>
            <a:noFill/>
          </a:ln>
        </p:spPr>
      </p:pic>
    </p:spTree>
    <p:extLst>
      <p:ext uri="{BB962C8B-B14F-4D97-AF65-F5344CB8AC3E}">
        <p14:creationId xmlns:p14="http://schemas.microsoft.com/office/powerpoint/2010/main" val="1312746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117263"/>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568450"/>
            <a:ext cx="11333407" cy="4883865"/>
          </a:xfrm>
        </p:spPr>
        <p:txBody>
          <a:bodyPr>
            <a:no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our process, we have to implement the different classification algorithm such as Logistic Regression and decision tree.</a:t>
            </a:r>
          </a:p>
          <a:p>
            <a:pPr lvl="0" algn="just">
              <a:lnSpc>
                <a:spcPct val="150000"/>
              </a:lnSpc>
            </a:pPr>
            <a:r>
              <a:rPr lang="en-US" sz="2000" b="1" dirty="0" smtClean="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decision tree </a:t>
            </a:r>
            <a:r>
              <a:rPr lang="en-US" sz="2000" dirty="0">
                <a:latin typeface="Times New Roman" panose="02020603050405020304" pitchFamily="18" charset="0"/>
                <a:cs typeface="Times New Roman" panose="02020603050405020304" pitchFamily="18" charset="0"/>
              </a:rPr>
              <a:t>is a non-parametric supervised learning algorithm, which is utilized for both classification and regression tasks. It has a hierarchical, tree structure, which consists of a root node, branches, internal nodes and leaf nodes.</a:t>
            </a:r>
          </a:p>
          <a:p>
            <a:pPr lvl="0" algn="just">
              <a:lnSpc>
                <a:spcPct val="150000"/>
              </a:lnSpc>
            </a:pPr>
            <a:r>
              <a:rPr lang="en-US" sz="2000" b="1" dirty="0" smtClean="0">
                <a:latin typeface="Times New Roman" panose="02020603050405020304" pitchFamily="18" charset="0"/>
                <a:cs typeface="Times New Roman" panose="02020603050405020304" pitchFamily="18" charset="0"/>
              </a:rPr>
              <a:t>Logistic </a:t>
            </a:r>
            <a:r>
              <a:rPr lang="en-US" sz="2000" b="1" dirty="0">
                <a:latin typeface="Times New Roman" panose="02020603050405020304" pitchFamily="18" charset="0"/>
                <a:cs typeface="Times New Roman" panose="02020603050405020304" pitchFamily="18" charset="0"/>
              </a:rPr>
              <a:t>regression </a:t>
            </a:r>
            <a:r>
              <a:rPr lang="en-US" sz="2000" dirty="0">
                <a:latin typeface="Times New Roman" panose="02020603050405020304" pitchFamily="18" charset="0"/>
                <a:cs typeface="Times New Roman" panose="02020603050405020304" pitchFamily="18" charset="0"/>
              </a:rPr>
              <a:t>is used to obtain odds ratio in the presence of more than one explanatory variable. The procedure is quite similar to multiple linear regression, with the exception that the response variable is binomial. The result is the impact of each variable on the odds ratio of the observed event of interest.</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54489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2" y="347730"/>
            <a:ext cx="11333407" cy="1095096"/>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Performance Analysis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568450"/>
            <a:ext cx="11333407" cy="4883865"/>
          </a:xfrm>
        </p:spPr>
        <p:txBody>
          <a:bodyPr>
            <a:no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lvl="0" algn="just">
              <a:lnSpc>
                <a:spcPct val="150000"/>
              </a:lnSpc>
            </a:pPr>
            <a:r>
              <a:rPr lang="en-US" sz="2000" dirty="0" smtClean="0">
                <a:latin typeface="Times New Roman" panose="02020603050405020304" pitchFamily="18" charset="0"/>
                <a:cs typeface="Times New Roman" panose="02020603050405020304" pitchFamily="18" charset="0"/>
              </a:rPr>
              <a:t>Accuracy</a:t>
            </a:r>
          </a:p>
          <a:p>
            <a:pPr lvl="0" algn="just">
              <a:lnSpc>
                <a:spcPct val="150000"/>
              </a:lnSpc>
            </a:pPr>
            <a:r>
              <a:rPr lang="en-US" sz="2000" dirty="0" smtClean="0">
                <a:latin typeface="Times New Roman" panose="02020603050405020304" pitchFamily="18" charset="0"/>
                <a:cs typeface="Times New Roman" panose="02020603050405020304" pitchFamily="18" charset="0"/>
              </a:rPr>
              <a:t>Precision</a:t>
            </a:r>
          </a:p>
          <a:p>
            <a:pPr lvl="0" algn="just">
              <a:lnSpc>
                <a:spcPct val="150000"/>
              </a:lnSpc>
            </a:pPr>
            <a:r>
              <a:rPr lang="en-US" sz="2000" dirty="0" smtClean="0">
                <a:latin typeface="Times New Roman" panose="02020603050405020304" pitchFamily="18" charset="0"/>
                <a:cs typeface="Times New Roman" panose="02020603050405020304" pitchFamily="18" charset="0"/>
              </a:rPr>
              <a:t>Recall</a:t>
            </a:r>
          </a:p>
          <a:p>
            <a:pPr lvl="0" algn="just">
              <a:lnSpc>
                <a:spcPct val="150000"/>
              </a:lnSpc>
            </a:pPr>
            <a:r>
              <a:rPr lang="en-US" sz="2000" dirty="0" smtClean="0">
                <a:latin typeface="Times New Roman" panose="02020603050405020304" pitchFamily="18" charset="0"/>
                <a:cs typeface="Times New Roman" panose="02020603050405020304" pitchFamily="18" charset="0"/>
              </a:rPr>
              <a:t>F1-Score</a:t>
            </a:r>
            <a:endParaRPr lang="en-US"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57507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Result</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4317172" y="2717006"/>
            <a:ext cx="4124325" cy="1438275"/>
          </a:xfrm>
          <a:prstGeom prst="rect">
            <a:avLst/>
          </a:prstGeom>
        </p:spPr>
      </p:pic>
    </p:spTree>
    <p:extLst>
      <p:ext uri="{BB962C8B-B14F-4D97-AF65-F5344CB8AC3E}">
        <p14:creationId xmlns:p14="http://schemas.microsoft.com/office/powerpoint/2010/main" val="459319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48048" y="34773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554864" y="1568450"/>
            <a:ext cx="11177790" cy="4896743"/>
          </a:xfrm>
        </p:spPr>
        <p:txBody>
          <a:bodyPr>
            <a:normAutofit/>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Anaconda Navigator – </a:t>
            </a:r>
            <a:r>
              <a:rPr lang="en-US" sz="2000" dirty="0" err="1" smtClean="0">
                <a:latin typeface="Times New Roman" panose="02020603050405020304" pitchFamily="18" charset="0"/>
                <a:cs typeface="Times New Roman" panose="02020603050405020304" pitchFamily="18" charset="0"/>
              </a:rPr>
              <a:t>Spyder</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493358"/>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49109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79007993"/>
              </p:ext>
            </p:extLst>
          </p:nvPr>
        </p:nvGraphicFramePr>
        <p:xfrm>
          <a:off x="318889" y="271835"/>
          <a:ext cx="11581190" cy="6147197"/>
        </p:xfrm>
        <a:graphic>
          <a:graphicData uri="http://schemas.openxmlformats.org/drawingml/2006/table">
            <a:tbl>
              <a:tblPr firstRow="1" bandRow="1">
                <a:tableStyleId>{5C22544A-7EE6-4342-B048-85BDC9FD1C3A}</a:tableStyleId>
              </a:tblPr>
              <a:tblGrid>
                <a:gridCol w="1902367"/>
                <a:gridCol w="1142286"/>
                <a:gridCol w="1541758"/>
                <a:gridCol w="3023058"/>
                <a:gridCol w="1793679"/>
                <a:gridCol w="2178042"/>
              </a:tblGrid>
              <a:tr h="932808">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Title</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Year</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2000" dirty="0" smtClean="0">
                          <a:solidFill>
                            <a:schemeClr val="bg1"/>
                          </a:solidFill>
                          <a:latin typeface="Times New Roman" panose="02020603050405020304" pitchFamily="18" charset="0"/>
                          <a:cs typeface="Times New Roman" panose="02020603050405020304" pitchFamily="18" charset="0"/>
                        </a:rPr>
                        <a:t>Author</a:t>
                      </a:r>
                    </a:p>
                    <a:p>
                      <a:pPr algn="ctr">
                        <a:lnSpc>
                          <a:spcPct val="150000"/>
                        </a:lnSpc>
                      </a:pPr>
                      <a:endParaRPr lang="en-US" sz="2000" dirty="0">
                        <a:solidFill>
                          <a:schemeClr val="bg1"/>
                        </a:solidFill>
                        <a:latin typeface="Times New Roman" pitchFamily="18" charset="0"/>
                        <a:cs typeface="Times New Roman"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Methodology</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Advantages</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Disadvantages</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r>
              <a:tr h="5196157">
                <a:tc>
                  <a:txBody>
                    <a:bodyPr/>
                    <a:lstStyle/>
                    <a:p>
                      <a:pPr algn="just">
                        <a:lnSpc>
                          <a:spcPct val="150000"/>
                        </a:lnSpc>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Study on various clustering techniques</a:t>
                      </a:r>
                      <a:endParaRPr lang="en-US"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2015</a:t>
                      </a:r>
                      <a:endParaRPr lang="en-US" sz="1600" b="0" dirty="0">
                        <a:latin typeface="Times New Roman" panose="02020603050405020304" pitchFamily="18" charset="0"/>
                        <a:cs typeface="Times New Roman" panose="02020603050405020304" pitchFamily="18" charset="0"/>
                      </a:endParaRPr>
                    </a:p>
                  </a:txBody>
                  <a:tcPr marL="68580" marR="68580"/>
                </a:tc>
                <a:tc>
                  <a:txBody>
                    <a:bodyPr/>
                    <a:lstStyle/>
                    <a:p>
                      <a:pPr algn="just">
                        <a:lnSpc>
                          <a:spcPct val="150000"/>
                        </a:lnSpc>
                      </a:pPr>
                      <a:r>
                        <a:rPr lang="en-US" sz="1600" b="0" dirty="0" err="1" smtClean="0">
                          <a:latin typeface="Times New Roman" panose="02020603050405020304" pitchFamily="18" charset="0"/>
                          <a:cs typeface="Times New Roman" panose="02020603050405020304" pitchFamily="18" charset="0"/>
                        </a:rPr>
                        <a:t>Jainendra</a:t>
                      </a:r>
                      <a:r>
                        <a:rPr lang="en-US" sz="1600" b="0" dirty="0" smtClean="0">
                          <a:latin typeface="Times New Roman" panose="02020603050405020304" pitchFamily="18" charset="0"/>
                          <a:cs typeface="Times New Roman" panose="02020603050405020304" pitchFamily="18" charset="0"/>
                        </a:rPr>
                        <a:t> Shukla, Miguel </a:t>
                      </a:r>
                      <a:r>
                        <a:rPr lang="en-US" sz="1600" b="0" dirty="0" err="1" smtClean="0">
                          <a:latin typeface="Times New Roman" panose="02020603050405020304" pitchFamily="18" charset="0"/>
                          <a:cs typeface="Times New Roman" panose="02020603050405020304" pitchFamily="18" charset="0"/>
                        </a:rPr>
                        <a:t>Barreda</a:t>
                      </a:r>
                      <a:r>
                        <a:rPr lang="en-US" sz="1600" b="0" dirty="0" smtClean="0">
                          <a:latin typeface="Times New Roman" panose="02020603050405020304" pitchFamily="18" charset="0"/>
                          <a:cs typeface="Times New Roman" panose="02020603050405020304" pitchFamily="18" charset="0"/>
                        </a:rPr>
                        <a:t>-Angeles, Joan Oliver, G. C. Nandi, </a:t>
                      </a:r>
                      <a:r>
                        <a:rPr lang="en-US" sz="1600" b="0" dirty="0" err="1" smtClean="0">
                          <a:latin typeface="Times New Roman" panose="02020603050405020304" pitchFamily="18" charset="0"/>
                          <a:cs typeface="Times New Roman" panose="02020603050405020304" pitchFamily="18" charset="0"/>
                        </a:rPr>
                        <a:t>Domenec</a:t>
                      </a: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Puig</a:t>
                      </a:r>
                      <a:endParaRPr lang="en-US" sz="16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Customer Segmentation is the subdivision of a market into discrete customer groups that share similar characteristics. Customer Segmentation can be a powerful means to identify unsatisfied customer needs. Using the above data companies can then outperform the competition by developing uniquely appealing products and services. </a:t>
                      </a:r>
                      <a:endParaRPr lang="en-US"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marL="285750" indent="-285750" algn="just">
                        <a:lnSpc>
                          <a:spcPct val="150000"/>
                        </a:lnSpc>
                        <a:buFont typeface="Arial" panose="020B0604020202020204" pitchFamily="34" charset="0"/>
                        <a:buChar char="•"/>
                      </a:pPr>
                      <a:r>
                        <a:rPr lang="en-IN" sz="1600" b="0" dirty="0" smtClean="0">
                          <a:latin typeface="Times New Roman" panose="02020603050405020304" pitchFamily="18" charset="0"/>
                          <a:cs typeface="Times New Roman" panose="02020603050405020304" pitchFamily="18" charset="0"/>
                        </a:rPr>
                        <a:t>Feature extraction is very useful improve our accuracy in Emotional Recognition.</a:t>
                      </a:r>
                    </a:p>
                    <a:p>
                      <a:pPr marL="285750" indent="-285750" algn="just">
                        <a:lnSpc>
                          <a:spcPct val="150000"/>
                        </a:lnSpc>
                        <a:buFont typeface="Arial" panose="020B0604020202020204" pitchFamily="34" charset="0"/>
                        <a:buChar char="•"/>
                      </a:pPr>
                      <a:r>
                        <a:rPr lang="en-IN" sz="1600" b="0" dirty="0" smtClean="0">
                          <a:latin typeface="Times New Roman" panose="02020603050405020304" pitchFamily="18" charset="0"/>
                          <a:cs typeface="Times New Roman" panose="02020603050405020304" pitchFamily="18" charset="0"/>
                        </a:rPr>
                        <a:t> It is easy to speed up our trained data to improve high accuracy.</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marL="68580" marR="68580"/>
                </a:tc>
                <a:tc>
                  <a:txBody>
                    <a:bodyPr/>
                    <a:lstStyle/>
                    <a:p>
                      <a:pPr marL="285750" marR="0" lvl="0" indent="-2857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One drawback of feature extraction is that the new features generated are not interpretable by humans. The data in the new variables would appear like random numbers to human eyes. </a:t>
                      </a:r>
                      <a:endParaRPr lang="en-US"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r>
            </a:tbl>
          </a:graphicData>
        </a:graphic>
      </p:graphicFrame>
    </p:spTree>
    <p:extLst>
      <p:ext uri="{BB962C8B-B14F-4D97-AF65-F5344CB8AC3E}">
        <p14:creationId xmlns:p14="http://schemas.microsoft.com/office/powerpoint/2010/main" val="3500750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33058209"/>
              </p:ext>
            </p:extLst>
          </p:nvPr>
        </p:nvGraphicFramePr>
        <p:xfrm>
          <a:off x="434799" y="437915"/>
          <a:ext cx="11480443" cy="6344247"/>
        </p:xfrm>
        <a:graphic>
          <a:graphicData uri="http://schemas.openxmlformats.org/drawingml/2006/table">
            <a:tbl>
              <a:tblPr firstRow="1" bandRow="1">
                <a:tableStyleId>{5C22544A-7EE6-4342-B048-85BDC9FD1C3A}</a:tableStyleId>
              </a:tblPr>
              <a:tblGrid>
                <a:gridCol w="1885818"/>
                <a:gridCol w="1132349"/>
                <a:gridCol w="1528346"/>
                <a:gridCol w="2996760"/>
                <a:gridCol w="1778075"/>
                <a:gridCol w="2159095"/>
              </a:tblGrid>
              <a:tr h="1175982">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Title</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Year</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2000" dirty="0" smtClean="0">
                          <a:solidFill>
                            <a:schemeClr val="bg1"/>
                          </a:solidFill>
                          <a:latin typeface="Times New Roman" panose="02020603050405020304" pitchFamily="18" charset="0"/>
                          <a:cs typeface="Times New Roman" panose="02020603050405020304" pitchFamily="18" charset="0"/>
                        </a:rPr>
                        <a:t>Author</a:t>
                      </a:r>
                    </a:p>
                    <a:p>
                      <a:pPr algn="ctr">
                        <a:lnSpc>
                          <a:spcPct val="150000"/>
                        </a:lnSpc>
                      </a:pPr>
                      <a:endParaRPr lang="en-US" sz="2000" dirty="0">
                        <a:solidFill>
                          <a:schemeClr val="bg1"/>
                        </a:solidFill>
                        <a:latin typeface="Times New Roman" pitchFamily="18" charset="0"/>
                        <a:cs typeface="Times New Roman"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Methodology</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Advantages</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Disadvantages</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r>
              <a:tr h="4759607">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Robust clustering algorithms</a:t>
                      </a:r>
                    </a:p>
                  </a:txBody>
                  <a:tcPr marL="68580" marR="68580"/>
                </a:tc>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2011</a:t>
                      </a:r>
                      <a:endParaRPr lang="en-US" sz="1600" b="0" dirty="0">
                        <a:latin typeface="Times New Roman" panose="02020603050405020304" pitchFamily="18" charset="0"/>
                        <a:cs typeface="Times New Roman" panose="02020603050405020304" pitchFamily="18" charset="0"/>
                      </a:endParaRPr>
                    </a:p>
                  </a:txBody>
                  <a:tcPr marL="68580" marR="68580"/>
                </a:tc>
                <a:tc>
                  <a:txBody>
                    <a:bodyPr/>
                    <a:lstStyle/>
                    <a:p>
                      <a:pPr algn="just">
                        <a:lnSpc>
                          <a:spcPct val="150000"/>
                        </a:lnSpc>
                      </a:pPr>
                      <a:r>
                        <a:rPr lang="en-US" sz="1600" b="0" dirty="0" err="1" smtClean="0">
                          <a:latin typeface="Times New Roman" panose="02020603050405020304" pitchFamily="18" charset="0"/>
                          <a:cs typeface="Times New Roman" panose="02020603050405020304" pitchFamily="18" charset="0"/>
                        </a:rPr>
                        <a:t>P.Gupta</a:t>
                      </a:r>
                      <a:endParaRPr lang="en-US" sz="16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Cluster analysis divides data into groups (clusters) that are either meaningful or useful or both. If meaningful clusters are the goal, then the clusters should capture the natural structure of the data. In some cases, however, cluster analysis is only a useful starting point for other purposes, such as data summarization.</a:t>
                      </a:r>
                      <a:endParaRPr lang="en-US"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marL="285750" indent="-285750" algn="just">
                        <a:lnSpc>
                          <a:spcPct val="150000"/>
                        </a:lnSpc>
                        <a:buFont typeface="Arial" panose="020B0604020202020204" pitchFamily="34" charset="0"/>
                        <a:buChar char="•"/>
                      </a:pPr>
                      <a:r>
                        <a:rPr lang="en-IN" sz="1600" b="0" dirty="0" smtClean="0">
                          <a:latin typeface="Times New Roman" panose="02020603050405020304" pitchFamily="18" charset="0"/>
                          <a:cs typeface="Times New Roman" panose="02020603050405020304" pitchFamily="18" charset="0"/>
                        </a:rPr>
                        <a:t>We show that our algorithms can be used to cluster accurately in cases where the data satisfies a number of natural properties and where the traditional agglomerative algorithms fail. </a:t>
                      </a:r>
                      <a:endParaRPr lang="en-US" sz="1600" b="0" dirty="0">
                        <a:latin typeface="Times New Roman" panose="02020603050405020304" pitchFamily="18" charset="0"/>
                        <a:cs typeface="Times New Roman" panose="02020603050405020304" pitchFamily="18" charset="0"/>
                      </a:endParaRPr>
                    </a:p>
                  </a:txBody>
                  <a:tcPr marL="68580" marR="68580"/>
                </a:tc>
                <a:tc>
                  <a:txBody>
                    <a:bodyPr/>
                    <a:lstStyle/>
                    <a:p>
                      <a:pPr marL="285750" marR="0" lvl="0" indent="-2857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The wave form does not researchers to distinguish between activities originating in different but closely adjacent locations.</a:t>
                      </a:r>
                      <a:endParaRPr lang="en-US"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r>
            </a:tbl>
          </a:graphicData>
        </a:graphic>
      </p:graphicFrame>
    </p:spTree>
    <p:extLst>
      <p:ext uri="{BB962C8B-B14F-4D97-AF65-F5344CB8AC3E}">
        <p14:creationId xmlns:p14="http://schemas.microsoft.com/office/powerpoint/2010/main" val="33591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0782397"/>
              </p:ext>
            </p:extLst>
          </p:nvPr>
        </p:nvGraphicFramePr>
        <p:xfrm>
          <a:off x="341194" y="0"/>
          <a:ext cx="11669583" cy="6605516"/>
        </p:xfrm>
        <a:graphic>
          <a:graphicData uri="http://schemas.openxmlformats.org/drawingml/2006/table">
            <a:tbl>
              <a:tblPr firstRow="1" bandRow="1">
                <a:tableStyleId>{5C22544A-7EE6-4342-B048-85BDC9FD1C3A}</a:tableStyleId>
              </a:tblPr>
              <a:tblGrid>
                <a:gridCol w="1916887"/>
                <a:gridCol w="1151004"/>
                <a:gridCol w="1553525"/>
                <a:gridCol w="3046132"/>
                <a:gridCol w="1807369"/>
                <a:gridCol w="2194666"/>
              </a:tblGrid>
              <a:tr h="1067069">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Title</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Year</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2000" dirty="0" smtClean="0">
                          <a:solidFill>
                            <a:schemeClr val="bg1"/>
                          </a:solidFill>
                          <a:latin typeface="Times New Roman" panose="02020603050405020304" pitchFamily="18" charset="0"/>
                          <a:cs typeface="Times New Roman" panose="02020603050405020304" pitchFamily="18" charset="0"/>
                        </a:rPr>
                        <a:t>Author</a:t>
                      </a:r>
                    </a:p>
                    <a:p>
                      <a:pPr algn="ctr">
                        <a:lnSpc>
                          <a:spcPct val="150000"/>
                        </a:lnSpc>
                      </a:pPr>
                      <a:endParaRPr lang="en-US" sz="2000" dirty="0">
                        <a:solidFill>
                          <a:schemeClr val="bg1"/>
                        </a:solidFill>
                        <a:latin typeface="Times New Roman" pitchFamily="18" charset="0"/>
                        <a:cs typeface="Times New Roman"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Methodology</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Advantages</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2000" dirty="0" smtClean="0">
                          <a:solidFill>
                            <a:schemeClr val="bg1"/>
                          </a:solidFill>
                          <a:latin typeface="Times New Roman" panose="02020603050405020304" pitchFamily="18" charset="0"/>
                          <a:cs typeface="Times New Roman" panose="02020603050405020304" pitchFamily="18" charset="0"/>
                        </a:rPr>
                        <a:t>Disadvantages</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tc>
              </a:tr>
              <a:tr h="5538447">
                <a:tc>
                  <a:txBody>
                    <a:bodyPr/>
                    <a:lstStyle/>
                    <a:p>
                      <a:pPr algn="just">
                        <a:lnSpc>
                          <a:spcPct val="150000"/>
                        </a:lnSpc>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Cluster analysis and mathematical programming</a:t>
                      </a:r>
                      <a:endParaRPr lang="en-US"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2016</a:t>
                      </a:r>
                      <a:endParaRPr lang="en-US" sz="1600" b="0" dirty="0">
                        <a:latin typeface="Times New Roman" panose="02020603050405020304" pitchFamily="18" charset="0"/>
                        <a:cs typeface="Times New Roman" panose="02020603050405020304" pitchFamily="18" charset="0"/>
                      </a:endParaRPr>
                    </a:p>
                  </a:txBody>
                  <a:tcPr marL="68580" marR="68580"/>
                </a:tc>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Hansen</a:t>
                      </a:r>
                      <a:endParaRPr lang="en-US" sz="16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Consider a set of entities together with observations or measurements describing them. Cluster Analysis deals with the problem of finding subsets of interest called clusters, within such a set. Usually, clusters are required to be homogeneous and/or well separated. Homogeneity means that entities within the same cluster should resemble one another and separation that entities in different clusters should differ one from the other . T</a:t>
                      </a:r>
                      <a:endParaRPr lang="en-US"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marL="285750" indent="-285750" algn="just">
                        <a:lnSpc>
                          <a:spcPct val="150000"/>
                        </a:lnSpc>
                        <a:buFont typeface="Arial" panose="020B0604020202020204" pitchFamily="34" charset="0"/>
                        <a:buChar char="•"/>
                      </a:pPr>
                      <a:r>
                        <a:rPr lang="en-IN" sz="1600" b="0" dirty="0" smtClean="0">
                          <a:latin typeface="Times New Roman" panose="02020603050405020304" pitchFamily="18" charset="0"/>
                          <a:cs typeface="Times New Roman" panose="02020603050405020304" pitchFamily="18" charset="0"/>
                        </a:rPr>
                        <a:t>The key benefits of these systems are their small size, lightness, low-power consumption and, of course, their wearable.</a:t>
                      </a:r>
                      <a:endParaRPr lang="en-US" sz="1600" b="0" dirty="0">
                        <a:latin typeface="Times New Roman" panose="02020603050405020304" pitchFamily="18" charset="0"/>
                        <a:cs typeface="Times New Roman" panose="02020603050405020304" pitchFamily="18" charset="0"/>
                      </a:endParaRPr>
                    </a:p>
                  </a:txBody>
                  <a:tcPr marL="68580" marR="68580"/>
                </a:tc>
                <a:tc>
                  <a:txBody>
                    <a:bodyPr/>
                    <a:lstStyle/>
                    <a:p>
                      <a:pPr marL="285750" marR="0" lvl="0" indent="-2857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There is no affective computing research that tries to automatically recognize the user’s mood in an IVE through physiological signals and machine learning algorithms.</a:t>
                      </a:r>
                      <a:endParaRPr lang="en-US"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r>
            </a:tbl>
          </a:graphicData>
        </a:graphic>
      </p:graphicFrame>
    </p:spTree>
    <p:extLst>
      <p:ext uri="{BB962C8B-B14F-4D97-AF65-F5344CB8AC3E}">
        <p14:creationId xmlns:p14="http://schemas.microsoft.com/office/powerpoint/2010/main" val="3093314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913" y="1690688"/>
            <a:ext cx="11165983" cy="4504050"/>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Customer segmentation is effectively implemented by using K-means partitioning method. Segmentation implemented like product wise, season wise, region wise, combination of season wise and gender wise. Partition method is work well large databases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Segmentation provides loyalty between marketer and customers and provide customer relationship management, improves business and get more profit.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63951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lvl="0"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apply the principle component analysis for finding best features.</a:t>
            </a:r>
          </a:p>
          <a:p>
            <a:pPr lvl="0"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effectively create the Clusters.</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principle objective of this task is the field of cluster analysis it is essential to pick a calculation appropriate for the accessible dataset.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the different ML algorithms.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549" y="1812925"/>
            <a:ext cx="11178862" cy="439469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All things considered, the spotlight during this task was on the bunching investigation, the preprocessing phase of this undertaking could be improved by joining preferences and discussion to the appraisals computations utilizing some weighting of these three elements.</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31588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516532"/>
            <a:ext cx="11230378" cy="4755480"/>
          </a:xfrm>
        </p:spPr>
        <p:txBody>
          <a:bodyPr>
            <a:no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S. </a:t>
            </a:r>
            <a:r>
              <a:rPr lang="en-US" sz="2000" dirty="0" err="1">
                <a:latin typeface="Times New Roman" panose="02020603050405020304" pitchFamily="18" charset="0"/>
                <a:cs typeface="Times New Roman" panose="02020603050405020304" pitchFamily="18" charset="0"/>
              </a:rPr>
              <a:t>Yinbiao</a:t>
            </a:r>
            <a:r>
              <a:rPr lang="en-US" sz="2000" dirty="0">
                <a:latin typeface="Times New Roman" panose="02020603050405020304" pitchFamily="18" charset="0"/>
                <a:cs typeface="Times New Roman" panose="02020603050405020304" pitchFamily="18" charset="0"/>
              </a:rPr>
              <a:t> and K. Lee, “Internet of Things: Wireless Sensor Networks Executive summary,” 2014.  F. </a:t>
            </a:r>
            <a:r>
              <a:rPr lang="en-US" sz="2000" dirty="0" err="1">
                <a:latin typeface="Times New Roman" panose="02020603050405020304" pitchFamily="18" charset="0"/>
                <a:cs typeface="Times New Roman" panose="02020603050405020304" pitchFamily="18" charset="0"/>
              </a:rPr>
              <a:t>Akyildiz</a:t>
            </a:r>
            <a:r>
              <a:rPr lang="en-US" sz="2000" dirty="0">
                <a:latin typeface="Times New Roman" panose="02020603050405020304" pitchFamily="18" charset="0"/>
                <a:cs typeface="Times New Roman" panose="02020603050405020304" pitchFamily="18" charset="0"/>
              </a:rPr>
              <a:t>, W. Su, Y. </a:t>
            </a:r>
            <a:r>
              <a:rPr lang="en-US" sz="2000" dirty="0" err="1">
                <a:latin typeface="Times New Roman" panose="02020603050405020304" pitchFamily="18" charset="0"/>
                <a:cs typeface="Times New Roman" panose="02020603050405020304" pitchFamily="18" charset="0"/>
              </a:rPr>
              <a:t>Sankarasubramaniam</a:t>
            </a:r>
            <a:r>
              <a:rPr lang="en-US" sz="2000" dirty="0">
                <a:latin typeface="Times New Roman" panose="02020603050405020304" pitchFamily="18" charset="0"/>
                <a:cs typeface="Times New Roman" panose="02020603050405020304" pitchFamily="18" charset="0"/>
              </a:rPr>
              <a:t>, and E. </a:t>
            </a:r>
            <a:r>
              <a:rPr lang="en-US" sz="2000" dirty="0" err="1">
                <a:latin typeface="Times New Roman" panose="02020603050405020304" pitchFamily="18" charset="0"/>
                <a:cs typeface="Times New Roman" panose="02020603050405020304" pitchFamily="18" charset="0"/>
              </a:rPr>
              <a:t>Cayirci</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“A survey on sensor networks,” IEEE </a:t>
            </a:r>
            <a:r>
              <a:rPr lang="en-US" sz="2000" dirty="0" err="1">
                <a:latin typeface="Times New Roman" panose="02020603050405020304" pitchFamily="18" charset="0"/>
                <a:cs typeface="Times New Roman" panose="02020603050405020304" pitchFamily="18" charset="0"/>
              </a:rPr>
              <a:t>Commun</a:t>
            </a:r>
            <a:r>
              <a:rPr lang="en-US" sz="2000" dirty="0">
                <a:latin typeface="Times New Roman" panose="02020603050405020304" pitchFamily="18" charset="0"/>
                <a:cs typeface="Times New Roman" panose="02020603050405020304" pitchFamily="18" charset="0"/>
              </a:rPr>
              <a:t>. Mag., vol. 40, no. 8, pp. 102–105, 2002.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X. Chen, K. </a:t>
            </a:r>
            <a:r>
              <a:rPr lang="en-US" sz="2000" dirty="0" err="1">
                <a:latin typeface="Times New Roman" panose="02020603050405020304" pitchFamily="18" charset="0"/>
                <a:cs typeface="Times New Roman" panose="02020603050405020304" pitchFamily="18" charset="0"/>
              </a:rPr>
              <a:t>Makki</a:t>
            </a:r>
            <a:r>
              <a:rPr lang="en-US" sz="2000" dirty="0">
                <a:latin typeface="Times New Roman" panose="02020603050405020304" pitchFamily="18" charset="0"/>
                <a:cs typeface="Times New Roman" panose="02020603050405020304" pitchFamily="18" charset="0"/>
              </a:rPr>
              <a:t>, K. Yen, and N. </a:t>
            </a:r>
            <a:r>
              <a:rPr lang="en-US" sz="2000" dirty="0" err="1">
                <a:latin typeface="Times New Roman" panose="02020603050405020304" pitchFamily="18" charset="0"/>
                <a:cs typeface="Times New Roman" panose="02020603050405020304" pitchFamily="18" charset="0"/>
              </a:rPr>
              <a:t>Pissinou</a:t>
            </a:r>
            <a:r>
              <a:rPr lang="en-US" sz="2000" dirty="0">
                <a:latin typeface="Times New Roman" panose="02020603050405020304" pitchFamily="18" charset="0"/>
                <a:cs typeface="Times New Roman" panose="02020603050405020304" pitchFamily="18" charset="0"/>
              </a:rPr>
              <a:t>, “Sensor network security: a survey,” IEEE </a:t>
            </a:r>
            <a:r>
              <a:rPr lang="en-US" sz="2000" dirty="0" err="1">
                <a:latin typeface="Times New Roman" panose="02020603050405020304" pitchFamily="18" charset="0"/>
                <a:cs typeface="Times New Roman" panose="02020603050405020304" pitchFamily="18" charset="0"/>
              </a:rPr>
              <a:t>Commun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Surv</a:t>
            </a:r>
            <a:r>
              <a:rPr lang="en-US" sz="2000" dirty="0">
                <a:latin typeface="Times New Roman" panose="02020603050405020304" pitchFamily="18" charset="0"/>
                <a:cs typeface="Times New Roman" panose="02020603050405020304" pitchFamily="18" charset="0"/>
              </a:rPr>
              <a:t>. Tutorials, vol. 11, no. 2, pp. 52–73, 2009.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A.-S. K. </a:t>
            </a:r>
            <a:r>
              <a:rPr lang="en-US" sz="2000" dirty="0" err="1">
                <a:latin typeface="Times New Roman" panose="02020603050405020304" pitchFamily="18" charset="0"/>
                <a:cs typeface="Times New Roman" panose="02020603050405020304" pitchFamily="18" charset="0"/>
              </a:rPr>
              <a:t>Pathan</a:t>
            </a:r>
            <a:r>
              <a:rPr lang="en-US" sz="2000" dirty="0">
                <a:latin typeface="Times New Roman" panose="02020603050405020304" pitchFamily="18" charset="0"/>
                <a:cs typeface="Times New Roman" panose="02020603050405020304" pitchFamily="18" charset="0"/>
              </a:rPr>
              <a:t>, H.-W. Lee, and C. S. Hong, “Security in wireless sensor networks: issues and challenges,” 2006 8th Int. Conf. Adv. </a:t>
            </a:r>
            <a:r>
              <a:rPr lang="en-US" sz="2000" dirty="0" err="1">
                <a:latin typeface="Times New Roman" panose="02020603050405020304" pitchFamily="18" charset="0"/>
                <a:cs typeface="Times New Roman" panose="02020603050405020304" pitchFamily="18" charset="0"/>
              </a:rPr>
              <a:t>Commun</a:t>
            </a:r>
            <a:r>
              <a:rPr lang="en-US" sz="2000" dirty="0">
                <a:latin typeface="Times New Roman" panose="02020603050405020304" pitchFamily="18" charset="0"/>
                <a:cs typeface="Times New Roman" panose="02020603050405020304" pitchFamily="18" charset="0"/>
              </a:rPr>
              <a:t>. Technol., vol. 2, p. 6 pp.-pp.1048, 2006.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96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566670" y="1394472"/>
            <a:ext cx="11178862" cy="5044965"/>
          </a:xfrm>
        </p:spPr>
        <p:txBody>
          <a:bodyPr>
            <a:no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P. Yi, Y. Jiang, Y. </a:t>
            </a:r>
            <a:r>
              <a:rPr lang="en-US" sz="2000" dirty="0" err="1">
                <a:latin typeface="Times New Roman" panose="02020603050405020304" pitchFamily="18" charset="0"/>
                <a:cs typeface="Times New Roman" panose="02020603050405020304" pitchFamily="18" charset="0"/>
              </a:rPr>
              <a:t>Zhong</a:t>
            </a:r>
            <a:r>
              <a:rPr lang="en-US" sz="2000" dirty="0">
                <a:latin typeface="Times New Roman" panose="02020603050405020304" pitchFamily="18" charset="0"/>
                <a:cs typeface="Times New Roman" panose="02020603050405020304" pitchFamily="18" charset="0"/>
              </a:rPr>
              <a:t>, and S. Zhang, “Distributed Intrusion Detection for Mobile Ad Hoc Networks,” 2005 </a:t>
            </a:r>
            <a:r>
              <a:rPr lang="en-US" sz="2000" dirty="0" err="1">
                <a:latin typeface="Times New Roman" panose="02020603050405020304" pitchFamily="18" charset="0"/>
                <a:cs typeface="Times New Roman" panose="02020603050405020304" pitchFamily="18" charset="0"/>
              </a:rPr>
              <a:t>Symp</a:t>
            </a:r>
            <a:r>
              <a:rPr lang="en-US" sz="2000" dirty="0">
                <a:latin typeface="Times New Roman" panose="02020603050405020304" pitchFamily="18" charset="0"/>
                <a:cs typeface="Times New Roman" panose="02020603050405020304" pitchFamily="18" charset="0"/>
              </a:rPr>
              <a:t>. Appl. Internet Work. (SAINT 2005 Work. pp. 94–97, 2005.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 </a:t>
            </a:r>
            <a:r>
              <a:rPr lang="en-US" sz="2000" dirty="0" err="1">
                <a:latin typeface="Times New Roman" panose="02020603050405020304" pitchFamily="18" charset="0"/>
                <a:cs typeface="Times New Roman" panose="02020603050405020304" pitchFamily="18" charset="0"/>
              </a:rPr>
              <a:t>Sedjelmaci</a:t>
            </a:r>
            <a:r>
              <a:rPr lang="en-US" sz="2000" dirty="0">
                <a:latin typeface="Times New Roman" panose="02020603050405020304" pitchFamily="18" charset="0"/>
                <a:cs typeface="Times New Roman" panose="02020603050405020304" pitchFamily="18" charset="0"/>
              </a:rPr>
              <a:t> and M. Feham, “Novel Hybrid Intrusion Detection System for Clustered Wireless Sensor Network,” Int. J. </a:t>
            </a:r>
            <a:r>
              <a:rPr lang="en-US" sz="2000" dirty="0" err="1">
                <a:latin typeface="Times New Roman" panose="02020603050405020304" pitchFamily="18" charset="0"/>
                <a:cs typeface="Times New Roman" panose="02020603050405020304" pitchFamily="18" charset="0"/>
              </a:rPr>
              <a:t>Netw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Secur</a:t>
            </a:r>
            <a:r>
              <a:rPr lang="en-US" sz="2000" dirty="0">
                <a:latin typeface="Times New Roman" panose="02020603050405020304" pitchFamily="18" charset="0"/>
                <a:cs typeface="Times New Roman" panose="02020603050405020304" pitchFamily="18" charset="0"/>
              </a:rPr>
              <a:t>. It’s Appl. (IJNSA), Vol.3, No.4, July 2011, vol. 3, no. 4, pp. 1–14, 2011.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 Khan, M. </a:t>
            </a:r>
            <a:r>
              <a:rPr lang="en-US" sz="2000" dirty="0" err="1">
                <a:latin typeface="Times New Roman" panose="02020603050405020304" pitchFamily="18" charset="0"/>
                <a:cs typeface="Times New Roman" panose="02020603050405020304" pitchFamily="18" charset="0"/>
              </a:rPr>
              <a:t>Awad</a:t>
            </a:r>
            <a:r>
              <a:rPr lang="en-US" sz="2000" dirty="0">
                <a:latin typeface="Times New Roman" panose="02020603050405020304" pitchFamily="18" charset="0"/>
                <a:cs typeface="Times New Roman" panose="02020603050405020304" pitchFamily="18" charset="0"/>
              </a:rPr>
              <a:t>, and B. </a:t>
            </a:r>
            <a:r>
              <a:rPr lang="en-US" sz="2000" dirty="0" err="1">
                <a:latin typeface="Times New Roman" panose="02020603050405020304" pitchFamily="18" charset="0"/>
                <a:cs typeface="Times New Roman" panose="02020603050405020304" pitchFamily="18" charset="0"/>
              </a:rPr>
              <a:t>Thuraisingham</a:t>
            </a:r>
            <a:r>
              <a:rPr lang="en-US" sz="2000" dirty="0">
                <a:latin typeface="Times New Roman" panose="02020603050405020304" pitchFamily="18" charset="0"/>
                <a:cs typeface="Times New Roman" panose="02020603050405020304" pitchFamily="18" charset="0"/>
              </a:rPr>
              <a:t>, “A new intrusion detection system using support vector machines and hierarchical clustering,” VLDB J., vol. 16, no. 4, pp. 507–521, 2007.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S. K. </a:t>
            </a:r>
            <a:r>
              <a:rPr lang="en-US" sz="2000" dirty="0" err="1">
                <a:latin typeface="Times New Roman" panose="02020603050405020304" pitchFamily="18" charset="0"/>
                <a:cs typeface="Times New Roman" panose="02020603050405020304" pitchFamily="18" charset="0"/>
              </a:rPr>
              <a:t>Sahu</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Sarangi</a:t>
            </a:r>
            <a:r>
              <a:rPr lang="en-US" sz="2000" dirty="0">
                <a:latin typeface="Times New Roman" panose="02020603050405020304" pitchFamily="18" charset="0"/>
                <a:cs typeface="Times New Roman" panose="02020603050405020304" pitchFamily="18" charset="0"/>
              </a:rPr>
              <a:t>, and S. K. Jena, “A detail analysis on intrusion detection datasets,” Souvenir 2014 IEEE Int. Adv.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Conf. IACC 2014, pp. 1348–1353, 2014. </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05321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624215"/>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1500" y="1400623"/>
            <a:ext cx="11049000" cy="4884268"/>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Ecommerce transactions are no longer a new thing. Many people shop with ecommerce and many companies use ecommerce to promote and to sell their products. Because of that, overloading information appears on the customers’ side.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Overloading </a:t>
            </a:r>
            <a:r>
              <a:rPr lang="en-IN" sz="2000" dirty="0">
                <a:latin typeface="Times New Roman" panose="02020603050405020304" pitchFamily="18" charset="0"/>
                <a:cs typeface="Times New Roman" panose="02020603050405020304" pitchFamily="18" charset="0"/>
              </a:rPr>
              <a:t>information occurs when customers get too much information about a product then feel confused</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Personalization will become a solution to overloading problem. In marketing, personalization technique can be used to get potential customers in a case to boost sales.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The potential customer is obtained from customer segmentation or market segmentation. This paper will review customer segmentation using data, methods and process from a customer segmentation research. The data for customer segmentation were divided into internal data and external data.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68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4675" y="1269242"/>
            <a:ext cx="11129341" cy="5275795"/>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The segmentation process done by manually in before, Since the previous models are predicted by constant data, the system needs the updated values and methods.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old methods the whole process is done by using mathematical methods with probability and permutations.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IN" sz="2000" dirty="0">
                <a:latin typeface="Times New Roman" panose="02020603050405020304" pitchFamily="18" charset="0"/>
                <a:cs typeface="Times New Roman" panose="02020603050405020304" pitchFamily="18" charset="0"/>
              </a:rPr>
              <a:t>Limited availability and the need for time-consuming offline data reduction.</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is implemented without removing unwanted data.</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242888"/>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463" y="1287888"/>
            <a:ext cx="11525584" cy="5164428"/>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system, Machine learning approaches are an incredible instrument for dissecting customer information and tracking down bits of knowledge and examples.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Misleadingly </a:t>
            </a:r>
            <a:r>
              <a:rPr lang="en-IN" sz="2000" dirty="0">
                <a:latin typeface="Times New Roman" panose="02020603050405020304" pitchFamily="18" charset="0"/>
                <a:cs typeface="Times New Roman" panose="02020603050405020304" pitchFamily="18" charset="0"/>
              </a:rPr>
              <a:t>wise models are useful assets for chiefs. They can exactly recognize client fragments, which is a lot harder to do physically or with ordinary logical techniques.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There </a:t>
            </a:r>
            <a:r>
              <a:rPr lang="en-IN" sz="2000" dirty="0">
                <a:latin typeface="Times New Roman" panose="02020603050405020304" pitchFamily="18" charset="0"/>
                <a:cs typeface="Times New Roman" panose="02020603050405020304" pitchFamily="18" charset="0"/>
              </a:rPr>
              <a:t>are many machine learning algorithms, each reasonable for a particular sort of issue. </a:t>
            </a:r>
            <a:r>
              <a:rPr lang="en-IN" sz="2000" dirty="0" smtClean="0">
                <a:latin typeface="Times New Roman" panose="02020603050405020304" pitchFamily="18" charset="0"/>
                <a:cs typeface="Times New Roman" panose="02020603050405020304" pitchFamily="18" charset="0"/>
              </a:rPr>
              <a:t>One </a:t>
            </a:r>
            <a:r>
              <a:rPr lang="en-IN" sz="2000" dirty="0">
                <a:latin typeface="Times New Roman" panose="02020603050405020304" pitchFamily="18" charset="0"/>
                <a:cs typeface="Times New Roman" panose="02020603050405020304" pitchFamily="18" charset="0"/>
              </a:rPr>
              <a:t>extremely normal AI calculation that is appropriate for client division issues is the k-means clustering algorithm</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The system is developed the different clustering techniques such as PCA and K means clustering for grouping the customers</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The system is developed the different ML algorithm such as logistic regression and decision tree. The experimental results shows that accuracy, precision, recall and f1-score.</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proposed methods provide Better Feature selection for k-Means Algorithm</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is implemented with removing unwanted data.</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20" name="TextBox 19"/>
          <p:cNvSpPr txBox="1"/>
          <p:nvPr/>
        </p:nvSpPr>
        <p:spPr>
          <a:xfrm>
            <a:off x="368928" y="515260"/>
            <a:ext cx="2516878" cy="1323439"/>
          </a:xfrm>
          <a:prstGeom prst="rect">
            <a:avLst/>
          </a:prstGeom>
          <a:noFill/>
        </p:spPr>
        <p:txBody>
          <a:bodyPr wrap="square" rtlCol="0">
            <a:spAutoFit/>
          </a:bodyPr>
          <a:lstStyle/>
          <a:p>
            <a:pPr algn="ctr"/>
            <a:r>
              <a:rPr lang="en-US" sz="40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Diagram</a:t>
            </a:r>
            <a:endParaRPr lang="en-IN"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8" name="Group 7"/>
          <p:cNvGrpSpPr/>
          <p:nvPr/>
        </p:nvGrpSpPr>
        <p:grpSpPr>
          <a:xfrm>
            <a:off x="2983271" y="648946"/>
            <a:ext cx="7953447" cy="5574396"/>
            <a:chOff x="2903445" y="515260"/>
            <a:chExt cx="7953447" cy="5574396"/>
          </a:xfrm>
        </p:grpSpPr>
        <p:pic>
          <p:nvPicPr>
            <p:cNvPr id="92" name="Picture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3465" y="1366031"/>
              <a:ext cx="796124" cy="903398"/>
            </a:xfrm>
            <a:prstGeom prst="rect">
              <a:avLst/>
            </a:prstGeom>
          </p:spPr>
        </p:pic>
        <p:sp>
          <p:nvSpPr>
            <p:cNvPr id="93" name="TextBox 4"/>
            <p:cNvSpPr txBox="1"/>
            <p:nvPr/>
          </p:nvSpPr>
          <p:spPr>
            <a:xfrm>
              <a:off x="2903445" y="2269429"/>
              <a:ext cx="1222073" cy="493034"/>
            </a:xfrm>
            <a:prstGeom prst="rect">
              <a:avLst/>
            </a:prstGeom>
            <a:noFill/>
          </p:spPr>
          <p:txBody>
            <a:bodyPr wrap="square" rtlCol="0">
              <a:noAutofit/>
            </a:bodyPr>
            <a:lstStyle/>
            <a:p>
              <a:pPr algn="ctr">
                <a:spcAft>
                  <a:spcPts val="0"/>
                </a:spcAft>
              </a:pPr>
              <a:r>
                <a:rPr lang="en-US" sz="1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Online Retail dataset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5" name="Rectangle 94"/>
            <p:cNvSpPr/>
            <p:nvPr/>
          </p:nvSpPr>
          <p:spPr>
            <a:xfrm>
              <a:off x="4807396" y="889990"/>
              <a:ext cx="1458856" cy="6383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data</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6" name="Rectangle 95"/>
            <p:cNvSpPr/>
            <p:nvPr/>
          </p:nvSpPr>
          <p:spPr>
            <a:xfrm>
              <a:off x="8762125" y="515260"/>
              <a:ext cx="2094767" cy="14337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400">
                <a:latin typeface="Times New Roman" panose="02020603050405020304" pitchFamily="18" charset="0"/>
                <a:cs typeface="Times New Roman" panose="02020603050405020304" pitchFamily="18" charset="0"/>
              </a:endParaRPr>
            </a:p>
          </p:txBody>
        </p:sp>
        <p:sp>
          <p:nvSpPr>
            <p:cNvPr id="97" name="Rectangle 96"/>
            <p:cNvSpPr/>
            <p:nvPr/>
          </p:nvSpPr>
          <p:spPr>
            <a:xfrm>
              <a:off x="6804085" y="912945"/>
              <a:ext cx="1458856" cy="6383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8" name="Straight Arrow Connector 97"/>
            <p:cNvCxnSpPr/>
            <p:nvPr/>
          </p:nvCxnSpPr>
          <p:spPr>
            <a:xfrm>
              <a:off x="6266253" y="1198136"/>
              <a:ext cx="5151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8848042" y="710930"/>
              <a:ext cx="1942656" cy="515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Handling missing values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0" name="Rectangle 99"/>
            <p:cNvSpPr/>
            <p:nvPr/>
          </p:nvSpPr>
          <p:spPr>
            <a:xfrm>
              <a:off x="8844094" y="1331637"/>
              <a:ext cx="1942656" cy="515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Label Encoding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2" name="Straight Arrow Connector 101"/>
            <p:cNvCxnSpPr/>
            <p:nvPr/>
          </p:nvCxnSpPr>
          <p:spPr>
            <a:xfrm>
              <a:off x="8262940" y="1232145"/>
              <a:ext cx="5151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7533512" y="1551345"/>
              <a:ext cx="0" cy="48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6781437" y="2032732"/>
              <a:ext cx="1458856" cy="6383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Splitting</a:t>
              </a:r>
              <a:endParaRPr lang="en-IN" sz="14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6" name="Straight Arrow Connector 105"/>
            <p:cNvCxnSpPr/>
            <p:nvPr/>
          </p:nvCxnSpPr>
          <p:spPr>
            <a:xfrm>
              <a:off x="7500262" y="2671131"/>
              <a:ext cx="0" cy="48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6804085" y="3186525"/>
              <a:ext cx="1458856" cy="6383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IN" sz="1400"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09" name="Group 108"/>
            <p:cNvGrpSpPr/>
            <p:nvPr/>
          </p:nvGrpSpPr>
          <p:grpSpPr>
            <a:xfrm>
              <a:off x="4750139" y="1817730"/>
              <a:ext cx="1566724" cy="1315855"/>
              <a:chOff x="1326156" y="3698978"/>
              <a:chExt cx="1714855" cy="1269242"/>
            </a:xfrm>
          </p:grpSpPr>
          <p:sp>
            <p:nvSpPr>
              <p:cNvPr id="127" name="Rectangle 126"/>
              <p:cNvSpPr/>
              <p:nvPr/>
            </p:nvSpPr>
            <p:spPr>
              <a:xfrm>
                <a:off x="1326156" y="3698978"/>
                <a:ext cx="1714855" cy="126924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400">
                  <a:latin typeface="Times New Roman" panose="02020603050405020304" pitchFamily="18" charset="0"/>
                  <a:cs typeface="Times New Roman" panose="02020603050405020304" pitchFamily="18" charset="0"/>
                </a:endParaRPr>
              </a:p>
            </p:txBody>
          </p:sp>
          <p:sp>
            <p:nvSpPr>
              <p:cNvPr id="128" name="Rectangle 127"/>
              <p:cNvSpPr/>
              <p:nvPr/>
            </p:nvSpPr>
            <p:spPr>
              <a:xfrm>
                <a:off x="1478556" y="3824394"/>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9" name="Rectangle 128"/>
              <p:cNvSpPr/>
              <p:nvPr/>
            </p:nvSpPr>
            <p:spPr>
              <a:xfrm>
                <a:off x="1478556" y="4396307"/>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110" name="Straight Arrow Connector 109"/>
            <p:cNvCxnSpPr/>
            <p:nvPr/>
          </p:nvCxnSpPr>
          <p:spPr>
            <a:xfrm>
              <a:off x="7500262" y="3824925"/>
              <a:ext cx="0" cy="48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6804085" y="4335647"/>
              <a:ext cx="1458856" cy="6383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Clustering</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 name="Group 1"/>
            <p:cNvGrpSpPr/>
            <p:nvPr/>
          </p:nvGrpSpPr>
          <p:grpSpPr>
            <a:xfrm>
              <a:off x="8959118" y="2858473"/>
              <a:ext cx="1566724" cy="638400"/>
              <a:chOff x="6773988" y="4812080"/>
              <a:chExt cx="1544729" cy="630128"/>
            </a:xfrm>
          </p:grpSpPr>
          <p:sp>
            <p:nvSpPr>
              <p:cNvPr id="115" name="Rectangle 114"/>
              <p:cNvSpPr/>
              <p:nvPr/>
            </p:nvSpPr>
            <p:spPr>
              <a:xfrm>
                <a:off x="6773988" y="4812080"/>
                <a:ext cx="1544729" cy="63012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400">
                  <a:latin typeface="Times New Roman" panose="02020603050405020304" pitchFamily="18" charset="0"/>
                  <a:cs typeface="Times New Roman" panose="02020603050405020304" pitchFamily="18" charset="0"/>
                </a:endParaRPr>
              </a:p>
            </p:txBody>
          </p:sp>
          <p:sp>
            <p:nvSpPr>
              <p:cNvPr id="130" name="Rectangle 129"/>
              <p:cNvSpPr/>
              <p:nvPr/>
            </p:nvSpPr>
            <p:spPr>
              <a:xfrm>
                <a:off x="6950391" y="4917665"/>
                <a:ext cx="1229381" cy="418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PCA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4" name="Group 3"/>
            <p:cNvGrpSpPr/>
            <p:nvPr/>
          </p:nvGrpSpPr>
          <p:grpSpPr>
            <a:xfrm>
              <a:off x="4808345" y="4218176"/>
              <a:ext cx="1457907" cy="720781"/>
              <a:chOff x="2827784" y="4371603"/>
              <a:chExt cx="1437440" cy="711441"/>
            </a:xfrm>
          </p:grpSpPr>
          <p:sp>
            <p:nvSpPr>
              <p:cNvPr id="125" name="Rectangle 124"/>
              <p:cNvSpPr/>
              <p:nvPr/>
            </p:nvSpPr>
            <p:spPr>
              <a:xfrm>
                <a:off x="2827784" y="4371603"/>
                <a:ext cx="1437440" cy="711441"/>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400">
                  <a:latin typeface="Times New Roman" panose="02020603050405020304" pitchFamily="18" charset="0"/>
                  <a:cs typeface="Times New Roman" panose="02020603050405020304" pitchFamily="18" charset="0"/>
                </a:endParaRPr>
              </a:p>
            </p:txBody>
          </p:sp>
          <p:sp>
            <p:nvSpPr>
              <p:cNvPr id="44" name="Rectangle 43"/>
              <p:cNvSpPr/>
              <p:nvPr/>
            </p:nvSpPr>
            <p:spPr>
              <a:xfrm>
                <a:off x="2943507" y="4487552"/>
                <a:ext cx="1229381" cy="4540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 means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12" name="Elbow Connector 11"/>
            <p:cNvCxnSpPr>
              <a:stCxn id="111" idx="1"/>
              <a:endCxn id="125" idx="3"/>
            </p:cNvCxnSpPr>
            <p:nvPr/>
          </p:nvCxnSpPr>
          <p:spPr>
            <a:xfrm rot="10800000">
              <a:off x="6266254" y="4578567"/>
              <a:ext cx="537833" cy="7628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07" idx="3"/>
              <a:endCxn id="115" idx="1"/>
            </p:cNvCxnSpPr>
            <p:nvPr/>
          </p:nvCxnSpPr>
          <p:spPr>
            <a:xfrm flipV="1">
              <a:off x="8262942" y="3177675"/>
              <a:ext cx="696180" cy="32805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04" idx="1"/>
              <a:endCxn id="127" idx="3"/>
            </p:cNvCxnSpPr>
            <p:nvPr/>
          </p:nvCxnSpPr>
          <p:spPr>
            <a:xfrm rot="10800000" flipV="1">
              <a:off x="6316864" y="2351928"/>
              <a:ext cx="464573" cy="1237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2" idx="3"/>
              <a:endCxn id="95" idx="1"/>
            </p:cNvCxnSpPr>
            <p:nvPr/>
          </p:nvCxnSpPr>
          <p:spPr>
            <a:xfrm flipV="1">
              <a:off x="3919589" y="1209190"/>
              <a:ext cx="887807" cy="6085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17556" y="5451257"/>
              <a:ext cx="1458856" cy="6383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5" name="Straight Arrow Connector 34"/>
            <p:cNvCxnSpPr/>
            <p:nvPr/>
          </p:nvCxnSpPr>
          <p:spPr>
            <a:xfrm>
              <a:off x="7546984" y="4969870"/>
              <a:ext cx="0" cy="48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901227" y="4993639"/>
              <a:ext cx="1566724" cy="638400"/>
              <a:chOff x="6773988" y="4812080"/>
              <a:chExt cx="1544729" cy="630128"/>
            </a:xfrm>
          </p:grpSpPr>
          <p:sp>
            <p:nvSpPr>
              <p:cNvPr id="38" name="Rectangle 37"/>
              <p:cNvSpPr/>
              <p:nvPr/>
            </p:nvSpPr>
            <p:spPr>
              <a:xfrm>
                <a:off x="6773988" y="4812080"/>
                <a:ext cx="1544729" cy="63012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400">
                  <a:latin typeface="Times New Roman" panose="02020603050405020304" pitchFamily="18" charset="0"/>
                  <a:cs typeface="Times New Roman" panose="02020603050405020304" pitchFamily="18" charset="0"/>
                </a:endParaRPr>
              </a:p>
            </p:txBody>
          </p:sp>
          <p:sp>
            <p:nvSpPr>
              <p:cNvPr id="40" name="Rectangle 39"/>
              <p:cNvSpPr/>
              <p:nvPr/>
            </p:nvSpPr>
            <p:spPr>
              <a:xfrm>
                <a:off x="6950391" y="4917665"/>
                <a:ext cx="1229381" cy="418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DT and LR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41" name="Elbow Connector 40"/>
            <p:cNvCxnSpPr>
              <a:stCxn id="34" idx="3"/>
              <a:endCxn id="38" idx="1"/>
            </p:cNvCxnSpPr>
            <p:nvPr/>
          </p:nvCxnSpPr>
          <p:spPr>
            <a:xfrm flipV="1">
              <a:off x="8276412" y="5312839"/>
              <a:ext cx="624815" cy="4576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3608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2092</Words>
  <Application>Microsoft Office PowerPoint</Application>
  <PresentationFormat>Widescreen</PresentationFormat>
  <Paragraphs>163</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Customer Churn Analysis</vt:lpstr>
      <vt:lpstr>Abstract</vt:lpstr>
      <vt:lpstr>Objectives</vt:lpstr>
      <vt:lpstr>Introduction</vt:lpstr>
      <vt:lpstr>Existing system</vt:lpstr>
      <vt:lpstr>Disadvantages</vt:lpstr>
      <vt:lpstr>Proposed system</vt:lpstr>
      <vt:lpstr>Advantages</vt:lpstr>
      <vt:lpstr>PowerPoint Presentation</vt:lpstr>
      <vt:lpstr>Modules</vt:lpstr>
      <vt:lpstr>Modules description</vt:lpstr>
      <vt:lpstr>Data selection</vt:lpstr>
      <vt:lpstr>Data selection</vt:lpstr>
      <vt:lpstr>Data preprocessing</vt:lpstr>
      <vt:lpstr>Data preprocessing</vt:lpstr>
      <vt:lpstr>Data splitting</vt:lpstr>
      <vt:lpstr>Data splitting</vt:lpstr>
      <vt:lpstr>Feature Extraction</vt:lpstr>
      <vt:lpstr>Clustering</vt:lpstr>
      <vt:lpstr>Clustering</vt:lpstr>
      <vt:lpstr>Classification</vt:lpstr>
      <vt:lpstr>Performance Analysis</vt:lpstr>
      <vt:lpstr>Result</vt:lpstr>
      <vt:lpstr>System requirements</vt:lpstr>
      <vt:lpstr>Literature survey</vt:lpstr>
      <vt:lpstr>PowerPoint Presentation</vt:lpstr>
      <vt:lpstr>PowerPoint Presentation</vt:lpstr>
      <vt:lpstr>PowerPoint Presentation</vt:lpstr>
      <vt:lpstr>Conclusion</vt:lpstr>
      <vt:lpstr>Future work</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EGC</cp:lastModifiedBy>
  <cp:revision>194</cp:revision>
  <dcterms:created xsi:type="dcterms:W3CDTF">2021-12-17T07:36:29Z</dcterms:created>
  <dcterms:modified xsi:type="dcterms:W3CDTF">2023-05-19T05:48:31Z</dcterms:modified>
</cp:coreProperties>
</file>