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97" r:id="rId12"/>
    <p:sldId id="266" r:id="rId13"/>
    <p:sldId id="288" r:id="rId14"/>
    <p:sldId id="289" r:id="rId15"/>
    <p:sldId id="298" r:id="rId16"/>
    <p:sldId id="290" r:id="rId17"/>
    <p:sldId id="299" r:id="rId18"/>
    <p:sldId id="324" r:id="rId19"/>
    <p:sldId id="291" r:id="rId20"/>
    <p:sldId id="300" r:id="rId21"/>
    <p:sldId id="293" r:id="rId22"/>
    <p:sldId id="302" r:id="rId23"/>
    <p:sldId id="326" r:id="rId24"/>
    <p:sldId id="327" r:id="rId25"/>
    <p:sldId id="328" r:id="rId26"/>
    <p:sldId id="329" r:id="rId27"/>
    <p:sldId id="330" r:id="rId28"/>
    <p:sldId id="305" r:id="rId29"/>
    <p:sldId id="306" r:id="rId30"/>
    <p:sldId id="307" r:id="rId31"/>
    <p:sldId id="308" r:id="rId32"/>
    <p:sldId id="314" r:id="rId33"/>
    <p:sldId id="315" r:id="rId34"/>
    <p:sldId id="285" r:id="rId35"/>
    <p:sldId id="321"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434" autoAdjust="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258659" y="1318438"/>
            <a:ext cx="10258567" cy="2387600"/>
          </a:xfrm>
        </p:spPr>
        <p:txBody>
          <a:bodyPr>
            <a:normAutofit/>
          </a:bodyPr>
          <a:lstStyle/>
          <a:p>
            <a:pPr>
              <a:lnSpc>
                <a:spcPct val="15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Weather Rainfall Prediction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3" name="Group 2"/>
          <p:cNvGrpSpPr/>
          <p:nvPr/>
        </p:nvGrpSpPr>
        <p:grpSpPr>
          <a:xfrm>
            <a:off x="1558343" y="692944"/>
            <a:ext cx="8819513" cy="5486400"/>
            <a:chOff x="1166791" y="763779"/>
            <a:chExt cx="9960554" cy="5366565"/>
          </a:xfrm>
        </p:grpSpPr>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6879" y="763779"/>
              <a:ext cx="1044042" cy="780533"/>
            </a:xfrm>
            <a:prstGeom prst="rect">
              <a:avLst/>
            </a:prstGeom>
          </p:spPr>
        </p:pic>
        <p:sp>
          <p:nvSpPr>
            <p:cNvPr id="93" name="TextBox 4"/>
            <p:cNvSpPr txBox="1"/>
            <p:nvPr/>
          </p:nvSpPr>
          <p:spPr>
            <a:xfrm>
              <a:off x="1166791" y="1544312"/>
              <a:ext cx="1323340" cy="390491"/>
            </a:xfrm>
            <a:prstGeom prst="rect">
              <a:avLst/>
            </a:prstGeom>
            <a:noFill/>
          </p:spPr>
          <p:txBody>
            <a:bodyPr wrap="square" rtlCol="0">
              <a:noAutofit/>
            </a:bodyPr>
            <a:lstStyle/>
            <a:p>
              <a:pPr algn="ctr">
                <a:spcAft>
                  <a:spcPts val="0"/>
                </a:spcAft>
              </a:pPr>
              <a:r>
                <a:rPr lang="en-US" sz="11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Weather dataset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4" name="Straight Arrow Connector 93"/>
            <p:cNvCxnSpPr/>
            <p:nvPr/>
          </p:nvCxnSpPr>
          <p:spPr>
            <a:xfrm>
              <a:off x="2430921" y="1154046"/>
              <a:ext cx="675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194000" y="887810"/>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data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6" name="Rectangle 95"/>
            <p:cNvSpPr/>
            <p:nvPr/>
          </p:nvSpPr>
          <p:spPr>
            <a:xfrm>
              <a:off x="8380253" y="763779"/>
              <a:ext cx="2747092" cy="11832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100">
                <a:latin typeface="Times New Roman" panose="02020603050405020304" pitchFamily="18" charset="0"/>
                <a:cs typeface="Times New Roman" panose="02020603050405020304" pitchFamily="18" charset="0"/>
              </a:endParaRPr>
            </a:p>
          </p:txBody>
        </p:sp>
        <p:sp>
          <p:nvSpPr>
            <p:cNvPr id="97" name="Rectangle 96"/>
            <p:cNvSpPr/>
            <p:nvPr/>
          </p:nvSpPr>
          <p:spPr>
            <a:xfrm>
              <a:off x="5812470" y="907643"/>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8" name="Straight Arrow Connector 97"/>
            <p:cNvCxnSpPr/>
            <p:nvPr/>
          </p:nvCxnSpPr>
          <p:spPr>
            <a:xfrm>
              <a:off x="5107154" y="1154046"/>
              <a:ext cx="675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488701" y="875556"/>
              <a:ext cx="2547611" cy="445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2" name="Straight Arrow Connector 101"/>
            <p:cNvCxnSpPr/>
            <p:nvPr/>
          </p:nvCxnSpPr>
          <p:spPr>
            <a:xfrm>
              <a:off x="7725622" y="1183429"/>
              <a:ext cx="675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769046" y="1459218"/>
              <a:ext cx="0" cy="41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5782770" y="1875135"/>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Clean Data</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6" name="Straight Arrow Connector 105"/>
            <p:cNvCxnSpPr/>
            <p:nvPr/>
          </p:nvCxnSpPr>
          <p:spPr>
            <a:xfrm>
              <a:off x="6725441" y="2426710"/>
              <a:ext cx="0" cy="41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12470" y="2872008"/>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Straight Arrow Connector 109"/>
            <p:cNvCxnSpPr/>
            <p:nvPr/>
          </p:nvCxnSpPr>
          <p:spPr>
            <a:xfrm>
              <a:off x="6725441" y="3423583"/>
              <a:ext cx="0" cy="41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5812470" y="3864845"/>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3" name="Rectangle 112"/>
            <p:cNvSpPr/>
            <p:nvPr/>
          </p:nvSpPr>
          <p:spPr>
            <a:xfrm>
              <a:off x="5812470" y="4807592"/>
              <a:ext cx="1913153" cy="551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4" name="Straight Arrow Connector 113"/>
            <p:cNvCxnSpPr/>
            <p:nvPr/>
          </p:nvCxnSpPr>
          <p:spPr>
            <a:xfrm>
              <a:off x="6725441" y="4386103"/>
              <a:ext cx="0" cy="41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695922" y="5106074"/>
              <a:ext cx="735529" cy="3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149346" y="3289908"/>
              <a:ext cx="1993744" cy="178541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100">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8474442" y="4617929"/>
              <a:ext cx="1993744" cy="1146457"/>
              <a:chOff x="2805397" y="4221020"/>
              <a:chExt cx="1498966" cy="1309729"/>
            </a:xfrm>
          </p:grpSpPr>
          <p:sp>
            <p:nvSpPr>
              <p:cNvPr id="46" name="Rectangle 45"/>
              <p:cNvSpPr/>
              <p:nvPr/>
            </p:nvSpPr>
            <p:spPr>
              <a:xfrm>
                <a:off x="2805397" y="4221020"/>
                <a:ext cx="1498966" cy="130972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100">
                  <a:latin typeface="Times New Roman" panose="02020603050405020304" pitchFamily="18" charset="0"/>
                  <a:cs typeface="Times New Roman" panose="02020603050405020304" pitchFamily="18" charset="0"/>
                </a:endParaRPr>
              </a:p>
            </p:txBody>
          </p:sp>
          <p:sp>
            <p:nvSpPr>
              <p:cNvPr id="47" name="Rectangle 46"/>
              <p:cNvSpPr/>
              <p:nvPr/>
            </p:nvSpPr>
            <p:spPr>
              <a:xfrm>
                <a:off x="2943507" y="4349564"/>
                <a:ext cx="1229381" cy="10454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Accuracy, Precision, Recall, F1 score, ROC, Confusion matrix</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43" name="Rectangle 42"/>
            <p:cNvSpPr/>
            <p:nvPr/>
          </p:nvSpPr>
          <p:spPr>
            <a:xfrm>
              <a:off x="3328630" y="3385513"/>
              <a:ext cx="1635173" cy="366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Elbow Connector 5"/>
            <p:cNvCxnSpPr>
              <a:stCxn id="111" idx="1"/>
              <a:endCxn id="125" idx="3"/>
            </p:cNvCxnSpPr>
            <p:nvPr/>
          </p:nvCxnSpPr>
          <p:spPr>
            <a:xfrm rot="10800000" flipV="1">
              <a:off x="5143090" y="4140634"/>
              <a:ext cx="669379" cy="4198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60738" y="4359079"/>
              <a:ext cx="1251552" cy="249083"/>
            </a:xfrm>
            <a:prstGeom prst="rect">
              <a:avLst/>
            </a:prstGeom>
            <a:noFill/>
          </p:spPr>
          <p:txBody>
            <a:bodyPr wrap="square" rtlCol="0">
              <a:spAutoFit/>
            </a:bodyPr>
            <a:lstStyle/>
            <a:p>
              <a:endParaRPr lang="en-IN" sz="1100" dirty="0">
                <a:latin typeface="Times New Roman" panose="02020603050405020304" pitchFamily="18" charset="0"/>
                <a:cs typeface="Times New Roman" panose="02020603050405020304" pitchFamily="18" charset="0"/>
              </a:endParaRPr>
            </a:p>
          </p:txBody>
        </p:sp>
        <p:sp>
          <p:nvSpPr>
            <p:cNvPr id="53" name="Rectangle 52"/>
            <p:cNvSpPr/>
            <p:nvPr/>
          </p:nvSpPr>
          <p:spPr>
            <a:xfrm>
              <a:off x="8182709" y="3561703"/>
              <a:ext cx="1869804" cy="851486"/>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100">
                <a:latin typeface="Times New Roman" panose="02020603050405020304" pitchFamily="18" charset="0"/>
                <a:cs typeface="Times New Roman" panose="02020603050405020304" pitchFamily="18" charset="0"/>
              </a:endParaRPr>
            </a:p>
          </p:txBody>
        </p:sp>
        <p:sp>
          <p:nvSpPr>
            <p:cNvPr id="54" name="Rectangle 53"/>
            <p:cNvSpPr/>
            <p:nvPr/>
          </p:nvSpPr>
          <p:spPr>
            <a:xfrm>
              <a:off x="8307794" y="3716243"/>
              <a:ext cx="1635173" cy="5799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Forecast or Detect the weather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Elbow Connector 11"/>
            <p:cNvCxnSpPr>
              <a:stCxn id="111" idx="3"/>
              <a:endCxn id="53" idx="1"/>
            </p:cNvCxnSpPr>
            <p:nvPr/>
          </p:nvCxnSpPr>
          <p:spPr>
            <a:xfrm flipV="1">
              <a:off x="7725622" y="3987447"/>
              <a:ext cx="457087" cy="1531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726491" y="2248619"/>
              <a:ext cx="2054612" cy="1136894"/>
              <a:chOff x="1326156" y="3698978"/>
              <a:chExt cx="1714855" cy="1269242"/>
            </a:xfrm>
          </p:grpSpPr>
          <p:sp>
            <p:nvSpPr>
              <p:cNvPr id="51" name="Rectangle 50"/>
              <p:cNvSpPr/>
              <p:nvPr/>
            </p:nvSpPr>
            <p:spPr>
              <a:xfrm>
                <a:off x="1326156" y="3698978"/>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100">
                  <a:latin typeface="Times New Roman" panose="02020603050405020304" pitchFamily="18" charset="0"/>
                  <a:cs typeface="Times New Roman" panose="02020603050405020304" pitchFamily="18" charset="0"/>
                </a:endParaRPr>
              </a:p>
            </p:txBody>
          </p:sp>
          <p:sp>
            <p:nvSpPr>
              <p:cNvPr id="52" name="Rectangle 51"/>
              <p:cNvSpPr/>
              <p:nvPr/>
            </p:nvSpPr>
            <p:spPr>
              <a:xfrm>
                <a:off x="1478556" y="3824394"/>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data</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5" name="Rectangle 54"/>
              <p:cNvSpPr/>
              <p:nvPr/>
            </p:nvSpPr>
            <p:spPr>
              <a:xfrm>
                <a:off x="1478556" y="4396307"/>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 data</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4" name="Elbow Connector 3"/>
            <p:cNvCxnSpPr>
              <a:stCxn id="107" idx="3"/>
              <a:endCxn id="51" idx="1"/>
            </p:cNvCxnSpPr>
            <p:nvPr/>
          </p:nvCxnSpPr>
          <p:spPr>
            <a:xfrm flipV="1">
              <a:off x="7725622" y="2817066"/>
              <a:ext cx="1000870" cy="3307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28630" y="3929460"/>
              <a:ext cx="1635173" cy="9761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Logistic Regression and Xgboost</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 name="Straight Arrow Connector 56"/>
            <p:cNvCxnSpPr/>
            <p:nvPr/>
          </p:nvCxnSpPr>
          <p:spPr>
            <a:xfrm>
              <a:off x="6731093" y="5340870"/>
              <a:ext cx="0" cy="41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812470" y="5764387"/>
              <a:ext cx="1913153" cy="3659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9" name="Rectangle 48"/>
            <p:cNvSpPr/>
            <p:nvPr/>
          </p:nvSpPr>
          <p:spPr>
            <a:xfrm>
              <a:off x="8488700" y="1375737"/>
              <a:ext cx="2547611" cy="445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3608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690688"/>
            <a:ext cx="11018949" cy="4413898"/>
          </a:xfrm>
        </p:spPr>
        <p:txBody>
          <a:bodyPr>
            <a:normAutofit fontScale="92500" lnSpcReduction="10000"/>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System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Disk            :   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   4GB</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SOFTWARE </a:t>
            </a:r>
            <a:r>
              <a:rPr lang="en-IN" sz="2000" b="1" dirty="0">
                <a:latin typeface="Times New Roman" panose="02020603050405020304" pitchFamily="18" charset="0"/>
                <a:cs typeface="Times New Roman" panose="02020603050405020304" pitchFamily="18" charset="0"/>
              </a:rPr>
              <a:t>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 Anaconda Navigator – </a:t>
            </a:r>
            <a:r>
              <a:rPr lang="en-US" sz="2000" dirty="0" err="1">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4601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1383" y="1690688"/>
            <a:ext cx="10515600" cy="4351338"/>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selection</a:t>
            </a: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err="1" smtClean="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splitting </a:t>
            </a:r>
          </a:p>
          <a:p>
            <a:pPr lvl="0" algn="just">
              <a:lnSpc>
                <a:spcPct val="150000"/>
              </a:lnSpc>
            </a:pPr>
            <a:r>
              <a:rPr lang="en-IN" sz="2000" dirty="0" smtClean="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80679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3" name="Content Placeholder 2"/>
          <p:cNvSpPr>
            <a:spLocks noGrp="1"/>
          </p:cNvSpPr>
          <p:nvPr>
            <p:ph idx="1"/>
          </p:nvPr>
        </p:nvSpPr>
        <p:spPr>
          <a:xfrm>
            <a:off x="1031383" y="1690688"/>
            <a:ext cx="10515600" cy="4351338"/>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input data was collected from dataset repository like UCI, </a:t>
            </a:r>
            <a:r>
              <a:rPr lang="en-IN" sz="2000" dirty="0" err="1">
                <a:latin typeface="Times New Roman" panose="02020603050405020304" pitchFamily="18" charset="0"/>
                <a:cs typeface="Times New Roman" panose="02020603050405020304" pitchFamily="18" charset="0"/>
              </a:rPr>
              <a:t>Kaggle</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the weather dataset is used.</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which contains the information such as Formatted Date , Summary, Temperature (C), Apparent Temperature (C) , Humidity , Wind Speed (km/h)      , Wind Bearing (degrees) , Visibility (km), Loud Cover , Pressure (</a:t>
            </a:r>
            <a:r>
              <a:rPr lang="en-IN" sz="2000" dirty="0" err="1">
                <a:latin typeface="Times New Roman" panose="02020603050405020304" pitchFamily="18" charset="0"/>
                <a:cs typeface="Times New Roman" panose="02020603050405020304" pitchFamily="18" charset="0"/>
              </a:rPr>
              <a:t>millibars</a:t>
            </a:r>
            <a:r>
              <a:rPr lang="en-IN" sz="2000" dirty="0">
                <a:latin typeface="Times New Roman" panose="02020603050405020304" pitchFamily="18" charset="0"/>
                <a:cs typeface="Times New Roman" panose="02020603050405020304" pitchFamily="18" charset="0"/>
              </a:rPr>
              <a:t>) and Daily Summary.</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python, we have to read or load our input dataset by using the panda’s packages.</a:t>
            </a:r>
          </a:p>
          <a:p>
            <a:pPr lvl="0" algn="just">
              <a:lnSpc>
                <a:spcPct val="150000"/>
              </a:lnSpc>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dataset, is in the form of ‘.csv’ file extension.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316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230245" y="2383079"/>
            <a:ext cx="5731510" cy="2400935"/>
          </a:xfrm>
          <a:prstGeom prst="rect">
            <a:avLst/>
          </a:prstGeom>
        </p:spPr>
      </p:pic>
    </p:spTree>
    <p:extLst>
      <p:ext uri="{BB962C8B-B14F-4D97-AF65-F5344CB8AC3E}">
        <p14:creationId xmlns:p14="http://schemas.microsoft.com/office/powerpoint/2010/main" val="1527637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1" y="1468191"/>
            <a:ext cx="11178862" cy="4881093"/>
          </a:xfrm>
        </p:spPr>
        <p:txBody>
          <a:bodyPr>
            <a:normAutofit fontScale="92500"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is the process of removing the unwanted data from the dataset. </a:t>
            </a:r>
            <a:r>
              <a:rPr lang="en-IN" sz="2000" dirty="0" smtClean="0">
                <a:latin typeface="Times New Roman" panose="02020603050405020304" pitchFamily="18" charset="0"/>
                <a:cs typeface="Times New Roman" panose="02020603050405020304" pitchFamily="18" charset="0"/>
              </a:rPr>
              <a:t>Pre-processing </a:t>
            </a:r>
            <a:r>
              <a:rPr lang="en-IN" sz="2000" dirty="0">
                <a:latin typeface="Times New Roman" panose="02020603050405020304" pitchFamily="18" charset="0"/>
                <a:cs typeface="Times New Roman" panose="02020603050405020304" pitchFamily="18" charset="0"/>
              </a:rPr>
              <a:t>data transformation operations are used to transform the dataset into a structure suitable for machine learning.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step also includes cleaning the dataset by removing irrelevant or corrupted data that can affect the accuracy of the dataset, which makes it more efficient.</a:t>
            </a: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processing is one of the most common tasks in many ML applications. This technique is used to transform raw data into a useful and efficient format. To do the analysis, the dataset needs to be cleaned, standardized, and noise-free. The entire process is known as text preprocessing.</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data removal: In this process, the null values such as missing values and Nan values are replaced by 0.</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and duplicate values were removed and data was cleaned of any abnormalities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dataset, we don’t have any number of missing values.</a:t>
            </a: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19934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454315" y="2141247"/>
            <a:ext cx="5153025" cy="3219450"/>
          </a:xfrm>
          <a:prstGeom prst="rect">
            <a:avLst/>
          </a:prstGeom>
        </p:spPr>
      </p:pic>
      <p:pic>
        <p:nvPicPr>
          <p:cNvPr id="8" name="Picture 7"/>
          <p:cNvPicPr/>
          <p:nvPr/>
        </p:nvPicPr>
        <p:blipFill>
          <a:blip r:embed="rId3"/>
          <a:stretch>
            <a:fillRect/>
          </a:stretch>
        </p:blipFill>
        <p:spPr>
          <a:xfrm>
            <a:off x="6229350" y="2312697"/>
            <a:ext cx="5124450" cy="2876550"/>
          </a:xfrm>
          <a:prstGeom prst="rect">
            <a:avLst/>
          </a:prstGeom>
        </p:spPr>
      </p:pic>
    </p:spTree>
    <p:extLst>
      <p:ext uri="{BB962C8B-B14F-4D97-AF65-F5344CB8AC3E}">
        <p14:creationId xmlns:p14="http://schemas.microsoft.com/office/powerpoint/2010/main" val="4102259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2"/>
          <a:stretch>
            <a:fillRect/>
          </a:stretch>
        </p:blipFill>
        <p:spPr>
          <a:xfrm>
            <a:off x="474166" y="2178314"/>
            <a:ext cx="5731510" cy="3042285"/>
          </a:xfrm>
          <a:prstGeom prst="rect">
            <a:avLst/>
          </a:prstGeom>
        </p:spPr>
      </p:pic>
      <p:pic>
        <p:nvPicPr>
          <p:cNvPr id="9" name="Picture 8"/>
          <p:cNvPicPr/>
          <p:nvPr/>
        </p:nvPicPr>
        <p:blipFill>
          <a:blip r:embed="rId3"/>
          <a:stretch>
            <a:fillRect/>
          </a:stretch>
        </p:blipFill>
        <p:spPr>
          <a:xfrm>
            <a:off x="5655425" y="2082746"/>
            <a:ext cx="5731510" cy="3233420"/>
          </a:xfrm>
          <a:prstGeom prst="rect">
            <a:avLst/>
          </a:prstGeom>
        </p:spPr>
      </p:pic>
    </p:spTree>
    <p:extLst>
      <p:ext uri="{BB962C8B-B14F-4D97-AF65-F5344CB8AC3E}">
        <p14:creationId xmlns:p14="http://schemas.microsoft.com/office/powerpoint/2010/main" val="2366300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splitting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249251"/>
            <a:ext cx="11243256" cy="5035639"/>
          </a:xfrm>
        </p:spPr>
        <p:txBody>
          <a:bodyPr>
            <a:normAutofit fontScale="92500" lnSpcReduction="10000"/>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a:t>
            </a:r>
            <a:r>
              <a:rPr lang="en-IN" sz="2000" dirty="0" smtClean="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pPr lvl="0" algn="just">
              <a:lnSpc>
                <a:spcPct val="150000"/>
              </a:lnSpc>
            </a:pPr>
            <a:r>
              <a:rPr lang="en-US" sz="2000" dirty="0">
                <a:latin typeface="Times New Roman" panose="02020603050405020304" pitchFamily="18" charset="0"/>
                <a:cs typeface="Times New Roman" panose="02020603050405020304" pitchFamily="18" charset="0"/>
              </a:rPr>
              <a:t>Separating data into training and testing sets is an important part of evaluating data mining models.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Typically, when you separate a data set into a training set and testing set, most of the data is used for training, and a smaller portion of the data is used for testing.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2260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5629" y="1223492"/>
            <a:ext cx="11378540" cy="526746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Agriculture is a sector that plays a crucial role in the economies of many countries around the globe, like India where it contributes 16% of the total economy.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Weather </a:t>
            </a:r>
            <a:r>
              <a:rPr lang="en-IN" sz="2000" dirty="0">
                <a:latin typeface="Times New Roman" panose="02020603050405020304" pitchFamily="18" charset="0"/>
                <a:cs typeface="Times New Roman" panose="02020603050405020304" pitchFamily="18" charset="0"/>
              </a:rPr>
              <a:t>forecasting is one of the challenges faced by this sector, due to its dynamic and turbulent nature, the statistical methods fail to provide forecasting at an accurate precision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paper aims to develop an accurate way to predict the temperature forecast using machine learning techniques especially using </a:t>
            </a:r>
            <a:r>
              <a:rPr lang="en-IN" sz="2000" dirty="0" smtClean="0">
                <a:latin typeface="Times New Roman" panose="02020603050405020304" pitchFamily="18" charset="0"/>
                <a:cs typeface="Times New Roman" panose="02020603050405020304" pitchFamily="18" charset="0"/>
              </a:rPr>
              <a:t>logistic regression and </a:t>
            </a:r>
            <a:r>
              <a:rPr lang="en-IN" sz="2000" dirty="0" err="1" smtClean="0">
                <a:latin typeface="Times New Roman" panose="02020603050405020304" pitchFamily="18" charset="0"/>
                <a:cs typeface="Times New Roman" panose="02020603050405020304" pitchFamily="18" charset="0"/>
              </a:rPr>
              <a:t>xgboost</a:t>
            </a:r>
            <a:r>
              <a:rPr lang="en-IN"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system is developed the deep and machine learning algorithm for detecting or forecasting the weather effectively.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is also developed the </a:t>
            </a:r>
            <a:r>
              <a:rPr lang="en-IN" sz="2000" dirty="0" smtClean="0">
                <a:latin typeface="Times New Roman" panose="02020603050405020304" pitchFamily="18" charset="0"/>
                <a:cs typeface="Times New Roman" panose="02020603050405020304" pitchFamily="18" charset="0"/>
              </a:rPr>
              <a:t>model </a:t>
            </a:r>
            <a:r>
              <a:rPr lang="en-IN" sz="2000" dirty="0">
                <a:latin typeface="Times New Roman" panose="02020603050405020304" pitchFamily="18" charset="0"/>
                <a:cs typeface="Times New Roman" panose="02020603050405020304" pitchFamily="18" charset="0"/>
              </a:rPr>
              <a:t>for forecasting or predicting the weather. The experimental results shows that accuracy, precision, recall, f1-score, ROC curve and confusion matrix.</a:t>
            </a: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splitting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Content Placeholder 5"/>
          <p:cNvPicPr>
            <a:picLocks noGrp="1"/>
          </p:cNvPicPr>
          <p:nvPr>
            <p:ph idx="1"/>
          </p:nvPr>
        </p:nvPicPr>
        <p:blipFill>
          <a:blip r:embed="rId2"/>
          <a:stretch>
            <a:fillRect/>
          </a:stretch>
        </p:blipFill>
        <p:spPr>
          <a:xfrm>
            <a:off x="4124325" y="3229769"/>
            <a:ext cx="3943350" cy="1543050"/>
          </a:xfrm>
          <a:prstGeom prst="rect">
            <a:avLst/>
          </a:prstGeom>
        </p:spPr>
      </p:pic>
    </p:spTree>
    <p:extLst>
      <p:ext uri="{BB962C8B-B14F-4D97-AF65-F5344CB8AC3E}">
        <p14:creationId xmlns:p14="http://schemas.microsoft.com/office/powerpoint/2010/main" val="852342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812924"/>
            <a:ext cx="11256135" cy="4600755"/>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implement the different machine learning algorithm such as logistic regression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for detecting the weather effectively.</a:t>
            </a:r>
          </a:p>
          <a:p>
            <a:pPr lvl="0" algn="just">
              <a:lnSpc>
                <a:spcPct val="150000"/>
              </a:lnSpc>
            </a:pPr>
            <a:r>
              <a:rPr lang="en-US" sz="2000" b="1" dirty="0" err="1" smtClean="0">
                <a:latin typeface="Times New Roman" panose="02020603050405020304" pitchFamily="18" charset="0"/>
                <a:cs typeface="Times New Roman" panose="02020603050405020304" pitchFamily="18" charset="0"/>
              </a:rPr>
              <a:t>GBoost</a:t>
            </a:r>
            <a:r>
              <a:rPr lang="en-US" sz="2000" dirty="0">
                <a:latin typeface="Times New Roman" panose="02020603050405020304" pitchFamily="18" charset="0"/>
                <a:cs typeface="Times New Roman" panose="02020603050405020304" pitchFamily="18" charset="0"/>
              </a:rPr>
              <a:t>, which stands for Extreme Gradient Boosting, is a scalable, distributed gradient-boosted decision tree (GBDT) machine learning library. It provides parallel tree boosting and is the leading machine learning library for regression, classification, and ranking problems.</a:t>
            </a:r>
          </a:p>
          <a:p>
            <a:pPr lvl="0" algn="just">
              <a:lnSpc>
                <a:spcPct val="150000"/>
              </a:lnSpc>
            </a:pPr>
            <a:r>
              <a:rPr lang="en-US" sz="2000" b="1" dirty="0" smtClean="0">
                <a:latin typeface="Times New Roman" panose="02020603050405020304" pitchFamily="18" charset="0"/>
                <a:cs typeface="Times New Roman" panose="02020603050405020304" pitchFamily="18" charset="0"/>
              </a:rPr>
              <a:t>Logistic </a:t>
            </a:r>
            <a:r>
              <a:rPr lang="en-US" sz="2000" b="1" dirty="0">
                <a:latin typeface="Times New Roman" panose="02020603050405020304" pitchFamily="18" charset="0"/>
                <a:cs typeface="Times New Roman" panose="02020603050405020304" pitchFamily="18" charset="0"/>
              </a:rPr>
              <a:t>regression </a:t>
            </a:r>
            <a:r>
              <a:rPr lang="en-US" sz="2000" dirty="0">
                <a:latin typeface="Times New Roman" panose="02020603050405020304" pitchFamily="18" charset="0"/>
                <a:cs typeface="Times New Roman" panose="02020603050405020304" pitchFamily="18" charset="0"/>
              </a:rPr>
              <a:t>is used to obtain odds ratio in the presence of more than one explanatory variable. The procedure is quite similar to multiple linear regression, with the exception that the response variable is binomial. The result is the impact of each variable on the odds ratio of the observed event of interest.</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8584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618521" y="2206647"/>
            <a:ext cx="4695825" cy="2676525"/>
          </a:xfrm>
          <a:prstGeom prst="rect">
            <a:avLst/>
          </a:prstGeom>
        </p:spPr>
      </p:pic>
      <p:pic>
        <p:nvPicPr>
          <p:cNvPr id="9" name="Picture 8"/>
          <p:cNvPicPr/>
          <p:nvPr/>
        </p:nvPicPr>
        <p:blipFill>
          <a:blip r:embed="rId3"/>
          <a:stretch>
            <a:fillRect/>
          </a:stretch>
        </p:blipFill>
        <p:spPr>
          <a:xfrm>
            <a:off x="6465529" y="2408819"/>
            <a:ext cx="4695825" cy="2581275"/>
          </a:xfrm>
          <a:prstGeom prst="rect">
            <a:avLst/>
          </a:prstGeom>
        </p:spPr>
      </p:pic>
    </p:spTree>
    <p:extLst>
      <p:ext uri="{BB962C8B-B14F-4D97-AF65-F5344CB8AC3E}">
        <p14:creationId xmlns:p14="http://schemas.microsoft.com/office/powerpoint/2010/main" val="2711295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1383" y="1690688"/>
            <a:ext cx="10515600" cy="4351338"/>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smtClean="0">
                <a:latin typeface="Times New Roman" panose="02020603050405020304" pitchFamily="18" charset="0"/>
                <a:cs typeface="Times New Roman" panose="02020603050405020304" pitchFamily="18" charset="0"/>
              </a:rPr>
              <a:t>Accuracy</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lvl="0" indent="0" algn="ctr">
              <a:lnSpc>
                <a:spcPct val="150000"/>
              </a:lnSpc>
              <a:buNone/>
            </a:pPr>
            <a:r>
              <a:rPr lang="en-IN" sz="2000" dirty="0" smtClean="0">
                <a:latin typeface="Times New Roman" panose="02020603050405020304" pitchFamily="18" charset="0"/>
                <a:cs typeface="Times New Roman" panose="02020603050405020304" pitchFamily="18" charset="0"/>
              </a:rPr>
              <a:t>AC</a:t>
            </a:r>
            <a:r>
              <a:rPr lang="en-IN" sz="2000" dirty="0">
                <a:latin typeface="Times New Roman" panose="02020603050405020304" pitchFamily="18" charset="0"/>
                <a:cs typeface="Times New Roman" panose="02020603050405020304" pitchFamily="18" charset="0"/>
              </a:rPr>
              <a:t>= (TP+TN)/ (TP+TN+FP+FN)</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81479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532585"/>
            <a:ext cx="11230377" cy="4365939"/>
          </a:xfrm>
        </p:spPr>
        <p:txBody>
          <a:bodyPr>
            <a:normAutofit fontScale="92500" lnSpcReduction="20000"/>
          </a:bodyPr>
          <a:lstStyle/>
          <a:p>
            <a:pPr lvl="0" algn="just">
              <a:lnSpc>
                <a:spcPct val="150000"/>
              </a:lnSpc>
            </a:pPr>
            <a:r>
              <a:rPr lang="en-IN" sz="2000" b="1" dirty="0" smtClean="0">
                <a:latin typeface="Times New Roman" panose="02020603050405020304" pitchFamily="18" charset="0"/>
                <a:cs typeface="Times New Roman" panose="02020603050405020304" pitchFamily="18" charset="0"/>
              </a:rPr>
              <a:t>Precision</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       Precision is defined as the number of true positives divided by the number of true positives plus the number of false positives.</a:t>
            </a:r>
          </a:p>
          <a:p>
            <a:pPr marL="0" lvl="0" indent="0" algn="ctr">
              <a:lnSpc>
                <a:spcPct val="150000"/>
              </a:lnSpc>
              <a:buNone/>
            </a:pPr>
            <a:r>
              <a:rPr lang="en-IN" sz="2000" dirty="0" smtClean="0">
                <a:latin typeface="Times New Roman" panose="02020603050405020304" pitchFamily="18" charset="0"/>
                <a:cs typeface="Times New Roman" panose="02020603050405020304" pitchFamily="18" charset="0"/>
              </a:rPr>
              <a:t>Precision=TP</a:t>
            </a:r>
            <a:r>
              <a:rPr lang="en-IN" sz="2000" dirty="0">
                <a:latin typeface="Times New Roman" panose="02020603050405020304" pitchFamily="18" charset="0"/>
                <a:cs typeface="Times New Roman" panose="02020603050405020304" pitchFamily="18" charset="0"/>
              </a:rPr>
              <a:t>/ (TP+FP)</a:t>
            </a:r>
          </a:p>
          <a:p>
            <a:pPr lvl="0" algn="just">
              <a:lnSpc>
                <a:spcPct val="150000"/>
              </a:lnSpc>
            </a:pPr>
            <a:r>
              <a:rPr lang="en-IN" sz="2000" b="1" dirty="0" smtClean="0">
                <a:latin typeface="Times New Roman" panose="02020603050405020304" pitchFamily="18" charset="0"/>
                <a:cs typeface="Times New Roman" panose="02020603050405020304" pitchFamily="18" charset="0"/>
              </a:rPr>
              <a:t>Recall</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           Recall is the number of correct results divided by the number of results that should have been returned.  In binary classification, recall is called sensitivity. It can be viewed as the probability that a relevant document is retrieved by the </a:t>
            </a:r>
            <a:r>
              <a:rPr lang="en-IN" sz="2000" dirty="0" smtClean="0">
                <a:latin typeface="Times New Roman" panose="02020603050405020304" pitchFamily="18" charset="0"/>
                <a:cs typeface="Times New Roman" panose="02020603050405020304" pitchFamily="18" charset="0"/>
              </a:rPr>
              <a:t>query.</a:t>
            </a:r>
          </a:p>
          <a:p>
            <a:pPr marL="0" lvl="0" indent="0" algn="ctr">
              <a:lnSpc>
                <a:spcPct val="150000"/>
              </a:lnSpc>
              <a:buNone/>
            </a:pPr>
            <a:r>
              <a:rPr lang="en-IN" sz="2000" dirty="0" smtClean="0">
                <a:latin typeface="Times New Roman" panose="02020603050405020304" pitchFamily="18" charset="0"/>
                <a:cs typeface="Times New Roman" panose="02020603050405020304" pitchFamily="18" charset="0"/>
              </a:rPr>
              <a:t>Recall=TP</a:t>
            </a:r>
            <a:r>
              <a:rPr lang="en-IN" sz="2000" dirty="0">
                <a:latin typeface="Times New Roman" panose="02020603050405020304" pitchFamily="18" charset="0"/>
                <a:cs typeface="Times New Roman" panose="02020603050405020304" pitchFamily="18" charset="0"/>
              </a:rPr>
              <a:t>/ (TP+FN)</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6721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532585"/>
            <a:ext cx="11230377" cy="4868215"/>
          </a:xfrm>
        </p:spPr>
        <p:txBody>
          <a:bodyPr>
            <a:normAutofit/>
          </a:bodyPr>
          <a:lstStyle/>
          <a:p>
            <a:pPr lvl="0" algn="just">
              <a:lnSpc>
                <a:spcPct val="150000"/>
              </a:lnSpc>
            </a:pPr>
            <a:r>
              <a:rPr lang="en-US" sz="2000" b="1" dirty="0">
                <a:latin typeface="Times New Roman" panose="02020603050405020304" pitchFamily="18" charset="0"/>
                <a:cs typeface="Times New Roman" panose="02020603050405020304" pitchFamily="18" charset="0"/>
              </a:rPr>
              <a:t>F1 score: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            F1-score </a:t>
            </a:r>
            <a:r>
              <a:rPr lang="en-IN" sz="2000" dirty="0">
                <a:latin typeface="Times New Roman" panose="02020603050405020304" pitchFamily="18" charset="0"/>
                <a:cs typeface="Times New Roman" panose="02020603050405020304" pitchFamily="18" charset="0"/>
              </a:rPr>
              <a:t>combines the precision and recall of a classifier into a single metric by taking their harmonic mean. It is primarily used to compare the performance of two classifiers. Suppose that classifier A has a higher recall, and classifier B has higher precision.</a:t>
            </a:r>
          </a:p>
          <a:p>
            <a:pPr marL="0" indent="0" algn="ctr">
              <a:lnSpc>
                <a:spcPct val="150000"/>
              </a:lnSpc>
              <a:buNone/>
            </a:pPr>
            <a:r>
              <a:rPr lang="en-IN" sz="2000" dirty="0" smtClean="0">
                <a:latin typeface="Times New Roman" panose="02020603050405020304" pitchFamily="18" charset="0"/>
                <a:cs typeface="Times New Roman" panose="02020603050405020304" pitchFamily="18" charset="0"/>
              </a:rPr>
              <a:t>F1 score=2*(Pre * </a:t>
            </a:r>
            <a:r>
              <a:rPr lang="en-IN" sz="2000" dirty="0" err="1" smtClean="0">
                <a:latin typeface="Times New Roman" panose="02020603050405020304" pitchFamily="18" charset="0"/>
                <a:cs typeface="Times New Roman" panose="02020603050405020304" pitchFamily="18" charset="0"/>
              </a:rPr>
              <a:t>Sen</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Pre+Sen</a:t>
            </a:r>
            <a:r>
              <a:rPr lang="en-I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Confusion Matrix</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The confusion matrix is a matrix used to determine the performance of the classification models for a given set of test data. It can only be determined if the true values for test data are known. The matrix itself can be easily understood, but the related terminologies may be confusing.</a:t>
            </a:r>
          </a:p>
          <a:p>
            <a:pPr marL="0" indent="0">
              <a:lnSpc>
                <a:spcPct val="150000"/>
              </a:lnSpc>
              <a:buNone/>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849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532585"/>
            <a:ext cx="11230377" cy="4868215"/>
          </a:xfrm>
        </p:spPr>
        <p:txBody>
          <a:bodyPr>
            <a:normAutofit/>
          </a:bodyPr>
          <a:lstStyle/>
          <a:p>
            <a:pPr marL="0" lvl="0" indent="0" algn="just">
              <a:lnSpc>
                <a:spcPct val="150000"/>
              </a:lnSpc>
              <a:buNone/>
            </a:pPr>
            <a:r>
              <a:rPr lang="en-IN" sz="2000" b="1" dirty="0" smtClean="0">
                <a:latin typeface="Times New Roman" panose="02020603050405020304" pitchFamily="18" charset="0"/>
                <a:cs typeface="Times New Roman" panose="02020603050405020304" pitchFamily="18" charset="0"/>
              </a:rPr>
              <a:t>•	ROC curve:</a:t>
            </a:r>
          </a:p>
          <a:p>
            <a:pPr lvl="0" algn="just">
              <a:lnSpc>
                <a:spcPct val="150000"/>
              </a:lnSpc>
            </a:pPr>
            <a:r>
              <a:rPr lang="en-IN" sz="2000" dirty="0" smtClean="0">
                <a:latin typeface="Times New Roman" panose="02020603050405020304" pitchFamily="18" charset="0"/>
                <a:cs typeface="Times New Roman" panose="02020603050405020304" pitchFamily="18" charset="0"/>
              </a:rPr>
              <a:t>The ROC curve shows the trade-off between sensitivity (or TPR) and specificity (1 – FPR). Classifiers that give curves closer to the top-left corner indicate a better performance. As a baseline, a random classifier is expected to give points lying along the diagonal (FPR = TPR).</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3948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338512" y="1790700"/>
            <a:ext cx="5514975" cy="3276600"/>
          </a:xfrm>
          <a:prstGeom prst="rect">
            <a:avLst/>
          </a:prstGeom>
        </p:spPr>
      </p:pic>
    </p:spTree>
    <p:extLst>
      <p:ext uri="{BB962C8B-B14F-4D97-AF65-F5344CB8AC3E}">
        <p14:creationId xmlns:p14="http://schemas.microsoft.com/office/powerpoint/2010/main" val="2008547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6728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175140934"/>
              </p:ext>
            </p:extLst>
          </p:nvPr>
        </p:nvGraphicFramePr>
        <p:xfrm>
          <a:off x="722290" y="358865"/>
          <a:ext cx="10894455" cy="5615833"/>
        </p:xfrm>
        <a:graphic>
          <a:graphicData uri="http://schemas.openxmlformats.org/drawingml/2006/table">
            <a:tbl>
              <a:tblPr firstRow="1" bandRow="1">
                <a:tableStyleId>{F5AB1C69-6EDB-4FF4-983F-18BD219EF322}</a:tableStyleId>
              </a:tblPr>
              <a:tblGrid>
                <a:gridCol w="2178891"/>
                <a:gridCol w="2178891"/>
                <a:gridCol w="2178891"/>
                <a:gridCol w="2178891"/>
                <a:gridCol w="2178891"/>
              </a:tblGrid>
              <a:tr h="310621">
                <a:tc>
                  <a:txBody>
                    <a:bodyPr/>
                    <a:lstStyle/>
                    <a:p>
                      <a:r>
                        <a:rPr lang="en-US" sz="1600" b="1" dirty="0" smtClean="0">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280553">
                <a:tc>
                  <a:txBody>
                    <a:bodyPr/>
                    <a:lstStyle/>
                    <a:p>
                      <a:pPr algn="just"/>
                      <a:r>
                        <a:rPr lang="en-IN" sz="1600" b="1" dirty="0" smtClean="0">
                          <a:latin typeface="Times New Roman" panose="02020603050405020304" pitchFamily="18" charset="0"/>
                          <a:cs typeface="Times New Roman" panose="02020603050405020304" pitchFamily="18" charset="0"/>
                        </a:rPr>
                        <a:t>Climate change detection in </a:t>
                      </a:r>
                      <a:r>
                        <a:rPr lang="en-IN" sz="1600" b="1" dirty="0" err="1" smtClean="0">
                          <a:latin typeface="Times New Roman" panose="02020603050405020304" pitchFamily="18" charset="0"/>
                          <a:cs typeface="Times New Roman" panose="02020603050405020304" pitchFamily="18" charset="0"/>
                        </a:rPr>
                        <a:t>penang</a:t>
                      </a:r>
                      <a:r>
                        <a:rPr lang="en-IN" sz="1600" b="1" dirty="0" smtClean="0">
                          <a:latin typeface="Times New Roman" panose="02020603050405020304" pitchFamily="18" charset="0"/>
                          <a:cs typeface="Times New Roman" panose="02020603050405020304" pitchFamily="18" charset="0"/>
                        </a:rPr>
                        <a:t> island using deterministic interpolation methods</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2019</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it-IT" sz="1600" b="0" dirty="0" smtClean="0">
                          <a:latin typeface="Times New Roman" panose="02020603050405020304" pitchFamily="18" charset="0"/>
                          <a:cs typeface="Times New Roman" panose="02020603050405020304" pitchFamily="18" charset="0"/>
                        </a:rPr>
                        <a:t>Chang Kok Yang1, Fam Pei Shan2, Tay Lea Tien3</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Results reveal that seven out of twelve months of a year show increasing precipitation trends over the period of study and March is the only month that shows a decreasing trend in precipitation. Monthly-average precipitation in Penang Island also displays a gradual trend of precipitation increase over the period of study, further conforming the finding of monthly precipitation increase over the period of study. </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 prediction is accurate.</a:t>
                      </a:r>
                    </a:p>
                    <a:p>
                      <a:pPr lvl="0"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Time consumption is high.</a:t>
                      </a:r>
                    </a:p>
                    <a:p>
                      <a:pPr lvl="0"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Theoretical limits</a:t>
                      </a:r>
                    </a:p>
                    <a:p>
                      <a:pPr lvl="0" algn="just"/>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72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830059"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To </a:t>
            </a:r>
            <a:r>
              <a:rPr lang="en-IN" sz="2000" dirty="0">
                <a:latin typeface="Times New Roman" panose="02020603050405020304" pitchFamily="18" charset="0"/>
                <a:cs typeface="Times New Roman" panose="02020603050405020304" pitchFamily="18" charset="0"/>
              </a:rPr>
              <a:t>detect or to forecast or to analyze the weather effectively.</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implement the different classification like </a:t>
            </a:r>
            <a:r>
              <a:rPr lang="en-IN" sz="2000" dirty="0" smtClean="0">
                <a:latin typeface="Times New Roman" panose="02020603050405020304" pitchFamily="18" charset="0"/>
                <a:cs typeface="Times New Roman" panose="02020603050405020304" pitchFamily="18" charset="0"/>
              </a:rPr>
              <a:t>machine </a:t>
            </a:r>
            <a:r>
              <a:rPr lang="en-IN" sz="2000" dirty="0">
                <a:latin typeface="Times New Roman" panose="02020603050405020304" pitchFamily="18" charset="0"/>
                <a:cs typeface="Times New Roman" panose="02020603050405020304" pitchFamily="18" charset="0"/>
              </a:rPr>
              <a:t>learning algorithms for better performances.</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To </a:t>
            </a:r>
            <a:r>
              <a:rPr lang="en-IN" sz="2000" dirty="0">
                <a:latin typeface="Times New Roman" panose="02020603050405020304" pitchFamily="18" charset="0"/>
                <a:cs typeface="Times New Roman" panose="02020603050405020304" pitchFamily="18" charset="0"/>
              </a:rPr>
              <a:t>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787058867"/>
              </p:ext>
            </p:extLst>
          </p:nvPr>
        </p:nvGraphicFramePr>
        <p:xfrm>
          <a:off x="825320" y="468647"/>
          <a:ext cx="10298375" cy="5805715"/>
        </p:xfrm>
        <a:graphic>
          <a:graphicData uri="http://schemas.openxmlformats.org/drawingml/2006/table">
            <a:tbl>
              <a:tblPr firstRow="1" bandRow="1">
                <a:tableStyleId>{F5AB1C69-6EDB-4FF4-983F-18BD219EF322}</a:tableStyleId>
              </a:tblPr>
              <a:tblGrid>
                <a:gridCol w="2059675"/>
                <a:gridCol w="2059675"/>
                <a:gridCol w="2059675"/>
                <a:gridCol w="2059675"/>
                <a:gridCol w="2059675"/>
              </a:tblGrid>
              <a:tr h="349795">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376295">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Climate change now detectable from any single day of weather at global scale</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u="none" dirty="0" smtClean="0">
                          <a:latin typeface="Times New Roman" panose="02020603050405020304" pitchFamily="18" charset="0"/>
                          <a:cs typeface="Times New Roman" panose="02020603050405020304" pitchFamily="18" charset="0"/>
                        </a:rPr>
                        <a:t>2019</a:t>
                      </a:r>
                      <a:endParaRPr lang="en-IN" sz="1600" b="0" u="none" dirty="0">
                        <a:latin typeface="Times New Roman" panose="02020603050405020304" pitchFamily="18" charset="0"/>
                        <a:cs typeface="Times New Roman" panose="02020603050405020304" pitchFamily="18" charset="0"/>
                      </a:endParaRPr>
                    </a:p>
                  </a:txBody>
                  <a:tcPr/>
                </a:tc>
                <a:tc>
                  <a:txBody>
                    <a:bodyPr/>
                    <a:lstStyle/>
                    <a:p>
                      <a:pPr algn="just"/>
                      <a:r>
                        <a:rPr lang="nn-NO" sz="1600" b="0" u="none" dirty="0" smtClean="0">
                          <a:latin typeface="Times New Roman" panose="02020603050405020304" pitchFamily="18" charset="0"/>
                          <a:cs typeface="Times New Roman" panose="02020603050405020304" pitchFamily="18" charset="0"/>
                        </a:rPr>
                        <a:t>Sebastian Sippel  1,2,3*, Nicolai Meinshausen2, Erich M. Fischer  1, Enikő Székely  4 and Reto Knutti</a:t>
                      </a:r>
                      <a:endParaRPr lang="en-IN" sz="1600" b="0" u="none"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The fingerprint of climate change is detected from any single day in the observed global record since early 2012, and since 1999 on the basis of a year of data. Detection is robust even when ignoring the long-term global warming trend. This complements traditional climate change detection, but also opens broader perspectives for the communication of regional weather events, modifying the climate change</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 advantages of this approach include, first, that the spatial pattern response to external forcing is encapsulated in the fingerprint, but regions with large internal variability or where different climate models disagree with each other receive less weight in the fingerprint.</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 prediction is not accurate.</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Less prediction</a:t>
                      </a: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28413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438893170"/>
              </p:ext>
            </p:extLst>
          </p:nvPr>
        </p:nvGraphicFramePr>
        <p:xfrm>
          <a:off x="669701" y="386366"/>
          <a:ext cx="10685815" cy="5490802"/>
        </p:xfrm>
        <a:graphic>
          <a:graphicData uri="http://schemas.openxmlformats.org/drawingml/2006/table">
            <a:tbl>
              <a:tblPr firstRow="1" bandRow="1">
                <a:tableStyleId>{F5AB1C69-6EDB-4FF4-983F-18BD219EF322}</a:tableStyleId>
              </a:tblPr>
              <a:tblGrid>
                <a:gridCol w="2137163"/>
                <a:gridCol w="2137163"/>
                <a:gridCol w="2137163"/>
                <a:gridCol w="2137163"/>
                <a:gridCol w="2137163"/>
              </a:tblGrid>
              <a:tr h="279363">
                <a:tc>
                  <a:txBody>
                    <a:bodyPr/>
                    <a:lstStyle/>
                    <a:p>
                      <a:r>
                        <a:rPr lang="en-US"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Merits/demerits</a:t>
                      </a:r>
                      <a:endParaRPr lang="en-IN" sz="1600" dirty="0">
                        <a:latin typeface="Times New Roman" panose="02020603050405020304" pitchFamily="18" charset="0"/>
                        <a:cs typeface="Times New Roman" panose="02020603050405020304" pitchFamily="18" charset="0"/>
                      </a:endParaRPr>
                    </a:p>
                  </a:txBody>
                  <a:tcPr/>
                </a:tc>
              </a:tr>
              <a:tr h="5155522">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Climate Change Assessment using Climate Indices Approach: A Brief Overview</a:t>
                      </a:r>
                      <a:endParaRPr lang="en-IN" sz="16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err="1" smtClean="0">
                          <a:latin typeface="Times New Roman" panose="02020603050405020304" pitchFamily="18" charset="0"/>
                          <a:cs typeface="Times New Roman" panose="02020603050405020304" pitchFamily="18" charset="0"/>
                        </a:rPr>
                        <a:t>Waleed</a:t>
                      </a:r>
                      <a:r>
                        <a:rPr lang="en-IN" sz="1600" b="0" dirty="0" smtClean="0">
                          <a:latin typeface="Times New Roman" panose="02020603050405020304" pitchFamily="18" charset="0"/>
                          <a:cs typeface="Times New Roman" panose="02020603050405020304" pitchFamily="18" charset="0"/>
                        </a:rPr>
                        <a:t> Ahmad</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World Climate Research Program (WCRP) approved Expert Team on Climate Change Detection Monitoring and Indices (ETCCDMI) Climate Indices technique is one of the widely used approach in assessing such trends in climate based on meteorological variables of the regions.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r>
                        <a:rPr lang="en-IN" sz="1600" dirty="0" smtClean="0">
                          <a:latin typeface="Times New Roman" panose="02020603050405020304" pitchFamily="18" charset="0"/>
                          <a:cs typeface="Times New Roman" panose="02020603050405020304" pitchFamily="18" charset="0"/>
                        </a:rPr>
                        <a:t>	Accuracy is high.</a:t>
                      </a:r>
                    </a:p>
                    <a:p>
                      <a:pPr lvl="0"/>
                      <a:r>
                        <a:rPr lang="en-IN" sz="1600" dirty="0" smtClean="0">
                          <a:latin typeface="Times New Roman" panose="02020603050405020304" pitchFamily="18" charset="0"/>
                          <a:cs typeface="Times New Roman" panose="02020603050405020304" pitchFamily="18" charset="0"/>
                        </a:rPr>
                        <a:t>	The persistent problem that researchers faced while canvassing for evidence of changing climate was the lack and inadequate cache of observed historical weather data for consistent and homogenous portrayal of climate change and hence, thereof, the inability to detect high quality and consistent changes in climate variables.</a:t>
                      </a:r>
                    </a:p>
                  </a:txBody>
                  <a:tcPr/>
                </a:tc>
              </a:tr>
            </a:tbl>
          </a:graphicData>
        </a:graphic>
      </p:graphicFrame>
    </p:spTree>
    <p:extLst>
      <p:ext uri="{BB962C8B-B14F-4D97-AF65-F5344CB8AC3E}">
        <p14:creationId xmlns:p14="http://schemas.microsoft.com/office/powerpoint/2010/main" val="1208838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p>
        </p:txBody>
      </p:sp>
      <p:sp>
        <p:nvSpPr>
          <p:cNvPr id="3" name="Content Placeholder 2"/>
          <p:cNvSpPr>
            <a:spLocks noGrp="1"/>
          </p:cNvSpPr>
          <p:nvPr>
            <p:ph idx="1"/>
          </p:nvPr>
        </p:nvSpPr>
        <p:spPr>
          <a:xfrm>
            <a:off x="528034" y="1629570"/>
            <a:ext cx="11215352" cy="4153044"/>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paper proposed an ML and DL-based model to forecast or to detect the weather effectively. This system was proposed for efficient weather prediction using different machine </a:t>
            </a:r>
            <a:r>
              <a:rPr lang="en-IN" sz="2000" dirty="0" smtClean="0">
                <a:latin typeface="Times New Roman" panose="02020603050405020304" pitchFamily="18" charset="0"/>
                <a:cs typeface="Times New Roman" panose="02020603050405020304" pitchFamily="18" charset="0"/>
              </a:rPr>
              <a:t>learning </a:t>
            </a:r>
            <a:r>
              <a:rPr lang="en-IN" sz="2000" dirty="0">
                <a:latin typeface="Times New Roman" panose="02020603050405020304" pitchFamily="18" charset="0"/>
                <a:cs typeface="Times New Roman" panose="02020603050405020304" pitchFamily="18" charset="0"/>
              </a:rPr>
              <a:t>algorithm such as </a:t>
            </a:r>
            <a:r>
              <a:rPr lang="en-IN" sz="2000" dirty="0" err="1" smtClean="0">
                <a:latin typeface="Times New Roman" panose="02020603050405020304" pitchFamily="18" charset="0"/>
                <a:cs typeface="Times New Roman" panose="02020603050405020304" pitchFamily="18" charset="0"/>
              </a:rPr>
              <a:t>xgboost</a:t>
            </a:r>
            <a:r>
              <a:rPr lang="en-IN" sz="2000" dirty="0" smtClean="0">
                <a:latin typeface="Times New Roman" panose="02020603050405020304" pitchFamily="18" charset="0"/>
                <a:cs typeface="Times New Roman" panose="02020603050405020304" pitchFamily="18" charset="0"/>
              </a:rPr>
              <a:t> and logistic regression.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Experimental results analysis showed that our proposed method is efficient and can achieve better performance results on average when compared with existing system.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Hence </a:t>
            </a:r>
            <a:r>
              <a:rPr lang="en-IN" sz="2000" dirty="0">
                <a:latin typeface="Times New Roman" panose="02020603050405020304" pitchFamily="18" charset="0"/>
                <a:cs typeface="Times New Roman" panose="02020603050405020304" pitchFamily="18" charset="0"/>
              </a:rPr>
              <a:t>the proposed approach provides a perception of implementing a more generalized model for weather prediction.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66718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p>
        </p:txBody>
      </p:sp>
      <p:sp>
        <p:nvSpPr>
          <p:cNvPr id="3" name="Content Placeholder 2"/>
          <p:cNvSpPr>
            <a:spLocks noGrp="1"/>
          </p:cNvSpPr>
          <p:nvPr>
            <p:ph idx="1"/>
          </p:nvPr>
        </p:nvSpPr>
        <p:spPr>
          <a:xfrm>
            <a:off x="489398" y="1629570"/>
            <a:ext cx="10998558" cy="4281833"/>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the future, we should like to hybrid the two different machine learning. In future, it is possible to provide extensions or modifications to the proposed clustering and classification algorithms to achieve further increased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Apart </a:t>
            </a:r>
            <a:r>
              <a:rPr lang="en-IN" sz="2000" dirty="0">
                <a:latin typeface="Times New Roman" panose="02020603050405020304" pitchFamily="18" charset="0"/>
                <a:cs typeface="Times New Roman" panose="02020603050405020304" pitchFamily="18" charset="0"/>
              </a:rPr>
              <a:t>from the experimented combination of data mining techniques, further combinations and other clustering algorithms can be used to improve the detection accuracy.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Then, we will implement the web application like FLASK.</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65770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515155" y="1629570"/>
            <a:ext cx="11228231" cy="4706836"/>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Imran </a:t>
            </a:r>
            <a:r>
              <a:rPr lang="en-IN" sz="2000" dirty="0" err="1">
                <a:latin typeface="Times New Roman" panose="02020603050405020304" pitchFamily="18" charset="0"/>
                <a:cs typeface="Times New Roman" panose="02020603050405020304" pitchFamily="18" charset="0"/>
              </a:rPr>
              <a:t>Maqsood</a:t>
            </a:r>
            <a:r>
              <a:rPr lang="en-IN" sz="2000" dirty="0">
                <a:latin typeface="Times New Roman" panose="02020603050405020304" pitchFamily="18" charset="0"/>
                <a:cs typeface="Times New Roman" panose="02020603050405020304" pitchFamily="18" charset="0"/>
              </a:rPr>
              <a:t>, Muhammad </a:t>
            </a:r>
            <a:r>
              <a:rPr lang="en-IN" sz="2000" dirty="0" err="1">
                <a:latin typeface="Times New Roman" panose="02020603050405020304" pitchFamily="18" charset="0"/>
                <a:cs typeface="Times New Roman" panose="02020603050405020304" pitchFamily="18" charset="0"/>
              </a:rPr>
              <a:t>Riaz</a:t>
            </a:r>
            <a:r>
              <a:rPr lang="en-IN" sz="2000" dirty="0">
                <a:latin typeface="Times New Roman" panose="02020603050405020304" pitchFamily="18" charset="0"/>
                <a:cs typeface="Times New Roman" panose="02020603050405020304" pitchFamily="18" charset="0"/>
              </a:rPr>
              <a:t> Khan, and </a:t>
            </a:r>
            <a:r>
              <a:rPr lang="en-IN" sz="2000" dirty="0" err="1">
                <a:latin typeface="Times New Roman" panose="02020603050405020304" pitchFamily="18" charset="0"/>
                <a:cs typeface="Times New Roman" panose="02020603050405020304" pitchFamily="18" charset="0"/>
              </a:rPr>
              <a:t>Ajith</a:t>
            </a:r>
            <a:r>
              <a:rPr lang="en-IN" sz="2000" dirty="0">
                <a:latin typeface="Times New Roman" panose="02020603050405020304" pitchFamily="18" charset="0"/>
                <a:cs typeface="Times New Roman" panose="02020603050405020304" pitchFamily="18" charset="0"/>
              </a:rPr>
              <a:t> Abraham. An ensemble of neural networks for weather forecasting, Neural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&amp; </a:t>
            </a:r>
            <a:r>
              <a:rPr lang="en-IN" sz="2000" dirty="0" err="1">
                <a:latin typeface="Times New Roman" panose="02020603050405020304" pitchFamily="18" charset="0"/>
                <a:cs typeface="Times New Roman" panose="02020603050405020304" pitchFamily="18" charset="0"/>
              </a:rPr>
              <a:t>Applic</a:t>
            </a:r>
            <a:r>
              <a:rPr lang="en-IN" sz="2000" dirty="0">
                <a:latin typeface="Times New Roman" panose="02020603050405020304" pitchFamily="18" charset="0"/>
                <a:cs typeface="Times New Roman" panose="02020603050405020304" pitchFamily="18" charset="0"/>
              </a:rPr>
              <a:t> (2004) 13: 112–122.</a:t>
            </a:r>
          </a:p>
          <a:p>
            <a:pPr algn="just">
              <a:lnSpc>
                <a:spcPct val="150000"/>
              </a:lnSpc>
            </a:pPr>
            <a:r>
              <a:rPr lang="en-IN" sz="2000" dirty="0">
                <a:latin typeface="Times New Roman" panose="02020603050405020304" pitchFamily="18" charset="0"/>
                <a:cs typeface="Times New Roman" panose="02020603050405020304" pitchFamily="18" charset="0"/>
              </a:rPr>
              <a:t>2. Ball , R. , </a:t>
            </a:r>
            <a:r>
              <a:rPr lang="en-IN" sz="2000" dirty="0" err="1">
                <a:latin typeface="Times New Roman" panose="02020603050405020304" pitchFamily="18" charset="0"/>
                <a:cs typeface="Times New Roman" panose="02020603050405020304" pitchFamily="18" charset="0"/>
              </a:rPr>
              <a:t>Tissot</a:t>
            </a:r>
            <a:r>
              <a:rPr lang="en-IN" sz="2000" dirty="0">
                <a:latin typeface="Times New Roman" panose="02020603050405020304" pitchFamily="18" charset="0"/>
                <a:cs typeface="Times New Roman" panose="02020603050405020304" pitchFamily="18" charset="0"/>
              </a:rPr>
              <a:t> , P. (2006) Demonstration of Artificial Neural Network in </a:t>
            </a:r>
            <a:r>
              <a:rPr lang="en-IN" sz="2000" dirty="0" err="1">
                <a:latin typeface="Times New Roman" panose="02020603050405020304" pitchFamily="18" charset="0"/>
                <a:cs typeface="Times New Roman" panose="02020603050405020304" pitchFamily="18" charset="0"/>
              </a:rPr>
              <a:t>Matlab</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3. G. R. </a:t>
            </a:r>
            <a:r>
              <a:rPr lang="en-IN" sz="2000" dirty="0" err="1">
                <a:latin typeface="Times New Roman" panose="02020603050405020304" pitchFamily="18" charset="0"/>
                <a:cs typeface="Times New Roman" panose="02020603050405020304" pitchFamily="18" charset="0"/>
              </a:rPr>
              <a:t>Gainieva</a:t>
            </a:r>
            <a:r>
              <a:rPr lang="en-IN" sz="2000" dirty="0">
                <a:latin typeface="Times New Roman" panose="02020603050405020304" pitchFamily="18" charset="0"/>
                <a:cs typeface="Times New Roman" panose="02020603050405020304" pitchFamily="18" charset="0"/>
              </a:rPr>
              <a:t>, L. D. </a:t>
            </a:r>
            <a:r>
              <a:rPr lang="en-IN" sz="2000" dirty="0" err="1">
                <a:latin typeface="Times New Roman" panose="02020603050405020304" pitchFamily="18" charset="0"/>
                <a:cs typeface="Times New Roman" panose="02020603050405020304" pitchFamily="18" charset="0"/>
              </a:rPr>
              <a:t>Nikitin</a:t>
            </a:r>
            <a:r>
              <a:rPr lang="en-IN" sz="2000" dirty="0">
                <a:latin typeface="Times New Roman" panose="02020603050405020304" pitchFamily="18" charset="0"/>
                <a:cs typeface="Times New Roman" panose="02020603050405020304" pitchFamily="18" charset="0"/>
              </a:rPr>
              <a:t>, M. M. </a:t>
            </a:r>
            <a:r>
              <a:rPr lang="en-IN" sz="2000" dirty="0" err="1">
                <a:latin typeface="Times New Roman" panose="02020603050405020304" pitchFamily="18" charset="0"/>
                <a:cs typeface="Times New Roman" panose="02020603050405020304" pitchFamily="18" charset="0"/>
              </a:rPr>
              <a:t>Naimark</a:t>
            </a:r>
            <a:r>
              <a:rPr lang="en-IN" sz="2000" dirty="0">
                <a:latin typeface="Times New Roman" panose="02020603050405020304" pitchFamily="18" charset="0"/>
                <a:cs typeface="Times New Roman" panose="02020603050405020304" pitchFamily="18" charset="0"/>
              </a:rPr>
              <a:t>, N. N. </a:t>
            </a:r>
            <a:r>
              <a:rPr lang="en-IN" sz="2000" dirty="0" err="1">
                <a:latin typeface="Times New Roman" panose="02020603050405020304" pitchFamily="18" charset="0"/>
                <a:cs typeface="Times New Roman" panose="02020603050405020304" pitchFamily="18" charset="0"/>
              </a:rPr>
              <a:t>Nazarov</a:t>
            </a:r>
            <a:r>
              <a:rPr lang="en-IN" sz="2000" dirty="0">
                <a:latin typeface="Times New Roman" panose="02020603050405020304" pitchFamily="18" charset="0"/>
                <a:cs typeface="Times New Roman" panose="02020603050405020304" pitchFamily="18" charset="0"/>
              </a:rPr>
              <a:t>, and G. P. </a:t>
            </a:r>
            <a:r>
              <a:rPr lang="en-IN" sz="2000" dirty="0" err="1">
                <a:latin typeface="Times New Roman" panose="02020603050405020304" pitchFamily="18" charset="0"/>
                <a:cs typeface="Times New Roman" panose="02020603050405020304" pitchFamily="18" charset="0"/>
              </a:rPr>
              <a:t>Tkachenko</a:t>
            </a:r>
            <a:r>
              <a:rPr lang="en-IN" sz="2000" dirty="0">
                <a:latin typeface="Times New Roman" panose="02020603050405020304" pitchFamily="18" charset="0"/>
                <a:cs typeface="Times New Roman" panose="02020603050405020304" pitchFamily="18" charset="0"/>
              </a:rPr>
              <a:t>, Influence of Batch Composition and Clinkering Properties on the Hot Strength of Coke and Blast-Furnace Operation, ISSN 1068-364X, Coke and Chemistry, 2008, Vol. 51, No. 10, pp. 390–393. © Allerton Press, Inc., </a:t>
            </a:r>
            <a:r>
              <a:rPr lang="en-IN" sz="2000" dirty="0" smtClean="0">
                <a:latin typeface="Times New Roman" panose="02020603050405020304" pitchFamily="18" charset="0"/>
                <a:cs typeface="Times New Roman" panose="02020603050405020304" pitchFamily="18" charset="0"/>
              </a:rPr>
              <a:t>2008</a:t>
            </a:r>
          </a:p>
          <a:p>
            <a:pPr algn="just">
              <a:lnSpc>
                <a:spcPct val="150000"/>
              </a:lnSpc>
            </a:pPr>
            <a:r>
              <a:rPr lang="en-IN" sz="2000" dirty="0">
                <a:latin typeface="Times New Roman" panose="02020603050405020304" pitchFamily="18" charset="0"/>
                <a:cs typeface="Times New Roman" panose="02020603050405020304" pitchFamily="18" charset="0"/>
              </a:rPr>
              <a:t>4. http://climate.weatheroffice.gc.ca/climateData/canada_e.html .The website of the weather data of Canada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540913" y="1629570"/>
            <a:ext cx="11202473" cy="453941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Haider</a:t>
            </a:r>
            <a:r>
              <a:rPr lang="en-IN" sz="2000" dirty="0">
                <a:latin typeface="Times New Roman" panose="02020603050405020304" pitchFamily="18" charset="0"/>
                <a:cs typeface="Times New Roman" panose="02020603050405020304" pitchFamily="18" charset="0"/>
              </a:rPr>
              <a:t>, Adnan and </a:t>
            </a:r>
            <a:r>
              <a:rPr lang="en-IN" sz="2000" dirty="0" err="1">
                <a:latin typeface="Times New Roman" panose="02020603050405020304" pitchFamily="18" charset="0"/>
                <a:cs typeface="Times New Roman" panose="02020603050405020304" pitchFamily="18" charset="0"/>
              </a:rPr>
              <a:t>Hanif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Nadeem</a:t>
            </a:r>
            <a:r>
              <a:rPr lang="en-IN" sz="2000" dirty="0">
                <a:latin typeface="Times New Roman" panose="02020603050405020304" pitchFamily="18" charset="0"/>
                <a:cs typeface="Times New Roman" panose="02020603050405020304" pitchFamily="18" charset="0"/>
              </a:rPr>
              <a:t>, M., Inflation Forecasting In Pakistan Using Artificial Neural Networks</a:t>
            </a:r>
          </a:p>
          <a:p>
            <a:pPr algn="just">
              <a:lnSpc>
                <a:spcPct val="150000"/>
              </a:lnSpc>
            </a:pPr>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Matlab</a:t>
            </a:r>
            <a:r>
              <a:rPr lang="en-IN" sz="2000" dirty="0">
                <a:latin typeface="Times New Roman" panose="02020603050405020304" pitchFamily="18" charset="0"/>
                <a:cs typeface="Times New Roman" panose="02020603050405020304" pitchFamily="18" charset="0"/>
              </a:rPr>
              <a:t> 7.6.0 (R2008a), The Math Works Inc., Product Help- Neural Network Toolbox</a:t>
            </a:r>
          </a:p>
          <a:p>
            <a:pPr algn="just">
              <a:lnSpc>
                <a:spcPct val="150000"/>
              </a:lnSpc>
            </a:pPr>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Santhosh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Baboo</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I.Kadar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Shereef</a:t>
            </a:r>
            <a:r>
              <a:rPr lang="en-IN" sz="2000" dirty="0">
                <a:latin typeface="Times New Roman" panose="02020603050405020304" pitchFamily="18" charset="0"/>
                <a:cs typeface="Times New Roman" panose="02020603050405020304" pitchFamily="18" charset="0"/>
              </a:rPr>
              <a:t>. An </a:t>
            </a:r>
            <a:r>
              <a:rPr lang="en-IN" sz="2000" dirty="0" err="1">
                <a:latin typeface="Times New Roman" panose="02020603050405020304" pitchFamily="18" charset="0"/>
                <a:cs typeface="Times New Roman" panose="02020603050405020304" pitchFamily="18" charset="0"/>
              </a:rPr>
              <a:t>e_cient</a:t>
            </a:r>
            <a:r>
              <a:rPr lang="en-IN" sz="2000" dirty="0">
                <a:latin typeface="Times New Roman" panose="02020603050405020304" pitchFamily="18" charset="0"/>
                <a:cs typeface="Times New Roman" panose="02020603050405020304" pitchFamily="18" charset="0"/>
              </a:rPr>
              <a:t> weather forecasting system using Artificial neural network. International Journal of Environmental Science and Development, 1(4):321-326, 2010.</a:t>
            </a:r>
          </a:p>
          <a:p>
            <a:pPr algn="just">
              <a:lnSpc>
                <a:spcPct val="150000"/>
              </a:lnSpc>
            </a:pPr>
            <a:r>
              <a:rPr lang="en-IN" sz="2000" dirty="0">
                <a:latin typeface="Times New Roman" panose="02020603050405020304" pitchFamily="18" charset="0"/>
                <a:cs typeface="Times New Roman" panose="02020603050405020304" pitchFamily="18" charset="0"/>
              </a:rPr>
              <a:t>8. </a:t>
            </a:r>
            <a:r>
              <a:rPr lang="en-IN" sz="2000" dirty="0" err="1">
                <a:latin typeface="Times New Roman" panose="02020603050405020304" pitchFamily="18" charset="0"/>
                <a:cs typeface="Times New Roman" panose="02020603050405020304" pitchFamily="18" charset="0"/>
              </a:rPr>
              <a:t>Amanpreet</a:t>
            </a:r>
            <a:r>
              <a:rPr lang="en-IN" sz="2000" dirty="0">
                <a:latin typeface="Times New Roman" panose="02020603050405020304" pitchFamily="18" charset="0"/>
                <a:cs typeface="Times New Roman" panose="02020603050405020304" pitchFamily="18" charset="0"/>
              </a:rPr>
              <a:t> Kaur, J K Sharma, and Sunil Agrawal. Artificial neural networks in forecasting maximum and minimum relative humidity. International Journal of Computer Science and Network Security, 11(5):197-199, May 2011.</a:t>
            </a: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72510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400623"/>
            <a:ext cx="11049000" cy="5103208"/>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Weather forecasting is one of the crucial and complex tasks that is consummated by meteorologists. Weather forecasting answers the basic questions like what is the weather expected to be tomorrow? Is it going to rain today? One may conclude whether it is going to be sunny, foggy, misty, or cloudy on a particular day and plan their business accordingly.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Considering </a:t>
            </a:r>
            <a:r>
              <a:rPr lang="en-IN" sz="2000" dirty="0">
                <a:latin typeface="Times New Roman" panose="02020603050405020304" pitchFamily="18" charset="0"/>
                <a:cs typeface="Times New Roman" panose="02020603050405020304" pitchFamily="18" charset="0"/>
              </a:rPr>
              <a:t>the significance of forecasting in everyday life, meteorologists strive for near accuracy in their predictions.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agriculture sector is another field that depends on the forecast to a vast extent. Weather accounts for the annual profit or loss of farm production directly or indirectly.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many countries, agriculture is the main source for their economic development. Crop loss can be reduced by making adjustments based on timely and accurate weather forecasts.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4676" y="1269242"/>
            <a:ext cx="11062648" cy="5275795"/>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Agriculture is a sector that plays a crucial role in the economies of many countries around the globe, like India where it contributes 16% of the total economy. Weather forecasting is one of the challenges faced by this sector, due to its dynamic and turbulent nature, the statistical methods fail to provide forecasting at an accurate precision.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paper aims to develop an accurate way to predict the temperature forecast using machine learning techniques especially using Long Short Term memory networks (LSTM).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Despite the advances made, there are still significant obstacles to overcome in expanding the use of weather forecasts in the agricultural </a:t>
            </a:r>
            <a:r>
              <a:rPr lang="en-IN" sz="2000" dirty="0" smtClean="0">
                <a:latin typeface="Times New Roman" panose="02020603050405020304" pitchFamily="18" charset="0"/>
                <a:cs typeface="Times New Roman" panose="02020603050405020304" pitchFamily="18" charset="0"/>
              </a:rPr>
              <a:t>sector </a:t>
            </a:r>
            <a:r>
              <a:rPr lang="en-IN" sz="2000" dirty="0">
                <a:latin typeface="Times New Roman" panose="02020603050405020304" pitchFamily="18" charset="0"/>
                <a:cs typeface="Times New Roman" panose="02020603050405020304" pitchFamily="18" charset="0"/>
              </a:rPr>
              <a:t>due to the dynamics in climate changes.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This paper provides a detailed analysis of weather forecasting techniques and explores future research goals in this field.</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efficient for large volume of data’s </a:t>
            </a:r>
          </a:p>
          <a:p>
            <a:pPr lvl="0"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implement the </a:t>
            </a:r>
            <a:r>
              <a:rPr lang="en-IN" sz="2000" dirty="0" smtClean="0">
                <a:latin typeface="Times New Roman" panose="02020603050405020304" pitchFamily="18" charset="0"/>
                <a:cs typeface="Times New Roman" panose="02020603050405020304" pitchFamily="18" charset="0"/>
              </a:rPr>
              <a:t>machine learning.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without removing the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410" y="1431365"/>
            <a:ext cx="11512706" cy="5335121"/>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a:t>
            </a:r>
            <a:r>
              <a:rPr lang="en-IN" sz="2000" dirty="0" smtClean="0">
                <a:latin typeface="Times New Roman" panose="02020603050405020304" pitchFamily="18" charset="0"/>
                <a:cs typeface="Times New Roman" panose="02020603050405020304" pitchFamily="18" charset="0"/>
              </a:rPr>
              <a:t>weather dataset </a:t>
            </a:r>
            <a:r>
              <a:rPr lang="en-IN" sz="2000" dirty="0">
                <a:latin typeface="Times New Roman" panose="02020603050405020304" pitchFamily="18" charset="0"/>
                <a:cs typeface="Times New Roman" panose="02020603050405020304" pitchFamily="18" charset="0"/>
              </a:rPr>
              <a:t>was taken as input. The input data was taken from the dataset repository</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Then, we have to implement the data preprocessing step.in this step, we have to handle the missing values for avoid wrong prediction. If there is present any missing values in our input data, we have to replace the missing values by zero or Nan values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Then </a:t>
            </a:r>
            <a:r>
              <a:rPr lang="en-IN" sz="2000" dirty="0">
                <a:latin typeface="Times New Roman" panose="02020603050405020304" pitchFamily="18" charset="0"/>
                <a:cs typeface="Times New Roman" panose="02020603050405020304" pitchFamily="18" charset="0"/>
              </a:rPr>
              <a:t>we can implement the different </a:t>
            </a:r>
            <a:r>
              <a:rPr lang="en-IN" sz="2000" dirty="0" smtClean="0">
                <a:latin typeface="Times New Roman" panose="02020603050405020304" pitchFamily="18" charset="0"/>
                <a:cs typeface="Times New Roman" panose="02020603050405020304" pitchFamily="18" charset="0"/>
              </a:rPr>
              <a:t>machine </a:t>
            </a:r>
            <a:r>
              <a:rPr lang="en-IN" sz="2000" dirty="0">
                <a:latin typeface="Times New Roman" panose="02020603050405020304" pitchFamily="18" charset="0"/>
                <a:cs typeface="Times New Roman" panose="02020603050405020304" pitchFamily="18" charset="0"/>
              </a:rPr>
              <a:t>learning algorithms such as </a:t>
            </a:r>
            <a:r>
              <a:rPr lang="en-IN" sz="2000" dirty="0" smtClean="0">
                <a:latin typeface="Times New Roman" panose="02020603050405020304" pitchFamily="18" charset="0"/>
                <a:cs typeface="Times New Roman" panose="02020603050405020304" pitchFamily="18" charset="0"/>
              </a:rPr>
              <a:t>logistic regression and </a:t>
            </a:r>
            <a:r>
              <a:rPr lang="en-IN" sz="2000" dirty="0" err="1" smtClean="0">
                <a:latin typeface="Times New Roman" panose="02020603050405020304" pitchFamily="18" charset="0"/>
                <a:cs typeface="Times New Roman" panose="02020603050405020304" pitchFamily="18" charset="0"/>
              </a:rPr>
              <a:t>xgboost</a:t>
            </a:r>
            <a:r>
              <a:rPr lang="en-IN" sz="2000" dirty="0" smtClean="0">
                <a:latin typeface="Times New Roman" panose="02020603050405020304" pitchFamily="18" charset="0"/>
                <a:cs typeface="Times New Roman" panose="02020603050405020304" pitchFamily="18" charset="0"/>
              </a:rPr>
              <a:t> for </a:t>
            </a:r>
            <a:r>
              <a:rPr lang="en-IN" sz="2000" dirty="0">
                <a:latin typeface="Times New Roman" panose="02020603050405020304" pitchFamily="18" charset="0"/>
                <a:cs typeface="Times New Roman" panose="02020603050405020304" pitchFamily="18" charset="0"/>
              </a:rPr>
              <a:t>detecting the </a:t>
            </a:r>
            <a:r>
              <a:rPr lang="en-IN" sz="2000" dirty="0" smtClean="0">
                <a:latin typeface="Times New Roman" panose="02020603050405020304" pitchFamily="18" charset="0"/>
                <a:cs typeface="Times New Roman" panose="02020603050405020304" pitchFamily="18" charset="0"/>
              </a:rPr>
              <a:t>weather.</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a:t>
            </a:r>
            <a:r>
              <a:rPr lang="en-IN" sz="2000" dirty="0" smtClean="0">
                <a:latin typeface="Times New Roman" panose="02020603050405020304" pitchFamily="18" charset="0"/>
                <a:cs typeface="Times New Roman" panose="02020603050405020304" pitchFamily="18" charset="0"/>
              </a:rPr>
              <a:t>accuracy, precision, recall, f1 score, ROC and confusion matrix.</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Then we can compare the results for both algorithms based on </a:t>
            </a:r>
            <a:r>
              <a:rPr lang="en-IN" sz="2000" dirty="0" smtClean="0">
                <a:latin typeface="Times New Roman" panose="02020603050405020304" pitchFamily="18" charset="0"/>
                <a:cs typeface="Times New Roman" panose="02020603050405020304" pitchFamily="18" charset="0"/>
              </a:rPr>
              <a:t>accuracy.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addition, we are implemented the </a:t>
            </a:r>
            <a:r>
              <a:rPr lang="en-IN" sz="2000" dirty="0" smtClean="0">
                <a:latin typeface="Times New Roman" panose="02020603050405020304" pitchFamily="18" charset="0"/>
                <a:cs typeface="Times New Roman" panose="02020603050405020304" pitchFamily="18" charset="0"/>
              </a:rPr>
              <a:t>ML.</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 removing the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2227</Words>
  <Application>Microsoft Office PowerPoint</Application>
  <PresentationFormat>Widescreen</PresentationFormat>
  <Paragraphs>180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Weather Rainfall Prediction</vt:lpstr>
      <vt:lpstr>Abstract</vt:lpstr>
      <vt:lpstr>Objectives</vt:lpstr>
      <vt:lpstr>Introduction</vt:lpstr>
      <vt:lpstr>Existing system</vt:lpstr>
      <vt:lpstr>Disadvantages</vt:lpstr>
      <vt:lpstr>Proposed system</vt:lpstr>
      <vt:lpstr>Advantages</vt:lpstr>
      <vt:lpstr>Flow diagram</vt:lpstr>
      <vt:lpstr>PowerPoint Presentation</vt:lpstr>
      <vt:lpstr>System Requirements</vt:lpstr>
      <vt:lpstr>Modules</vt:lpstr>
      <vt:lpstr>Modules description</vt:lpstr>
      <vt:lpstr>Data selection</vt:lpstr>
      <vt:lpstr>Data selection</vt:lpstr>
      <vt:lpstr>Preprocessing</vt:lpstr>
      <vt:lpstr>Preprocessing</vt:lpstr>
      <vt:lpstr>Preprocessing</vt:lpstr>
      <vt:lpstr>Data splitting  </vt:lpstr>
      <vt:lpstr>Data splitting  </vt:lpstr>
      <vt:lpstr>Classification</vt:lpstr>
      <vt:lpstr>Classification</vt:lpstr>
      <vt:lpstr>Result generation  </vt:lpstr>
      <vt:lpstr>Result generation  </vt:lpstr>
      <vt:lpstr>Result generation  </vt:lpstr>
      <vt:lpstr>Result generation  </vt:lpstr>
      <vt:lpstr>Result generation  </vt:lpstr>
      <vt:lpstr>Literature survey</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219</cp:revision>
  <dcterms:created xsi:type="dcterms:W3CDTF">2021-12-17T07:36:29Z</dcterms:created>
  <dcterms:modified xsi:type="dcterms:W3CDTF">2023-05-19T07:11:47Z</dcterms:modified>
</cp:coreProperties>
</file>