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312" r:id="rId14"/>
    <p:sldId id="269" r:id="rId15"/>
    <p:sldId id="311" r:id="rId16"/>
    <p:sldId id="328" r:id="rId17"/>
    <p:sldId id="319" r:id="rId18"/>
    <p:sldId id="329" r:id="rId19"/>
    <p:sldId id="320" r:id="rId20"/>
    <p:sldId id="321" r:id="rId21"/>
    <p:sldId id="322" r:id="rId22"/>
    <p:sldId id="323" r:id="rId23"/>
    <p:sldId id="297" r:id="rId24"/>
    <p:sldId id="276" r:id="rId25"/>
    <p:sldId id="298" r:id="rId26"/>
    <p:sldId id="299" r:id="rId27"/>
    <p:sldId id="300" r:id="rId28"/>
    <p:sldId id="301" r:id="rId29"/>
    <p:sldId id="303" r:id="rId30"/>
    <p:sldId id="304" r:id="rId31"/>
    <p:sldId id="285" r:id="rId32"/>
    <p:sldId id="284"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4" d="100"/>
          <a:sy n="74" d="100"/>
        </p:scale>
        <p:origin x="5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19-05-2023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9702" y="229240"/>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Title 1"/>
          <p:cNvSpPr>
            <a:spLocks noGrp="1"/>
          </p:cNvSpPr>
          <p:nvPr>
            <p:ph type="ctrTitle"/>
          </p:nvPr>
        </p:nvSpPr>
        <p:spPr>
          <a:xfrm>
            <a:off x="1284416" y="1034896"/>
            <a:ext cx="10258567" cy="2387600"/>
          </a:xfrm>
        </p:spPr>
        <p:txBody>
          <a:bodyPr>
            <a:normAutofit/>
          </a:bodyPr>
          <a:lstStyle/>
          <a:p>
            <a:pPr>
              <a:lnSpc>
                <a:spcPct val="150000"/>
              </a:lnSpc>
            </a:pPr>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Loan Status Prediction</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splitting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Classification</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Prediction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Performance analysis</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21471"/>
            <a:ext cx="11126053"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39532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70" y="1745759"/>
            <a:ext cx="11101589" cy="4461858"/>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o	The input data was collected from dataset repository. </a:t>
            </a:r>
          </a:p>
          <a:p>
            <a:pPr lvl="0" algn="just">
              <a:lnSpc>
                <a:spcPct val="150000"/>
              </a:lnSpc>
            </a:pPr>
            <a:r>
              <a:rPr lang="en-US" sz="2000" dirty="0">
                <a:latin typeface="Times New Roman" panose="02020603050405020304" pitchFamily="18" charset="0"/>
                <a:cs typeface="Times New Roman" panose="02020603050405020304" pitchFamily="18" charset="0"/>
              </a:rPr>
              <a:t>o	In our process, loan status dataset is used.</a:t>
            </a:r>
          </a:p>
          <a:p>
            <a:pPr lvl="0" algn="just">
              <a:lnSpc>
                <a:spcPct val="150000"/>
              </a:lnSpc>
            </a:pPr>
            <a:r>
              <a:rPr lang="en-US" sz="2000" dirty="0">
                <a:latin typeface="Times New Roman" panose="02020603050405020304" pitchFamily="18" charset="0"/>
                <a:cs typeface="Times New Roman" panose="02020603050405020304" pitchFamily="18" charset="0"/>
              </a:rPr>
              <a:t>o	The data selection is the process of predicting the loan status is approved or not.</a:t>
            </a:r>
          </a:p>
          <a:p>
            <a:pPr lvl="0" algn="just">
              <a:lnSpc>
                <a:spcPct val="150000"/>
              </a:lnSpc>
            </a:pPr>
            <a:r>
              <a:rPr lang="en-US" sz="2000" dirty="0">
                <a:latin typeface="Times New Roman" panose="02020603050405020304" pitchFamily="18" charset="0"/>
                <a:cs typeface="Times New Roman" panose="02020603050405020304" pitchFamily="18" charset="0"/>
              </a:rPr>
              <a:t>o	The input dataset was taken from dataset repository such as UCI repository.</a:t>
            </a:r>
          </a:p>
          <a:p>
            <a:pPr lvl="0" algn="just">
              <a:lnSpc>
                <a:spcPct val="150000"/>
              </a:lnSpc>
            </a:pPr>
            <a:r>
              <a:rPr lang="en-US" sz="2000" dirty="0">
                <a:latin typeface="Times New Roman" panose="02020603050405020304" pitchFamily="18" charset="0"/>
                <a:cs typeface="Times New Roman" panose="02020603050405020304" pitchFamily="18" charset="0"/>
              </a:rPr>
              <a:t>o	In python, with the help of panda’s package, we can read or load our input dataset.</a:t>
            </a:r>
          </a:p>
          <a:p>
            <a:pPr lvl="0" algn="just">
              <a:lnSpc>
                <a:spcPct val="150000"/>
              </a:lnSpc>
            </a:pPr>
            <a:r>
              <a:rPr lang="en-US" sz="2000" dirty="0">
                <a:latin typeface="Times New Roman" panose="02020603050405020304" pitchFamily="18" charset="0"/>
                <a:cs typeface="Times New Roman" panose="02020603050405020304" pitchFamily="18" charset="0"/>
              </a:rPr>
              <a:t>o	Our dataset is in the format is ‘.</a:t>
            </a:r>
            <a:r>
              <a:rPr lang="en-US" sz="2000" dirty="0" err="1">
                <a:latin typeface="Times New Roman" panose="02020603050405020304" pitchFamily="18" charset="0"/>
                <a:cs typeface="Times New Roman" panose="02020603050405020304" pitchFamily="18" charset="0"/>
              </a:rPr>
              <a:t>csv</a:t>
            </a:r>
            <a:r>
              <a:rPr lang="en-US" sz="2000" dirty="0">
                <a:latin typeface="Times New Roman" panose="02020603050405020304" pitchFamily="18" charset="0"/>
                <a:cs typeface="Times New Roman" panose="02020603050405020304" pitchFamily="18" charset="0"/>
              </a:rPr>
              <a: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81317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 selection</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3230245" y="1859597"/>
            <a:ext cx="5731510" cy="3138805"/>
          </a:xfrm>
          <a:prstGeom prst="rect">
            <a:avLst/>
          </a:prstGeom>
        </p:spPr>
      </p:pic>
    </p:spTree>
    <p:extLst>
      <p:ext uri="{BB962C8B-B14F-4D97-AF65-F5344CB8AC3E}">
        <p14:creationId xmlns:p14="http://schemas.microsoft.com/office/powerpoint/2010/main" val="340166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2428" y="1825625"/>
            <a:ext cx="11114468" cy="4446386"/>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lvl="0" algn="just">
              <a:lnSpc>
                <a:spcPct val="150000"/>
              </a:lnSpc>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lvl="0" algn="just">
              <a:lnSpc>
                <a:spcPct val="150000"/>
              </a:lnSpc>
            </a:pPr>
            <a:r>
              <a:rPr lang="en-IN" sz="2000" dirty="0">
                <a:latin typeface="Times New Roman" panose="02020603050405020304" pitchFamily="18" charset="0"/>
                <a:cs typeface="Times New Roman" panose="02020603050405020304" pitchFamily="18" charset="0"/>
              </a:rPr>
              <a:t> Missing data removal: In this process, the null values such as missing values and Nan values are replaced by 0.</a:t>
            </a:r>
          </a:p>
          <a:p>
            <a:pPr lvl="0" algn="just">
              <a:lnSpc>
                <a:spcPct val="150000"/>
              </a:lnSpc>
            </a:pPr>
            <a:r>
              <a:rPr lang="en-IN" sz="2000" dirty="0">
                <a:latin typeface="Times New Roman" panose="02020603050405020304" pitchFamily="18" charset="0"/>
                <a:cs typeface="Times New Roman" panose="02020603050405020304" pitchFamily="18" charset="0"/>
              </a:rPr>
              <a:t> Encoding Categorical data: That categorical data is defined as variables with a finite set of label values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a:latin typeface="Times New Roman" panose="02020603050405020304" pitchFamily="18" charset="0"/>
                <a:cs typeface="Times New Roman" panose="02020603050405020304" pitchFamily="18" charset="0"/>
              </a:rPr>
              <a:t>That most machine learning algorithms require numerical input and output variables. </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10086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Preprocessing</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p:cNvSpPr txBox="1"/>
          <p:nvPr/>
        </p:nvSpPr>
        <p:spPr>
          <a:xfrm>
            <a:off x="3753017" y="5661083"/>
            <a:ext cx="468596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checking </a:t>
            </a:r>
            <a:r>
              <a:rPr lang="en-US" dirty="0" smtClean="0">
                <a:latin typeface="Times New Roman" panose="02020603050405020304" pitchFamily="18" charset="0"/>
                <a:cs typeface="Times New Roman" panose="02020603050405020304" pitchFamily="18" charset="0"/>
              </a:rPr>
              <a:t>missing values</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563986" y="1812925"/>
            <a:ext cx="4495800" cy="3019425"/>
          </a:xfrm>
          <a:prstGeom prst="rect">
            <a:avLst/>
          </a:prstGeom>
        </p:spPr>
      </p:pic>
      <p:pic>
        <p:nvPicPr>
          <p:cNvPr id="10" name="Picture 9"/>
          <p:cNvPicPr/>
          <p:nvPr/>
        </p:nvPicPr>
        <p:blipFill>
          <a:blip r:embed="rId3"/>
          <a:stretch>
            <a:fillRect/>
          </a:stretch>
        </p:blipFill>
        <p:spPr>
          <a:xfrm>
            <a:off x="6366087" y="1690688"/>
            <a:ext cx="4257675" cy="3124200"/>
          </a:xfrm>
          <a:prstGeom prst="rect">
            <a:avLst/>
          </a:prstGeom>
        </p:spPr>
      </p:pic>
    </p:spTree>
    <p:extLst>
      <p:ext uri="{BB962C8B-B14F-4D97-AF65-F5344CB8AC3E}">
        <p14:creationId xmlns:p14="http://schemas.microsoft.com/office/powerpoint/2010/main" val="459319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Preprocessing</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p:cNvSpPr txBox="1"/>
          <p:nvPr/>
        </p:nvSpPr>
        <p:spPr>
          <a:xfrm>
            <a:off x="3753017" y="5661083"/>
            <a:ext cx="468596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Label Encoding</a:t>
            </a:r>
            <a:endParaRPr lang="en-IN"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439281" y="2255044"/>
            <a:ext cx="3286125" cy="2362200"/>
          </a:xfrm>
          <a:prstGeom prst="rect">
            <a:avLst/>
          </a:prstGeom>
        </p:spPr>
      </p:pic>
      <p:pic>
        <p:nvPicPr>
          <p:cNvPr id="8" name="Picture 7"/>
          <p:cNvPicPr/>
          <p:nvPr/>
        </p:nvPicPr>
        <p:blipFill>
          <a:blip r:embed="rId3"/>
          <a:stretch>
            <a:fillRect/>
          </a:stretch>
        </p:blipFill>
        <p:spPr>
          <a:xfrm>
            <a:off x="6319636" y="1814073"/>
            <a:ext cx="3962400" cy="3248025"/>
          </a:xfrm>
          <a:prstGeom prst="rect">
            <a:avLst/>
          </a:prstGeom>
        </p:spPr>
      </p:pic>
    </p:spTree>
    <p:extLst>
      <p:ext uri="{BB962C8B-B14F-4D97-AF65-F5344CB8AC3E}">
        <p14:creationId xmlns:p14="http://schemas.microsoft.com/office/powerpoint/2010/main" val="2688789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splitting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2580" y="1690687"/>
            <a:ext cx="10998558" cy="4375261"/>
          </a:xfrm>
        </p:spPr>
        <p:txBody>
          <a:bodyPr>
            <a:normAutofit fontScale="92500"/>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a:t>
            </a:r>
            <a:r>
              <a:rPr lang="en-IN" sz="2000" dirty="0" smtClean="0">
                <a:latin typeface="Times New Roman" panose="02020603050405020304" pitchFamily="18" charset="0"/>
                <a:cs typeface="Times New Roman" panose="02020603050405020304" pitchFamily="18" charset="0"/>
              </a:rPr>
              <a:t>80</a:t>
            </a:r>
            <a:r>
              <a:rPr lang="en-IN" sz="2000" dirty="0">
                <a:latin typeface="Times New Roman" panose="02020603050405020304" pitchFamily="18" charset="0"/>
                <a:cs typeface="Times New Roman" panose="02020603050405020304" pitchFamily="18" charset="0"/>
              </a:rPr>
              <a:t>% of the </a:t>
            </a:r>
            <a:r>
              <a:rPr lang="en-IN" sz="2000" dirty="0" smtClean="0">
                <a:latin typeface="Times New Roman" panose="02020603050405020304" pitchFamily="18" charset="0"/>
                <a:cs typeface="Times New Roman" panose="02020603050405020304" pitchFamily="18" charset="0"/>
              </a:rPr>
              <a:t>disease </a:t>
            </a:r>
            <a:r>
              <a:rPr lang="en-IN" sz="2000" dirty="0">
                <a:latin typeface="Times New Roman" panose="02020603050405020304" pitchFamily="18" charset="0"/>
                <a:cs typeface="Times New Roman" panose="02020603050405020304" pitchFamily="18" charset="0"/>
              </a:rPr>
              <a:t>dataset to be the training data and the remaining </a:t>
            </a:r>
            <a:r>
              <a:rPr lang="en-IN" sz="2000" dirty="0" smtClean="0">
                <a:latin typeface="Times New Roman" panose="02020603050405020304" pitchFamily="18" charset="0"/>
                <a:cs typeface="Times New Roman" panose="02020603050405020304" pitchFamily="18" charset="0"/>
              </a:rPr>
              <a:t>20</a:t>
            </a:r>
            <a:r>
              <a:rPr lang="en-IN" sz="2000" dirty="0">
                <a:latin typeface="Times New Roman" panose="02020603050405020304" pitchFamily="18" charset="0"/>
                <a:cs typeface="Times New Roman" panose="02020603050405020304" pitchFamily="18" charset="0"/>
              </a:rPr>
              <a:t>% 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endParaRPr lang="en-IN" sz="2000" dirty="0"/>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21332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splitting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4238625" y="2921000"/>
            <a:ext cx="3886200" cy="1914525"/>
          </a:xfrm>
          <a:prstGeom prst="rect">
            <a:avLst/>
          </a:prstGeom>
        </p:spPr>
      </p:pic>
    </p:spTree>
    <p:extLst>
      <p:ext uri="{BB962C8B-B14F-4D97-AF65-F5344CB8AC3E}">
        <p14:creationId xmlns:p14="http://schemas.microsoft.com/office/powerpoint/2010/main" val="1122878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519" y="1690688"/>
            <a:ext cx="11320529" cy="4594202"/>
          </a:xfrm>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our process, we have to implement the different classification algorithm such as Random forest and KNN.</a:t>
            </a:r>
          </a:p>
          <a:p>
            <a:pPr lvl="0" algn="just">
              <a:lnSpc>
                <a:spcPct val="150000"/>
              </a:lnSpc>
            </a:pPr>
            <a:r>
              <a:rPr lang="en-US" sz="2000" b="1" dirty="0" smtClean="0">
                <a:latin typeface="Times New Roman" panose="02020603050405020304" pitchFamily="18" charset="0"/>
                <a:cs typeface="Times New Roman" panose="02020603050405020304" pitchFamily="18" charset="0"/>
              </a:rPr>
              <a:t>Random </a:t>
            </a:r>
            <a:r>
              <a:rPr lang="en-US" sz="2000" b="1" dirty="0">
                <a:latin typeface="Times New Roman" panose="02020603050405020304" pitchFamily="18" charset="0"/>
                <a:cs typeface="Times New Roman" panose="02020603050405020304" pitchFamily="18" charset="0"/>
              </a:rPr>
              <a:t>forest </a:t>
            </a:r>
            <a:r>
              <a:rPr lang="en-US" sz="2000" dirty="0">
                <a:latin typeface="Times New Roman" panose="02020603050405020304" pitchFamily="18" charset="0"/>
                <a:cs typeface="Times New Roman" panose="02020603050405020304" pitchFamily="18" charset="0"/>
              </a:rPr>
              <a:t>is a commonly-used machine learning algorithm trademarked by Leo </a:t>
            </a:r>
            <a:r>
              <a:rPr lang="en-US" sz="2000" dirty="0" err="1">
                <a:latin typeface="Times New Roman" panose="02020603050405020304" pitchFamily="18" charset="0"/>
                <a:cs typeface="Times New Roman" panose="02020603050405020304" pitchFamily="18" charset="0"/>
              </a:rPr>
              <a:t>Breiman</a:t>
            </a:r>
            <a:r>
              <a:rPr lang="en-US" sz="2000" dirty="0">
                <a:latin typeface="Times New Roman" panose="02020603050405020304" pitchFamily="18" charset="0"/>
                <a:cs typeface="Times New Roman" panose="02020603050405020304" pitchFamily="18" charset="0"/>
              </a:rPr>
              <a:t> and Adele Cutler, which combines the output of multiple decision trees to reach a single result. Its ease of use and flexibility have fueled its adoption, as it handles both classification and regression problems.</a:t>
            </a:r>
          </a:p>
          <a:p>
            <a:pPr lvl="0"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k-nearest neighbors </a:t>
            </a:r>
            <a:r>
              <a:rPr lang="en-US" sz="2000" dirty="0">
                <a:latin typeface="Times New Roman" panose="02020603050405020304" pitchFamily="18" charset="0"/>
                <a:cs typeface="Times New Roman" panose="02020603050405020304" pitchFamily="18" charset="0"/>
              </a:rPr>
              <a:t>algorithm, also known as KNN or k-NN, is a non-parametric, supervised learning classifier, which uses proximity to make classifications or predictions about the grouping of an individual data point.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32342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47131" y="240754"/>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5637" y="1192037"/>
            <a:ext cx="11318531" cy="5183005"/>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 The loan status is used for creating a credit scoring model. Extending credit to individuals is essential for markets and society to act efficiently. Estimating the probability that an individual would default on their loan, is useful for banks to make a decision whether to approve a loan to the individual or not.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paper, we find the accuracy of several models in R language and evaluate it to establish the finest model to forecast the finance status for an organi</a:t>
            </a:r>
            <a:r>
              <a:rPr lang="en-US" sz="2000" b="1" dirty="0">
                <a:latin typeface="Times New Roman" panose="02020603050405020304" pitchFamily="18" charset="0"/>
                <a:cs typeface="Times New Roman" panose="02020603050405020304" pitchFamily="18" charset="0"/>
              </a:rPr>
              <a:t>z</a:t>
            </a:r>
            <a:r>
              <a:rPr lang="en-US" sz="2000" dirty="0">
                <a:latin typeface="Times New Roman" panose="02020603050405020304" pitchFamily="18" charset="0"/>
                <a:cs typeface="Times New Roman" panose="02020603050405020304" pitchFamily="18" charset="0"/>
              </a:rPr>
              <a:t>ation. We did the experiment five times on the same data set and find the experimental results that show the Tree Model for Genetic Algorithm is the best model for forecasting the finance for costumers.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system considers how automotive insurance providers incorporate machinery learning in their company, and explores how ML models can apply to insurance big data.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utilize various ML methods, such as random forest and KNN algorithm, to predict the loan status.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p:nvPr/>
        </p:nvPicPr>
        <p:blipFill>
          <a:blip r:embed="rId2"/>
          <a:stretch>
            <a:fillRect/>
          </a:stretch>
        </p:blipFill>
        <p:spPr>
          <a:xfrm>
            <a:off x="643071" y="2310551"/>
            <a:ext cx="4981575" cy="2571750"/>
          </a:xfrm>
          <a:prstGeom prst="rect">
            <a:avLst/>
          </a:prstGeom>
        </p:spPr>
      </p:pic>
      <p:pic>
        <p:nvPicPr>
          <p:cNvPr id="9" name="Picture 8"/>
          <p:cNvPicPr/>
          <p:nvPr/>
        </p:nvPicPr>
        <p:blipFill>
          <a:blip r:embed="rId3"/>
          <a:stretch>
            <a:fillRect/>
          </a:stretch>
        </p:blipFill>
        <p:spPr>
          <a:xfrm>
            <a:off x="6446008" y="2305788"/>
            <a:ext cx="4600575" cy="2581275"/>
          </a:xfrm>
          <a:prstGeom prst="rect">
            <a:avLst/>
          </a:prstGeom>
        </p:spPr>
      </p:pic>
    </p:spTree>
    <p:extLst>
      <p:ext uri="{BB962C8B-B14F-4D97-AF65-F5344CB8AC3E}">
        <p14:creationId xmlns:p14="http://schemas.microsoft.com/office/powerpoint/2010/main" val="3465142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861" y="1561898"/>
            <a:ext cx="11273307" cy="4838901"/>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 this step, we have to predict the </a:t>
            </a:r>
            <a:r>
              <a:rPr lang="en-US" sz="2000" dirty="0" smtClean="0">
                <a:latin typeface="Times New Roman" panose="02020603050405020304" pitchFamily="18" charset="0"/>
                <a:cs typeface="Times New Roman" panose="02020603050405020304" pitchFamily="18" charset="0"/>
              </a:rPr>
              <a:t>loa</a:t>
            </a:r>
            <a:r>
              <a:rPr lang="en-US" sz="2000" dirty="0" smtClean="0">
                <a:latin typeface="Times New Roman" panose="02020603050405020304" pitchFamily="18" charset="0"/>
                <a:cs typeface="Times New Roman" panose="02020603050405020304" pitchFamily="18" charset="0"/>
              </a:rPr>
              <a:t>n status </a:t>
            </a:r>
            <a:r>
              <a:rPr lang="en-US" sz="2000" dirty="0" smtClean="0">
                <a:latin typeface="Times New Roman" panose="02020603050405020304" pitchFamily="18" charset="0"/>
                <a:cs typeface="Times New Roman" panose="02020603050405020304" pitchFamily="18" charset="0"/>
              </a:rPr>
              <a:t>is approved or </a:t>
            </a:r>
            <a:r>
              <a:rPr lang="en-US" sz="2000" dirty="0" smtClean="0">
                <a:latin typeface="Times New Roman" panose="02020603050405020304" pitchFamily="18" charset="0"/>
                <a:cs typeface="Times New Roman" panose="02020603050405020304" pitchFamily="18" charset="0"/>
              </a:rPr>
              <a:t>not by using the classification algorithms.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4100512" y="2509735"/>
            <a:ext cx="3990975" cy="2943225"/>
          </a:xfrm>
          <a:prstGeom prst="rect">
            <a:avLst/>
          </a:prstGeom>
        </p:spPr>
      </p:pic>
    </p:spTree>
    <p:extLst>
      <p:ext uri="{BB962C8B-B14F-4D97-AF65-F5344CB8AC3E}">
        <p14:creationId xmlns:p14="http://schemas.microsoft.com/office/powerpoint/2010/main" val="3083677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Result generation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842938" cy="4351338"/>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lvl="0" algn="just">
              <a:lnSpc>
                <a:spcPct val="150000"/>
              </a:lnSpc>
            </a:pPr>
            <a:r>
              <a:rPr lang="en-IN" sz="2000" dirty="0">
                <a:latin typeface="Times New Roman" panose="02020603050405020304" pitchFamily="18" charset="0"/>
                <a:cs typeface="Times New Roman" panose="02020603050405020304" pitchFamily="18" charset="0"/>
              </a:rPr>
              <a:t>Accuracy</a:t>
            </a:r>
          </a:p>
          <a:p>
            <a:pPr lvl="0" algn="just">
              <a:lnSpc>
                <a:spcPct val="150000"/>
              </a:lnSpc>
            </a:pPr>
            <a:r>
              <a:rPr lang="en-US" sz="2000" dirty="0">
                <a:latin typeface="Times New Roman" panose="02020603050405020304" pitchFamily="18" charset="0"/>
                <a:cs typeface="Times New Roman" panose="02020603050405020304" pitchFamily="18" charset="0"/>
              </a:rPr>
              <a:t>Precision</a:t>
            </a:r>
          </a:p>
          <a:p>
            <a:pPr lvl="0" algn="just">
              <a:lnSpc>
                <a:spcPct val="150000"/>
              </a:lnSpc>
            </a:pPr>
            <a:r>
              <a:rPr lang="en-US" sz="2000" dirty="0">
                <a:latin typeface="Times New Roman" panose="02020603050405020304" pitchFamily="18" charset="0"/>
                <a:cs typeface="Times New Roman" panose="02020603050405020304" pitchFamily="18" charset="0"/>
              </a:rPr>
              <a:t>Recall/specificity</a:t>
            </a:r>
          </a:p>
          <a:p>
            <a:pPr lvl="0" algn="just">
              <a:lnSpc>
                <a:spcPct val="150000"/>
              </a:lnSpc>
            </a:pPr>
            <a:r>
              <a:rPr lang="en-US" sz="2000" dirty="0" smtClean="0">
                <a:latin typeface="Times New Roman" panose="02020603050405020304" pitchFamily="18" charset="0"/>
                <a:cs typeface="Times New Roman" panose="02020603050405020304" pitchFamily="18" charset="0"/>
              </a:rPr>
              <a:t>F1 score</a:t>
            </a:r>
          </a:p>
          <a:p>
            <a:pPr lvl="0" algn="just">
              <a:lnSpc>
                <a:spcPct val="150000"/>
              </a:lnSpc>
            </a:pPr>
            <a:r>
              <a:rPr lang="en-US" sz="2000" dirty="0" smtClean="0">
                <a:latin typeface="Times New Roman" panose="02020603050405020304" pitchFamily="18" charset="0"/>
                <a:cs typeface="Times New Roman" panose="02020603050405020304" pitchFamily="18" charset="0"/>
              </a:rPr>
              <a:t>Confusion matrix</a:t>
            </a:r>
            <a:endParaRPr lang="en-US"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48042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709411" y="1325563"/>
            <a:ext cx="10515600" cy="5371450"/>
          </a:xfrm>
        </p:spPr>
        <p:txBody>
          <a:bodyPr>
            <a:normAutofit/>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Anaconda Navigator – </a:t>
            </a:r>
            <a:r>
              <a:rPr lang="en-US" sz="2000" dirty="0" err="1" smtClean="0">
                <a:latin typeface="Times New Roman" panose="02020603050405020304" pitchFamily="18" charset="0"/>
                <a:cs typeface="Times New Roman" panose="02020603050405020304" pitchFamily="18" charset="0"/>
              </a:rPr>
              <a:t>Spyder</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46760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54876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39243966"/>
              </p:ext>
            </p:extLst>
          </p:nvPr>
        </p:nvGraphicFramePr>
        <p:xfrm>
          <a:off x="708333" y="669701"/>
          <a:ext cx="10844015" cy="5589431"/>
        </p:xfrm>
        <a:graphic>
          <a:graphicData uri="http://schemas.openxmlformats.org/drawingml/2006/table">
            <a:tbl>
              <a:tblPr firstRow="1" bandRow="1">
                <a:tableStyleId>{F5AB1C69-6EDB-4FF4-983F-18BD219EF322}</a:tableStyleId>
              </a:tblPr>
              <a:tblGrid>
                <a:gridCol w="2168803"/>
                <a:gridCol w="2168803"/>
                <a:gridCol w="2168803"/>
                <a:gridCol w="2168803"/>
                <a:gridCol w="2168803"/>
              </a:tblGrid>
              <a:tr h="542331">
                <a:tc>
                  <a:txBody>
                    <a:bodyPr/>
                    <a:lstStyle/>
                    <a:p>
                      <a:pPr algn="just"/>
                      <a:r>
                        <a:rPr lang="en-US" sz="1600" b="1" dirty="0" smtClean="0">
                          <a:latin typeface="Times New Roman" panose="02020603050405020304" pitchFamily="18" charset="0"/>
                          <a:cs typeface="Times New Roman" panose="02020603050405020304" pitchFamily="18" charset="0"/>
                        </a:rPr>
                        <a:t>Title</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Year</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Author</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Methodology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Merits/demerits</a:t>
                      </a:r>
                      <a:endParaRPr lang="en-IN" sz="1600" b="1" dirty="0">
                        <a:latin typeface="Times New Roman" panose="02020603050405020304" pitchFamily="18" charset="0"/>
                        <a:cs typeface="Times New Roman" panose="02020603050405020304" pitchFamily="18" charset="0"/>
                      </a:endParaRPr>
                    </a:p>
                  </a:txBody>
                  <a:tcPr/>
                </a:tc>
              </a:tr>
              <a:tr h="5047100">
                <a:tc>
                  <a:txBody>
                    <a:bodyPr/>
                    <a:lstStyle/>
                    <a:p>
                      <a:pPr algn="just"/>
                      <a:r>
                        <a:rPr lang="en-US" sz="1600" b="1" dirty="0" smtClean="0">
                          <a:latin typeface="Times New Roman" panose="02020603050405020304" pitchFamily="18" charset="0"/>
                          <a:cs typeface="Times New Roman" panose="02020603050405020304" pitchFamily="18" charset="0"/>
                        </a:rPr>
                        <a:t>Prediction for Loan Approval using Machine Learning Algorithm</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2021</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err="1" smtClean="0">
                          <a:latin typeface="Times New Roman" panose="02020603050405020304" pitchFamily="18" charset="0"/>
                          <a:cs typeface="Times New Roman" panose="02020603050405020304" pitchFamily="18" charset="0"/>
                        </a:rPr>
                        <a:t>Ashwini</a:t>
                      </a:r>
                      <a:r>
                        <a:rPr lang="en-IN" sz="1600" b="0" dirty="0" smtClean="0">
                          <a:latin typeface="Times New Roman" panose="02020603050405020304" pitchFamily="18" charset="0"/>
                          <a:cs typeface="Times New Roman" panose="02020603050405020304" pitchFamily="18" charset="0"/>
                        </a:rPr>
                        <a:t> S. Kadam1, </a:t>
                      </a:r>
                      <a:r>
                        <a:rPr lang="en-IN" sz="1600" b="0" dirty="0" err="1" smtClean="0">
                          <a:latin typeface="Times New Roman" panose="02020603050405020304" pitchFamily="18" charset="0"/>
                          <a:cs typeface="Times New Roman" panose="02020603050405020304" pitchFamily="18" charset="0"/>
                        </a:rPr>
                        <a:t>Shraddha</a:t>
                      </a:r>
                      <a:r>
                        <a:rPr lang="en-IN" sz="1600" b="0" dirty="0" smtClean="0">
                          <a:latin typeface="Times New Roman" panose="02020603050405020304" pitchFamily="18" charset="0"/>
                          <a:cs typeface="Times New Roman" panose="02020603050405020304" pitchFamily="18" charset="0"/>
                        </a:rPr>
                        <a:t> R. Nikam2, </a:t>
                      </a:r>
                      <a:r>
                        <a:rPr lang="en-IN" sz="1600" b="0" dirty="0" err="1" smtClean="0">
                          <a:latin typeface="Times New Roman" panose="02020603050405020304" pitchFamily="18" charset="0"/>
                          <a:cs typeface="Times New Roman" panose="02020603050405020304" pitchFamily="18" charset="0"/>
                        </a:rPr>
                        <a:t>Ankita</a:t>
                      </a:r>
                      <a:r>
                        <a:rPr lang="en-IN" sz="1600" b="0" dirty="0" smtClean="0">
                          <a:latin typeface="Times New Roman" panose="02020603050405020304" pitchFamily="18" charset="0"/>
                          <a:cs typeface="Times New Roman" panose="02020603050405020304" pitchFamily="18" charset="0"/>
                        </a:rPr>
                        <a:t> A. Aher3, </a:t>
                      </a:r>
                      <a:r>
                        <a:rPr lang="en-IN" sz="1600" b="0" dirty="0" err="1" smtClean="0">
                          <a:latin typeface="Times New Roman" panose="02020603050405020304" pitchFamily="18" charset="0"/>
                          <a:cs typeface="Times New Roman" panose="02020603050405020304" pitchFamily="18" charset="0"/>
                        </a:rPr>
                        <a:t>Gayatri</a:t>
                      </a:r>
                      <a:r>
                        <a:rPr lang="en-IN" sz="1600" b="0" dirty="0" smtClean="0">
                          <a:latin typeface="Times New Roman" panose="02020603050405020304" pitchFamily="18" charset="0"/>
                          <a:cs typeface="Times New Roman" panose="02020603050405020304" pitchFamily="18" charset="0"/>
                        </a:rPr>
                        <a:t> V. Shelke4, Amar S. </a:t>
                      </a:r>
                      <a:r>
                        <a:rPr lang="en-IN" sz="1600" b="0" dirty="0" err="1" smtClean="0">
                          <a:latin typeface="Times New Roman" panose="02020603050405020304" pitchFamily="18" charset="0"/>
                          <a:cs typeface="Times New Roman" panose="02020603050405020304" pitchFamily="18" charset="0"/>
                        </a:rPr>
                        <a:t>Chandgude</a:t>
                      </a:r>
                      <a:r>
                        <a:rPr lang="en-IN" sz="1600" b="0" dirty="0" smtClean="0">
                          <a:latin typeface="Times New Roman" panose="02020603050405020304" pitchFamily="18" charset="0"/>
                          <a:cs typeface="Times New Roman" panose="02020603050405020304" pitchFamily="18" charset="0"/>
                        </a:rPr>
                        <a:t> 5</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A very important approach in predictive analytics is used to study the problem of predicting loan defaulters (</a:t>
                      </a:r>
                      <a:r>
                        <a:rPr lang="en-US" sz="1600" b="0" dirty="0" err="1" smtClean="0">
                          <a:latin typeface="Times New Roman" panose="02020603050405020304" pitchFamily="18" charset="0"/>
                          <a:cs typeface="Times New Roman" panose="02020603050405020304" pitchFamily="18" charset="0"/>
                        </a:rPr>
                        <a:t>i</a:t>
                      </a:r>
                      <a:r>
                        <a:rPr lang="en-US" sz="1600" b="0" dirty="0" smtClean="0">
                          <a:latin typeface="Times New Roman" panose="02020603050405020304" pitchFamily="18" charset="0"/>
                          <a:cs typeface="Times New Roman" panose="02020603050405020304" pitchFamily="18" charset="0"/>
                        </a:rPr>
                        <a:t>) Collection of Data, (ii) Data Cleaning and (iii) Performance Evaluation. Experimental tests found that the Naïve Bayes model has better performance than other models in terms of loan forecasting.</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dirty="0" smtClean="0">
                          <a:latin typeface="Times New Roman" panose="02020603050405020304" pitchFamily="18" charset="0"/>
                          <a:cs typeface="Times New Roman" panose="02020603050405020304" pitchFamily="18" charset="0"/>
                        </a:rPr>
                        <a:t>o	Training time is low.</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dirty="0" smtClean="0">
                          <a:latin typeface="Times New Roman" panose="02020603050405020304" pitchFamily="18" charset="0"/>
                          <a:cs typeface="Times New Roman" panose="02020603050405020304" pitchFamily="18" charset="0"/>
                        </a:rPr>
                        <a:t>o	It is not efficient for large number of data’s.</a:t>
                      </a:r>
                      <a:endParaRPr lang="en-IN" sz="1600" b="0" dirty="0">
                        <a:latin typeface="Times New Roman" panose="02020603050405020304" pitchFamily="18" charset="0"/>
                        <a:cs typeface="Times New Roman" panose="02020603050405020304" pitchFamily="18" charset="0"/>
                      </a:endParaRPr>
                    </a:p>
                  </a:txBody>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6977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07272834"/>
              </p:ext>
            </p:extLst>
          </p:nvPr>
        </p:nvGraphicFramePr>
        <p:xfrm>
          <a:off x="696533" y="553792"/>
          <a:ext cx="10945970" cy="5782613"/>
        </p:xfrm>
        <a:graphic>
          <a:graphicData uri="http://schemas.openxmlformats.org/drawingml/2006/table">
            <a:tbl>
              <a:tblPr firstRow="1" bandRow="1">
                <a:tableStyleId>{F5AB1C69-6EDB-4FF4-983F-18BD219EF322}</a:tableStyleId>
              </a:tblPr>
              <a:tblGrid>
                <a:gridCol w="2189194"/>
                <a:gridCol w="2189194"/>
                <a:gridCol w="2189194"/>
                <a:gridCol w="2189194"/>
                <a:gridCol w="2189194"/>
              </a:tblGrid>
              <a:tr h="646110">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5136503">
                <a:tc>
                  <a:txBody>
                    <a:bodyPr/>
                    <a:lstStyle/>
                    <a:p>
                      <a:pPr algn="just"/>
                      <a:r>
                        <a:rPr lang="en-US" sz="1400" b="1" dirty="0" smtClean="0">
                          <a:latin typeface="Times New Roman" panose="02020603050405020304" pitchFamily="18" charset="0"/>
                          <a:cs typeface="Times New Roman" panose="02020603050405020304" pitchFamily="18" charset="0"/>
                        </a:rPr>
                        <a:t>Accuracy Prediction for Loan Risk Using Machine Learning Models</a:t>
                      </a:r>
                      <a:endParaRPr lang="en-IN" sz="1400" b="1" dirty="0">
                        <a:latin typeface="Times New Roman" panose="02020603050405020304" pitchFamily="18" charset="0"/>
                        <a:cs typeface="Times New Roman" panose="02020603050405020304" pitchFamily="18" charset="0"/>
                      </a:endParaRPr>
                    </a:p>
                  </a:txBody>
                  <a:tcPr/>
                </a:tc>
                <a:tc>
                  <a:txBody>
                    <a:bodyPr/>
                    <a:lstStyle/>
                    <a:p>
                      <a:pPr algn="just"/>
                      <a:r>
                        <a:rPr lang="en-IN" sz="1400" b="0" dirty="0" smtClean="0">
                          <a:latin typeface="Times New Roman" panose="02020603050405020304" pitchFamily="18" charset="0"/>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IN" sz="1400" b="0" dirty="0" err="1" smtClean="0">
                          <a:latin typeface="Times New Roman" panose="02020603050405020304" pitchFamily="18" charset="0"/>
                          <a:cs typeface="Times New Roman" panose="02020603050405020304" pitchFamily="18" charset="0"/>
                        </a:rPr>
                        <a:t>Nirmala</a:t>
                      </a:r>
                      <a:r>
                        <a:rPr lang="en-IN" sz="1400" b="0" dirty="0" smtClean="0">
                          <a:latin typeface="Times New Roman" panose="02020603050405020304" pitchFamily="18" charset="0"/>
                          <a:cs typeface="Times New Roman" panose="02020603050405020304" pitchFamily="18" charset="0"/>
                        </a:rPr>
                        <a:t> </a:t>
                      </a:r>
                      <a:r>
                        <a:rPr lang="en-IN" sz="1400" b="0" dirty="0" err="1" smtClean="0">
                          <a:latin typeface="Times New Roman" panose="02020603050405020304" pitchFamily="18" charset="0"/>
                          <a:cs typeface="Times New Roman" panose="02020603050405020304" pitchFamily="18" charset="0"/>
                        </a:rPr>
                        <a:t>S.Patil</a:t>
                      </a:r>
                      <a:r>
                        <a:rPr lang="en-IN" sz="1400" b="0" dirty="0" smtClean="0">
                          <a:latin typeface="Times New Roman" panose="02020603050405020304" pitchFamily="18" charset="0"/>
                          <a:cs typeface="Times New Roman" panose="02020603050405020304" pitchFamily="18" charset="0"/>
                        </a:rPr>
                        <a:t>; </a:t>
                      </a:r>
                      <a:r>
                        <a:rPr lang="en-IN" sz="1400" b="0" dirty="0" err="1" smtClean="0">
                          <a:latin typeface="Times New Roman" panose="02020603050405020304" pitchFamily="18" charset="0"/>
                          <a:cs typeface="Times New Roman" panose="02020603050405020304" pitchFamily="18" charset="0"/>
                        </a:rPr>
                        <a:t>Spoorthy</a:t>
                      </a:r>
                      <a:r>
                        <a:rPr lang="en-IN" sz="1400" b="0" dirty="0" smtClean="0">
                          <a:latin typeface="Times New Roman" panose="02020603050405020304" pitchFamily="18" charset="0"/>
                          <a:cs typeface="Times New Roman" panose="02020603050405020304" pitchFamily="18" charset="0"/>
                        </a:rPr>
                        <a:t> </a:t>
                      </a:r>
                      <a:r>
                        <a:rPr lang="en-IN" sz="1400" b="0" dirty="0" err="1" smtClean="0">
                          <a:latin typeface="Times New Roman" panose="02020603050405020304" pitchFamily="18" charset="0"/>
                          <a:cs typeface="Times New Roman" panose="02020603050405020304" pitchFamily="18" charset="0"/>
                        </a:rPr>
                        <a:t>Kamanavalli</a:t>
                      </a:r>
                      <a:r>
                        <a:rPr lang="en-IN" sz="1400" b="0" dirty="0" smtClean="0">
                          <a:latin typeface="Times New Roman" panose="02020603050405020304" pitchFamily="18" charset="0"/>
                          <a:cs typeface="Times New Roman" panose="02020603050405020304" pitchFamily="18" charset="0"/>
                        </a:rPr>
                        <a:t>; </a:t>
                      </a:r>
                      <a:r>
                        <a:rPr lang="en-IN" sz="1400" b="0" dirty="0" err="1" smtClean="0">
                          <a:latin typeface="Times New Roman" panose="02020603050405020304" pitchFamily="18" charset="0"/>
                          <a:cs typeface="Times New Roman" panose="02020603050405020304" pitchFamily="18" charset="0"/>
                        </a:rPr>
                        <a:t>Soujanya</a:t>
                      </a:r>
                      <a:r>
                        <a:rPr lang="en-IN" sz="1400" b="0" dirty="0" smtClean="0">
                          <a:latin typeface="Times New Roman" panose="02020603050405020304" pitchFamily="18" charset="0"/>
                          <a:cs typeface="Times New Roman" panose="02020603050405020304" pitchFamily="18" charset="0"/>
                        </a:rPr>
                        <a:t> </a:t>
                      </a:r>
                      <a:r>
                        <a:rPr lang="en-IN" sz="1400" b="0" dirty="0" err="1" smtClean="0">
                          <a:latin typeface="Times New Roman" panose="02020603050405020304" pitchFamily="18" charset="0"/>
                          <a:cs typeface="Times New Roman" panose="02020603050405020304" pitchFamily="18" charset="0"/>
                        </a:rPr>
                        <a:t>Hiregoudar</a:t>
                      </a:r>
                      <a:r>
                        <a:rPr lang="en-IN" sz="1400" b="0" dirty="0" smtClean="0">
                          <a:latin typeface="Times New Roman" panose="02020603050405020304" pitchFamily="18" charset="0"/>
                          <a:cs typeface="Times New Roman" panose="02020603050405020304" pitchFamily="18" charset="0"/>
                        </a:rPr>
                        <a:t>; </a:t>
                      </a:r>
                      <a:r>
                        <a:rPr lang="en-IN" sz="1400" b="0" dirty="0" err="1" smtClean="0">
                          <a:latin typeface="Times New Roman" panose="02020603050405020304" pitchFamily="18" charset="0"/>
                          <a:cs typeface="Times New Roman" panose="02020603050405020304" pitchFamily="18" charset="0"/>
                        </a:rPr>
                        <a:t>Sonam</a:t>
                      </a:r>
                      <a:r>
                        <a:rPr lang="en-IN" sz="1400" b="0" dirty="0" smtClean="0">
                          <a:latin typeface="Times New Roman" panose="02020603050405020304" pitchFamily="18" charset="0"/>
                          <a:cs typeface="Times New Roman" panose="02020603050405020304" pitchFamily="18" charset="0"/>
                        </a:rPr>
                        <a:t> </a:t>
                      </a:r>
                      <a:r>
                        <a:rPr lang="en-IN" sz="1400" b="0" dirty="0" err="1" smtClean="0">
                          <a:latin typeface="Times New Roman" panose="02020603050405020304" pitchFamily="18" charset="0"/>
                          <a:cs typeface="Times New Roman" panose="02020603050405020304" pitchFamily="18" charset="0"/>
                        </a:rPr>
                        <a:t>Jadhav</a:t>
                      </a:r>
                      <a:r>
                        <a:rPr lang="en-IN" sz="1400" b="0" dirty="0" smtClean="0">
                          <a:latin typeface="Times New Roman" panose="02020603050405020304" pitchFamily="18" charset="0"/>
                          <a:cs typeface="Times New Roman" panose="02020603050405020304" pitchFamily="18" charset="0"/>
                        </a:rPr>
                        <a:t>; </a:t>
                      </a:r>
                      <a:r>
                        <a:rPr lang="en-IN" sz="1400" b="0" dirty="0" err="1" smtClean="0">
                          <a:latin typeface="Times New Roman" panose="02020603050405020304" pitchFamily="18" charset="0"/>
                          <a:cs typeface="Times New Roman" panose="02020603050405020304" pitchFamily="18" charset="0"/>
                        </a:rPr>
                        <a:t>Suvarna</a:t>
                      </a:r>
                      <a:r>
                        <a:rPr lang="en-IN" sz="1400" b="0" dirty="0" smtClean="0">
                          <a:latin typeface="Times New Roman" panose="02020603050405020304" pitchFamily="18" charset="0"/>
                          <a:cs typeface="Times New Roman" panose="02020603050405020304" pitchFamily="18" charset="0"/>
                        </a:rPr>
                        <a:t> </a:t>
                      </a:r>
                      <a:r>
                        <a:rPr lang="en-IN" sz="1400" b="0" dirty="0" err="1" smtClean="0">
                          <a:latin typeface="Times New Roman" panose="02020603050405020304" pitchFamily="18" charset="0"/>
                          <a:cs typeface="Times New Roman" panose="02020603050405020304" pitchFamily="18" charset="0"/>
                        </a:rPr>
                        <a:t>Kanakraddi</a:t>
                      </a:r>
                      <a:r>
                        <a:rPr lang="en-IN" sz="1400" b="0" dirty="0" smtClean="0">
                          <a:latin typeface="Times New Roman" panose="02020603050405020304" pitchFamily="18" charset="0"/>
                          <a:cs typeface="Times New Roman" panose="02020603050405020304" pitchFamily="18" charset="0"/>
                        </a:rPr>
                        <a:t>; </a:t>
                      </a:r>
                      <a:r>
                        <a:rPr lang="en-IN" sz="1400" b="0" dirty="0" err="1" smtClean="0">
                          <a:latin typeface="Times New Roman" panose="02020603050405020304" pitchFamily="18" charset="0"/>
                          <a:cs typeface="Times New Roman" panose="02020603050405020304" pitchFamily="18" charset="0"/>
                        </a:rPr>
                        <a:t>Namratha</a:t>
                      </a:r>
                      <a:r>
                        <a:rPr lang="en-IN" sz="1400" b="0" dirty="0" smtClean="0">
                          <a:latin typeface="Times New Roman" panose="02020603050405020304" pitchFamily="18" charset="0"/>
                          <a:cs typeface="Times New Roman" panose="02020603050405020304" pitchFamily="18" charset="0"/>
                        </a:rPr>
                        <a:t> D. </a:t>
                      </a:r>
                      <a:r>
                        <a:rPr lang="en-IN" sz="1400" b="0" dirty="0" err="1" smtClean="0">
                          <a:latin typeface="Times New Roman" panose="02020603050405020304" pitchFamily="18" charset="0"/>
                          <a:cs typeface="Times New Roman" panose="02020603050405020304" pitchFamily="18" charset="0"/>
                        </a:rPr>
                        <a:t>Hiremath</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b="0" dirty="0" smtClean="0">
                          <a:latin typeface="Times New Roman" panose="02020603050405020304" pitchFamily="18" charset="0"/>
                          <a:cs typeface="Times New Roman" panose="02020603050405020304" pitchFamily="18" charset="0"/>
                        </a:rPr>
                        <a:t>In this paper, we find the accuracy of several models in R language and evaluate it to establish the finest model to forecast the finance status for an organization. We did the experiment five times on the same data set and find the experimental results that show the Tree Model for Genetic Algorithm is the best model for forecasting the finance for </a:t>
                      </a:r>
                      <a:endParaRPr lang="en-IN" sz="1400" b="0" dirty="0">
                        <a:latin typeface="Times New Roman" panose="02020603050405020304" pitchFamily="18" charset="0"/>
                        <a:cs typeface="Times New Roman" panose="02020603050405020304" pitchFamily="18" charset="0"/>
                      </a:endParaRPr>
                    </a:p>
                  </a:txBody>
                  <a:tcPr/>
                </a:tc>
                <a:tc>
                  <a:txBody>
                    <a:bodyPr/>
                    <a:lstStyle/>
                    <a:p>
                      <a:pPr lvl="0" algn="just"/>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o	RPA can complete tasks more quickly than humans, and it's able to do so at a lower cost.</a:t>
                      </a:r>
                    </a:p>
                    <a:p>
                      <a:pPr lvl="0" algn="just"/>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o	Training time is high.</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67405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86755648"/>
              </p:ext>
            </p:extLst>
          </p:nvPr>
        </p:nvGraphicFramePr>
        <p:xfrm>
          <a:off x="579547" y="735634"/>
          <a:ext cx="11050075" cy="5510620"/>
        </p:xfrm>
        <a:graphic>
          <a:graphicData uri="http://schemas.openxmlformats.org/drawingml/2006/table">
            <a:tbl>
              <a:tblPr firstRow="1" bandRow="1">
                <a:tableStyleId>{F5AB1C69-6EDB-4FF4-983F-18BD219EF322}</a:tableStyleId>
              </a:tblPr>
              <a:tblGrid>
                <a:gridCol w="2210015"/>
                <a:gridCol w="2210015"/>
                <a:gridCol w="2210015"/>
                <a:gridCol w="2210015"/>
                <a:gridCol w="2210015"/>
              </a:tblGrid>
              <a:tr h="497536">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5013084">
                <a:tc>
                  <a:txBody>
                    <a:bodyPr/>
                    <a:lstStyle/>
                    <a:p>
                      <a:pPr algn="just"/>
                      <a:r>
                        <a:rPr lang="en-US" sz="1600" b="1" dirty="0" smtClean="0">
                          <a:latin typeface="Times New Roman" panose="02020603050405020304" pitchFamily="18" charset="0"/>
                          <a:cs typeface="Times New Roman" panose="02020603050405020304" pitchFamily="18" charset="0"/>
                        </a:rPr>
                        <a:t>Prediction of loan status in commercial bank using machine learning classifier</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2021</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G.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Arutjothi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C.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Senthamarai</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 In this paper, we propose a machine learning classifier based analysis model for credit data. We use the combination of Min-Max normalization and K-Nearest Neighbor (K-NN) classifier. The objective is implemented using the software package R tool. This proposed model provides the important information with the highest accuracy. It is used to predict the loan status in commercial banks using machine learning classifier.</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	Training time is low.</a:t>
                      </a:r>
                    </a:p>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	Better performance.</a:t>
                      </a:r>
                    </a:p>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	It creates a new instance by appropriately combining existing instances, thus making it possible to avoid the disadvantage of over fitting to a certain degree.</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70471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38499703"/>
              </p:ext>
            </p:extLst>
          </p:nvPr>
        </p:nvGraphicFramePr>
        <p:xfrm>
          <a:off x="605305" y="437882"/>
          <a:ext cx="11075835" cy="5756855"/>
        </p:xfrm>
        <a:graphic>
          <a:graphicData uri="http://schemas.openxmlformats.org/drawingml/2006/table">
            <a:tbl>
              <a:tblPr firstRow="1" bandRow="1">
                <a:tableStyleId>{F5AB1C69-6EDB-4FF4-983F-18BD219EF322}</a:tableStyleId>
              </a:tblPr>
              <a:tblGrid>
                <a:gridCol w="2215167"/>
                <a:gridCol w="2215167"/>
                <a:gridCol w="2215167"/>
                <a:gridCol w="2215167"/>
                <a:gridCol w="2215167"/>
              </a:tblGrid>
              <a:tr h="711855">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5045000">
                <a:tc>
                  <a:txBody>
                    <a:bodyPr/>
                    <a:lstStyle/>
                    <a:p>
                      <a:pPr algn="just"/>
                      <a:r>
                        <a:rPr lang="en-US" sz="1600" b="1" dirty="0" smtClean="0">
                          <a:latin typeface="Times New Roman" panose="02020603050405020304" pitchFamily="18" charset="0"/>
                          <a:cs typeface="Times New Roman" panose="02020603050405020304" pitchFamily="18" charset="0"/>
                        </a:rPr>
                        <a:t>Loan default prediction using decision trees and random forest: A comparative study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2021</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Mehul</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Madaan1, *,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Aniket</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Kumar1,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Chirag</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Keshri1,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Rachna</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Jain2and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Preeti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Nagrath2</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In light of the given problems, this paper proposes two machine learning models to predict whether an individual should be given a loan by assessing certain attributes and therefore help the banking authorities by easing their process of selecting suitable people from a given list of candidates who applied for a loan. </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	We can note that the Sensitivity for all ML models with the unbalanced data is lower than the Sensitivity for balanced data created by different resampling methods.</a:t>
                      </a:r>
                    </a:p>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	It creates a new instance by appropriately combining existing instances, thus making it possible to avoid the disadvantage of over fitting to a certain degree.</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48503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3" y="1690688"/>
            <a:ext cx="11191741" cy="4607081"/>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We conclude that, the auto insurance claim dataset was taken as input. The input dataset was mentioned in our research paper. We are implemented the classification algorithms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machine learning algorithms. Then, machine learning algorithms such as random forest and KNN. Finally, the result shows that the accuracy for above mentioned algorithm and estimated the performances metrics such as accuracy for both algorithms and comparison graph.</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63951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lvl="0" algn="just">
              <a:lnSpc>
                <a:spcPct val="150000"/>
              </a:lnSpc>
            </a:pPr>
            <a:r>
              <a:rPr lang="en-US" sz="2000" dirty="0">
                <a:latin typeface="Times New Roman" panose="02020603050405020304" pitchFamily="18" charset="0"/>
                <a:cs typeface="Times New Roman" panose="02020603050405020304" pitchFamily="18" charset="0"/>
              </a:rPr>
              <a:t>o	To classify or to predict or to detect the loan is approved or not effectively.</a:t>
            </a:r>
          </a:p>
          <a:p>
            <a:pPr lvl="0" algn="just">
              <a:lnSpc>
                <a:spcPct val="150000"/>
              </a:lnSpc>
            </a:pPr>
            <a:r>
              <a:rPr lang="en-US" sz="2000" dirty="0">
                <a:latin typeface="Times New Roman" panose="02020603050405020304" pitchFamily="18" charset="0"/>
                <a:cs typeface="Times New Roman" panose="02020603050405020304" pitchFamily="18" charset="0"/>
              </a:rPr>
              <a:t>o	To implement the different classification algorithms for better performances.</a:t>
            </a:r>
          </a:p>
          <a:p>
            <a:pPr lvl="0" algn="just">
              <a:lnSpc>
                <a:spcPct val="150000"/>
              </a:lnSpc>
            </a:pPr>
            <a:r>
              <a:rPr lang="en-US" sz="2000" dirty="0">
                <a:latin typeface="Times New Roman" panose="02020603050405020304" pitchFamily="18" charset="0"/>
                <a:cs typeface="Times New Roman" panose="02020603050405020304" pitchFamily="18" charset="0"/>
              </a:rPr>
              <a:t>o	To enhance the overall performance for classification algorithms.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Future work may be done in the next directions: Using hybrid classifiers to improve comparison and performance.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Furthermore</a:t>
            </a:r>
            <a:r>
              <a:rPr lang="en-IN" sz="2000" dirty="0">
                <a:latin typeface="Times New Roman" panose="02020603050405020304" pitchFamily="18" charset="0"/>
                <a:cs typeface="Times New Roman" panose="02020603050405020304" pitchFamily="18" charset="0"/>
              </a:rPr>
              <a:t>, feature selection approaches may be used to enhance model results and gain a deeper understanding of the important features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will also be worthwhile to conduct this research for another insurance branch, whether to predict claim occurrences or to predict fraud because these kinds of data always are very heavily unbalanced.</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31588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553791" y="1394473"/>
            <a:ext cx="11165983" cy="5096479"/>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[1] Ogawa, </a:t>
            </a:r>
            <a:r>
              <a:rPr lang="en-US" sz="2000" dirty="0" err="1">
                <a:latin typeface="Times New Roman" panose="02020603050405020304" pitchFamily="18" charset="0"/>
                <a:cs typeface="Times New Roman" panose="02020603050405020304" pitchFamily="18" charset="0"/>
              </a:rPr>
              <a:t>Ms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Sumiko</a:t>
            </a:r>
            <a:r>
              <a:rPr lang="en-US" sz="2000" dirty="0">
                <a:latin typeface="Times New Roman" panose="02020603050405020304" pitchFamily="18" charset="0"/>
                <a:cs typeface="Times New Roman" panose="02020603050405020304" pitchFamily="18" charset="0"/>
              </a:rPr>
              <a:t>, et al. Financial Interconnectedness and Financial Sector Reforms in the Caribbean. No. 13-175. International Monetary Fund, 2013. </a:t>
            </a:r>
          </a:p>
          <a:p>
            <a:pPr algn="just">
              <a:lnSpc>
                <a:spcPct val="150000"/>
              </a:lnSpc>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Strahan</a:t>
            </a:r>
            <a:r>
              <a:rPr lang="en-US" sz="2000" dirty="0">
                <a:latin typeface="Times New Roman" panose="02020603050405020304" pitchFamily="18" charset="0"/>
                <a:cs typeface="Times New Roman" panose="02020603050405020304" pitchFamily="18" charset="0"/>
              </a:rPr>
              <a:t>, Philip E. "Borrower risk and the price and </a:t>
            </a:r>
            <a:r>
              <a:rPr lang="en-US" sz="2000" dirty="0" err="1">
                <a:latin typeface="Times New Roman" panose="02020603050405020304" pitchFamily="18" charset="0"/>
                <a:cs typeface="Times New Roman" panose="02020603050405020304" pitchFamily="18" charset="0"/>
              </a:rPr>
              <a:t>nonprice</a:t>
            </a:r>
            <a:r>
              <a:rPr lang="en-US" sz="2000" dirty="0">
                <a:latin typeface="Times New Roman" panose="02020603050405020304" pitchFamily="18" charset="0"/>
                <a:cs typeface="Times New Roman" panose="02020603050405020304" pitchFamily="18" charset="0"/>
              </a:rPr>
              <a:t> terms of bank loans." FRB of New York Staff Report 90 (1999).</a:t>
            </a:r>
          </a:p>
          <a:p>
            <a:pPr algn="just">
              <a:lnSpc>
                <a:spcPct val="150000"/>
              </a:lnSpc>
            </a:pP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Tomar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Divya</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Sonali</a:t>
            </a:r>
            <a:r>
              <a:rPr lang="en-US" sz="2000" dirty="0">
                <a:latin typeface="Times New Roman" panose="02020603050405020304" pitchFamily="18" charset="0"/>
                <a:cs typeface="Times New Roman" panose="02020603050405020304" pitchFamily="18" charset="0"/>
              </a:rPr>
              <a:t> Agarwal. "A survey on Data Mining approaches for Healthcare." International Journal of Bio-Science and Bio-Technology 5.5 (2013): 241-266. </a:t>
            </a:r>
          </a:p>
          <a:p>
            <a:pPr algn="just">
              <a:lnSpc>
                <a:spcPct val="150000"/>
              </a:lnSpc>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Pulakkazhy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Sreekumar</a:t>
            </a:r>
            <a:r>
              <a:rPr lang="en-US" sz="2000" dirty="0">
                <a:latin typeface="Times New Roman" panose="02020603050405020304" pitchFamily="18" charset="0"/>
                <a:cs typeface="Times New Roman" panose="02020603050405020304" pitchFamily="18" charset="0"/>
              </a:rPr>
              <a:t>, and R. V. S. </a:t>
            </a:r>
            <a:r>
              <a:rPr lang="en-US" sz="2000" dirty="0" err="1">
                <a:latin typeface="Times New Roman" panose="02020603050405020304" pitchFamily="18" charset="0"/>
                <a:cs typeface="Times New Roman" panose="02020603050405020304" pitchFamily="18" charset="0"/>
              </a:rPr>
              <a:t>Balan</a:t>
            </a:r>
            <a:r>
              <a:rPr lang="en-US" sz="2000" dirty="0">
                <a:latin typeface="Times New Roman" panose="02020603050405020304" pitchFamily="18" charset="0"/>
                <a:cs typeface="Times New Roman" panose="02020603050405020304" pitchFamily="18" charset="0"/>
              </a:rPr>
              <a:t>. "Data mining in banking and its applications-a review." Journal of computer science 9.10 (2013): 1252.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05321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945391"/>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4" y="1316866"/>
            <a:ext cx="11178862" cy="5122571"/>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Tomar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Divya</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Sonali</a:t>
            </a:r>
            <a:r>
              <a:rPr lang="en-US" sz="2000" dirty="0">
                <a:latin typeface="Times New Roman" panose="02020603050405020304" pitchFamily="18" charset="0"/>
                <a:cs typeface="Times New Roman" panose="02020603050405020304" pitchFamily="18" charset="0"/>
              </a:rPr>
              <a:t> Agarwal. "A survey on Data Mining approaches for Healthcare." International Journal of Bio-Science and Bio-Technology 5.5 (2013): 241-266. </a:t>
            </a:r>
          </a:p>
          <a:p>
            <a:pPr algn="just">
              <a:lnSpc>
                <a:spcPct val="150000"/>
              </a:lnSpc>
            </a:pPr>
            <a:r>
              <a:rPr lang="en-US" sz="2000" dirty="0">
                <a:latin typeface="Times New Roman" panose="02020603050405020304" pitchFamily="18" charset="0"/>
                <a:cs typeface="Times New Roman" panose="02020603050405020304" pitchFamily="18" charset="0"/>
              </a:rPr>
              <a:t>[6] Sharma, </a:t>
            </a:r>
            <a:r>
              <a:rPr lang="en-US" sz="2000" dirty="0" err="1">
                <a:latin typeface="Times New Roman" panose="02020603050405020304" pitchFamily="18" charset="0"/>
                <a:cs typeface="Times New Roman" panose="02020603050405020304" pitchFamily="18" charset="0"/>
              </a:rPr>
              <a:t>Poonam</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Gudla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Balakrishna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PrefixSpan</a:t>
            </a:r>
            <a:r>
              <a:rPr lang="en-US" sz="2000" dirty="0">
                <a:latin typeface="Times New Roman" panose="02020603050405020304" pitchFamily="18" charset="0"/>
                <a:cs typeface="Times New Roman" panose="02020603050405020304" pitchFamily="18" charset="0"/>
              </a:rPr>
              <a:t>: Mining Sequential Patterns by </a:t>
            </a:r>
            <a:r>
              <a:rPr lang="en-US" sz="2000" dirty="0" err="1">
                <a:latin typeface="Times New Roman" panose="02020603050405020304" pitchFamily="18" charset="0"/>
                <a:cs typeface="Times New Roman" panose="02020603050405020304" pitchFamily="18" charset="0"/>
              </a:rPr>
              <a:t>PrefixProjected</a:t>
            </a:r>
            <a:r>
              <a:rPr lang="en-US" sz="2000" dirty="0">
                <a:latin typeface="Times New Roman" panose="02020603050405020304" pitchFamily="18" charset="0"/>
                <a:cs typeface="Times New Roman" panose="02020603050405020304" pitchFamily="18" charset="0"/>
              </a:rPr>
              <a:t> Pattern." International Journal of Computer Science and Engineering Survey 2.4 (2011): 111. </a:t>
            </a:r>
          </a:p>
          <a:p>
            <a:pPr algn="just">
              <a:lnSpc>
                <a:spcPct val="150000"/>
              </a:lnSpc>
            </a:pPr>
            <a:r>
              <a:rPr lang="en-US" sz="2000" dirty="0">
                <a:latin typeface="Times New Roman" panose="02020603050405020304" pitchFamily="18" charset="0"/>
                <a:cs typeface="Times New Roman" panose="02020603050405020304" pitchFamily="18" charset="0"/>
              </a:rPr>
              <a:t>[7] </a:t>
            </a:r>
            <a:r>
              <a:rPr lang="en-US" sz="2000" dirty="0" err="1">
                <a:latin typeface="Times New Roman" panose="02020603050405020304" pitchFamily="18" charset="0"/>
                <a:cs typeface="Times New Roman" panose="02020603050405020304" pitchFamily="18" charset="0"/>
              </a:rPr>
              <a:t>Chitra</a:t>
            </a:r>
            <a:r>
              <a:rPr lang="en-US" sz="2000" dirty="0">
                <a:latin typeface="Times New Roman" panose="02020603050405020304" pitchFamily="18" charset="0"/>
                <a:cs typeface="Times New Roman" panose="02020603050405020304" pitchFamily="18" charset="0"/>
              </a:rPr>
              <a:t>, K., and B. </a:t>
            </a:r>
            <a:r>
              <a:rPr lang="en-US" sz="2000" dirty="0" err="1">
                <a:latin typeface="Times New Roman" panose="02020603050405020304" pitchFamily="18" charset="0"/>
                <a:cs typeface="Times New Roman" panose="02020603050405020304" pitchFamily="18" charset="0"/>
              </a:rPr>
              <a:t>Subashini</a:t>
            </a:r>
            <a:r>
              <a:rPr lang="en-US" sz="2000" dirty="0">
                <a:latin typeface="Times New Roman" panose="02020603050405020304" pitchFamily="18" charset="0"/>
                <a:cs typeface="Times New Roman" panose="02020603050405020304" pitchFamily="18" charset="0"/>
              </a:rPr>
              <a:t>. "Data Mining Techniques and its Applications in Banking Sector." International Journal of Emerging Technology and Advanced Engineering 3.8 (2013): 219-226. </a:t>
            </a:r>
          </a:p>
          <a:p>
            <a:pPr algn="just">
              <a:lnSpc>
                <a:spcPct val="150000"/>
              </a:lnSpc>
            </a:pPr>
            <a:r>
              <a:rPr lang="en-US" sz="2000" dirty="0">
                <a:latin typeface="Times New Roman" panose="02020603050405020304" pitchFamily="18" charset="0"/>
                <a:cs typeface="Times New Roman" panose="02020603050405020304" pitchFamily="18" charset="0"/>
              </a:rPr>
              <a:t>[8] </a:t>
            </a:r>
            <a:r>
              <a:rPr lang="en-US" sz="2000" dirty="0" err="1">
                <a:latin typeface="Times New Roman" panose="02020603050405020304" pitchFamily="18" charset="0"/>
                <a:cs typeface="Times New Roman" panose="02020603050405020304" pitchFamily="18" charset="0"/>
              </a:rPr>
              <a:t>Zurada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Jozef</a:t>
            </a:r>
            <a:r>
              <a:rPr lang="en-US" sz="2000" dirty="0">
                <a:latin typeface="Times New Roman" panose="02020603050405020304" pitchFamily="18" charset="0"/>
                <a:cs typeface="Times New Roman" panose="02020603050405020304" pitchFamily="18" charset="0"/>
              </a:rPr>
              <a:t>, and Martin </a:t>
            </a:r>
            <a:r>
              <a:rPr lang="en-US" sz="2000" dirty="0" err="1">
                <a:latin typeface="Times New Roman" panose="02020603050405020304" pitchFamily="18" charset="0"/>
                <a:cs typeface="Times New Roman" panose="02020603050405020304" pitchFamily="18" charset="0"/>
              </a:rPr>
              <a:t>Zurada</a:t>
            </a:r>
            <a:r>
              <a:rPr lang="en-US" sz="2000" dirty="0">
                <a:latin typeface="Times New Roman" panose="02020603050405020304" pitchFamily="18" charset="0"/>
                <a:cs typeface="Times New Roman" panose="02020603050405020304" pitchFamily="18" charset="0"/>
              </a:rPr>
              <a:t>. "How Secure Are “Good Loans”: Validating Loan-Granting Decisions And Predicting Default Rates On Consumer </a:t>
            </a:r>
            <a:r>
              <a:rPr lang="en-US" sz="2000" dirty="0" err="1">
                <a:latin typeface="Times New Roman" panose="02020603050405020304" pitchFamily="18" charset="0"/>
                <a:cs typeface="Times New Roman" panose="02020603050405020304" pitchFamily="18" charset="0"/>
              </a:rPr>
              <a:t>Loans."Review</a:t>
            </a:r>
            <a:r>
              <a:rPr lang="en-US" sz="2000" dirty="0">
                <a:latin typeface="Times New Roman" panose="02020603050405020304" pitchFamily="18" charset="0"/>
                <a:cs typeface="Times New Roman" panose="02020603050405020304" pitchFamily="18" charset="0"/>
              </a:rPr>
              <a:t> of Business Information Systems (RBIS) 6.3 (2011): 65-84.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963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60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532586"/>
            <a:ext cx="11217499" cy="4868213"/>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Loan approval is a very important process for banking organizations. The system approved or reject the loan applications. Recovery of loans is a major contributing parameter in the financial statements of a bank. It is very difficult to predict the possibility of payment of loan by the customer. Using Machine learning we predict the loan approval.</a:t>
            </a:r>
          </a:p>
          <a:p>
            <a:pPr algn="just">
              <a:lnSpc>
                <a:spcPct val="150000"/>
              </a:lnSpc>
            </a:pPr>
            <a:r>
              <a:rPr lang="en-US" sz="2000" dirty="0">
                <a:latin typeface="Times New Roman" panose="02020603050405020304" pitchFamily="18" charset="0"/>
                <a:cs typeface="Times New Roman" panose="02020603050405020304" pitchFamily="18" charset="0"/>
              </a:rPr>
              <a:t>Loan Prediction is very helpful for employee of banks as well as for the applicant also. The aim of this Paper is to provide quick, immediate and easy way to choose the deserving applicants. Dream housing Finance Company deals in all loans.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have presence across all urban, semi urban and rural areas. Customer first apply for loan after that company or bank validates the customer eligibility for loan. Company or bank wants to automate the loan eligibility process (real time) based on customer details provided while filling application form.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68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2" y="1474496"/>
            <a:ext cx="11359167" cy="4836152"/>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existing system, Data Mining is one of the most motivating and vital area of research with the aim of extracting information from tremendous amount of accumulated data sets.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paper a new model for classifying loan risk in banking sector by using data mining.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model has been built using data form banking sector to predict the status of loans. Three algorithms have been used to build the proposed model: j48, </a:t>
            </a:r>
            <a:r>
              <a:rPr lang="en-US" sz="2000" dirty="0" err="1">
                <a:latin typeface="Times New Roman" panose="02020603050405020304" pitchFamily="18" charset="0"/>
                <a:cs typeface="Times New Roman" panose="02020603050405020304" pitchFamily="18" charset="0"/>
              </a:rPr>
              <a:t>bayesNet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naiveBayes</a:t>
            </a:r>
            <a:r>
              <a:rPr lang="en-US" sz="2000" dirty="0">
                <a:latin typeface="Times New Roman" panose="02020603050405020304" pitchFamily="18" charset="0"/>
                <a:cs typeface="Times New Roman" panose="02020603050405020304" pitchFamily="18" charset="0"/>
              </a:rPr>
              <a:t>. By using </a:t>
            </a:r>
            <a:r>
              <a:rPr lang="en-US" sz="2000" dirty="0" err="1">
                <a:latin typeface="Times New Roman" panose="02020603050405020304" pitchFamily="18" charset="0"/>
                <a:cs typeface="Times New Roman" panose="02020603050405020304" pitchFamily="18" charset="0"/>
              </a:rPr>
              <a:t>Weka</a:t>
            </a:r>
            <a:r>
              <a:rPr lang="en-US" sz="2000" dirty="0">
                <a:latin typeface="Times New Roman" panose="02020603050405020304" pitchFamily="18" charset="0"/>
                <a:cs typeface="Times New Roman" panose="02020603050405020304" pitchFamily="18" charset="0"/>
              </a:rPr>
              <a:t> application, the model has been implemented and tested.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doesn’t efficient for large volume of data’s </a:t>
            </a:r>
          </a:p>
          <a:p>
            <a:pPr lvl="0" algn="just">
              <a:lnSpc>
                <a:spcPct val="150000"/>
              </a:lnSpc>
            </a:pPr>
            <a:r>
              <a:rPr lang="en-IN" sz="2000" dirty="0" smtClean="0">
                <a:latin typeface="Times New Roman" panose="02020603050405020304" pitchFamily="18" charset="0"/>
                <a:cs typeface="Times New Roman" panose="02020603050405020304" pitchFamily="18" charset="0"/>
              </a:rPr>
              <a:t>Theoretical </a:t>
            </a:r>
            <a:r>
              <a:rPr lang="en-IN" sz="2000" dirty="0">
                <a:latin typeface="Times New Roman" panose="02020603050405020304" pitchFamily="18" charset="0"/>
                <a:cs typeface="Times New Roman" panose="02020603050405020304" pitchFamily="18" charset="0"/>
              </a:rPr>
              <a:t>limits.</a:t>
            </a:r>
          </a:p>
          <a:p>
            <a:pPr lvl="0" algn="just">
              <a:lnSpc>
                <a:spcPct val="150000"/>
              </a:lnSpc>
            </a:pPr>
            <a:r>
              <a:rPr lang="en-IN" sz="2000" dirty="0" smtClean="0">
                <a:latin typeface="Times New Roman" panose="02020603050405020304" pitchFamily="18" charset="0"/>
                <a:cs typeface="Times New Roman" panose="02020603050405020304" pitchFamily="18" charset="0"/>
              </a:rPr>
              <a:t>Training </a:t>
            </a:r>
            <a:r>
              <a:rPr lang="en-IN" sz="2000" dirty="0">
                <a:latin typeface="Times New Roman" panose="02020603050405020304" pitchFamily="18" charset="0"/>
                <a:cs typeface="Times New Roman" panose="02020603050405020304" pitchFamily="18" charset="0"/>
              </a:rPr>
              <a:t>time is high.</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is implemented without removing unwanted data.</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888"/>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468" y="1268521"/>
            <a:ext cx="11376338" cy="5235309"/>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system, the </a:t>
            </a:r>
            <a:r>
              <a:rPr lang="en-IN" sz="2000" dirty="0" smtClean="0">
                <a:latin typeface="Times New Roman" panose="02020603050405020304" pitchFamily="18" charset="0"/>
                <a:cs typeface="Times New Roman" panose="02020603050405020304" pitchFamily="18" charset="0"/>
              </a:rPr>
              <a:t>loan status dataset </a:t>
            </a:r>
            <a:r>
              <a:rPr lang="en-IN" sz="2000" dirty="0">
                <a:latin typeface="Times New Roman" panose="02020603050405020304" pitchFamily="18" charset="0"/>
                <a:cs typeface="Times New Roman" panose="02020603050405020304" pitchFamily="18" charset="0"/>
              </a:rPr>
              <a:t>was taken as input. The input data was taken from the dataset repository. Then, we have to implement the data pre-processing step.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step, we have to handle the missing values for avoid wrong prediction, and to encode the label for input data.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Then</a:t>
            </a:r>
            <a:r>
              <a:rPr lang="en-IN" sz="2000" dirty="0">
                <a:latin typeface="Times New Roman" panose="02020603050405020304" pitchFamily="18" charset="0"/>
                <a:cs typeface="Times New Roman" panose="02020603050405020304" pitchFamily="18" charset="0"/>
              </a:rPr>
              <a:t>, we have to split the dataset into test and train. The data is splitting is based on ratio. In train, most of the data’s will be there. In test, smaller portion of the data’s will be there. Training portion is used to evaluate the model and testing portion is used to predicting the model.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Then</a:t>
            </a:r>
            <a:r>
              <a:rPr lang="en-IN" sz="2000" dirty="0">
                <a:latin typeface="Times New Roman" panose="02020603050405020304" pitchFamily="18" charset="0"/>
                <a:cs typeface="Times New Roman" panose="02020603050405020304" pitchFamily="18" charset="0"/>
              </a:rPr>
              <a:t>, we have to implement the classification algorithm (i.e.) machine </a:t>
            </a:r>
            <a:r>
              <a:rPr lang="en-IN" sz="2000" dirty="0" smtClean="0">
                <a:latin typeface="Times New Roman" panose="02020603050405020304" pitchFamily="18" charset="0"/>
                <a:cs typeface="Times New Roman" panose="02020603050405020304" pitchFamily="18" charset="0"/>
              </a:rPr>
              <a:t>learning</a:t>
            </a:r>
            <a:r>
              <a:rPr lang="en-IN" sz="2000" dirty="0">
                <a:latin typeface="Times New Roman" panose="02020603050405020304" pitchFamily="18" charset="0"/>
                <a:cs typeface="Times New Roman" panose="02020603050405020304" pitchFamily="18" charset="0"/>
              </a:rPr>
              <a:t>. The machine learning algorithms such as </a:t>
            </a:r>
            <a:r>
              <a:rPr lang="en-IN" sz="2000" dirty="0" smtClean="0">
                <a:latin typeface="Times New Roman" panose="02020603050405020304" pitchFamily="18" charset="0"/>
                <a:cs typeface="Times New Roman" panose="02020603050405020304" pitchFamily="18" charset="0"/>
              </a:rPr>
              <a:t>KNN and Random Forest. </a:t>
            </a: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the experimental results shows that the performance metrics such as accuracy and </a:t>
            </a:r>
            <a:r>
              <a:rPr lang="en-IN" sz="2000" dirty="0" smtClean="0">
                <a:latin typeface="Times New Roman" panose="02020603050405020304" pitchFamily="18" charset="0"/>
                <a:cs typeface="Times New Roman" panose="02020603050405020304" pitchFamily="18" charset="0"/>
              </a:rPr>
              <a:t>comparison.</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efficient for large number of datasets.</a:t>
            </a:r>
          </a:p>
          <a:p>
            <a:pPr lvl="0" algn="just">
              <a:lnSpc>
                <a:spcPct val="150000"/>
              </a:lnSpc>
            </a:pPr>
            <a:r>
              <a:rPr lang="en-IN" sz="2000" dirty="0" smtClean="0">
                <a:latin typeface="Times New Roman" panose="02020603050405020304" pitchFamily="18" charset="0"/>
                <a:cs typeface="Times New Roman" panose="02020603050405020304" pitchFamily="18" charset="0"/>
              </a:rPr>
              <a:t>Time </a:t>
            </a:r>
            <a:r>
              <a:rPr lang="en-IN" sz="2000" dirty="0">
                <a:latin typeface="Times New Roman" panose="02020603050405020304" pitchFamily="18" charset="0"/>
                <a:cs typeface="Times New Roman" panose="02020603050405020304" pitchFamily="18" charset="0"/>
              </a:rPr>
              <a:t>consumption is low.</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is implemented with removing unwanted data</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Prediction </a:t>
            </a:r>
            <a:r>
              <a:rPr lang="en-IN" sz="2000" dirty="0">
                <a:latin typeface="Times New Roman" panose="02020603050405020304" pitchFamily="18" charset="0"/>
                <a:cs typeface="Times New Roman" panose="02020603050405020304" pitchFamily="18" charset="0"/>
              </a:rPr>
              <a:t>is accurate.</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TextBox 14"/>
          <p:cNvSpPr txBox="1"/>
          <p:nvPr/>
        </p:nvSpPr>
        <p:spPr>
          <a:xfrm>
            <a:off x="413443" y="650189"/>
            <a:ext cx="2368706" cy="1200329"/>
          </a:xfrm>
          <a:prstGeom prst="rect">
            <a:avLst/>
          </a:prstGeom>
          <a:noFill/>
        </p:spPr>
        <p:txBody>
          <a:bodyPr wrap="square" rtlCol="0">
            <a:spAutoFit/>
          </a:bodyPr>
          <a:lstStyle/>
          <a:p>
            <a:pPr algn="ctr"/>
            <a:r>
              <a:rPr lang="en-US" sz="36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Diagram</a:t>
            </a:r>
            <a:endParaRPr lang="en-IN" sz="3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2782149" y="1089843"/>
            <a:ext cx="7198978" cy="4976105"/>
            <a:chOff x="2782149" y="1089843"/>
            <a:chExt cx="6834731" cy="5283593"/>
          </a:xfrm>
        </p:grpSpPr>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3154" y="1089843"/>
              <a:ext cx="713593" cy="853753"/>
            </a:xfrm>
            <a:prstGeom prst="rect">
              <a:avLst/>
            </a:prstGeom>
          </p:spPr>
        </p:pic>
        <p:sp>
          <p:nvSpPr>
            <p:cNvPr id="45" name="TextBox 44"/>
            <p:cNvSpPr txBox="1"/>
            <p:nvPr/>
          </p:nvSpPr>
          <p:spPr>
            <a:xfrm>
              <a:off x="2782149" y="2056439"/>
              <a:ext cx="1095273" cy="490193"/>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Loan Status Dataset</a:t>
              </a:r>
              <a:endParaRPr lang="en-IN" sz="1200" b="1" dirty="0">
                <a:latin typeface="Times New Roman" panose="02020603050405020304" pitchFamily="18" charset="0"/>
                <a:cs typeface="Times New Roman" panose="02020603050405020304" pitchFamily="18" charset="0"/>
              </a:endParaRPr>
            </a:p>
          </p:txBody>
        </p:sp>
        <p:cxnSp>
          <p:nvCxnSpPr>
            <p:cNvPr id="46" name="Straight Arrow Connector 45"/>
            <p:cNvCxnSpPr>
              <a:stCxn id="44" idx="3"/>
            </p:cNvCxnSpPr>
            <p:nvPr/>
          </p:nvCxnSpPr>
          <p:spPr>
            <a:xfrm>
              <a:off x="3686747" y="1516720"/>
              <a:ext cx="461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08305" y="1258301"/>
              <a:ext cx="1307621" cy="467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Input data</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5998003" y="1247203"/>
              <a:ext cx="1307621" cy="498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Preprocessing </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50" name="Straight Arrow Connector 49"/>
            <p:cNvCxnSpPr/>
            <p:nvPr/>
          </p:nvCxnSpPr>
          <p:spPr>
            <a:xfrm>
              <a:off x="5515927" y="1516720"/>
              <a:ext cx="461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827183" y="1152950"/>
              <a:ext cx="1789697" cy="998238"/>
              <a:chOff x="7753060" y="727820"/>
              <a:chExt cx="1877611" cy="1328619"/>
            </a:xfrm>
          </p:grpSpPr>
          <p:sp>
            <p:nvSpPr>
              <p:cNvPr id="48" name="Rectangle 47"/>
              <p:cNvSpPr/>
              <p:nvPr/>
            </p:nvSpPr>
            <p:spPr>
              <a:xfrm>
                <a:off x="7753060" y="727820"/>
                <a:ext cx="1877611" cy="13286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51" name="Rectangle 50"/>
              <p:cNvSpPr/>
              <p:nvPr/>
            </p:nvSpPr>
            <p:spPr>
              <a:xfrm>
                <a:off x="7821231" y="833173"/>
                <a:ext cx="1741268" cy="487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Handling missing values</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52" name="Rectangle 51"/>
              <p:cNvSpPr/>
              <p:nvPr/>
            </p:nvSpPr>
            <p:spPr>
              <a:xfrm>
                <a:off x="7821231" y="1439450"/>
                <a:ext cx="1741268" cy="487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Label Encoding</a:t>
                </a:r>
                <a:endParaRPr lang="en-IN" sz="1200" dirty="0">
                  <a:solidFill>
                    <a:schemeClr val="tx1"/>
                  </a:solidFill>
                  <a:latin typeface="Times New Roman" panose="02020603050405020304" pitchFamily="18" charset="0"/>
                  <a:cs typeface="Times New Roman" panose="02020603050405020304" pitchFamily="18" charset="0"/>
                </a:endParaRPr>
              </a:p>
            </p:txBody>
          </p:sp>
        </p:grpSp>
        <p:cxnSp>
          <p:nvCxnSpPr>
            <p:cNvPr id="55" name="Straight Arrow Connector 54"/>
            <p:cNvCxnSpPr>
              <a:stCxn id="49" idx="2"/>
            </p:cNvCxnSpPr>
            <p:nvPr/>
          </p:nvCxnSpPr>
          <p:spPr>
            <a:xfrm>
              <a:off x="6651814" y="1745836"/>
              <a:ext cx="0" cy="559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977704" y="2305452"/>
              <a:ext cx="1307621" cy="4826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Data Splitting</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58" name="Straight Arrow Connector 57"/>
            <p:cNvCxnSpPr/>
            <p:nvPr/>
          </p:nvCxnSpPr>
          <p:spPr>
            <a:xfrm>
              <a:off x="6651814" y="2788107"/>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998003" y="3232927"/>
              <a:ext cx="1307621" cy="45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Classification</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63" name="Straight Arrow Connector 62"/>
            <p:cNvCxnSpPr/>
            <p:nvPr/>
          </p:nvCxnSpPr>
          <p:spPr>
            <a:xfrm>
              <a:off x="6651812" y="3687183"/>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998002" y="4130929"/>
              <a:ext cx="1307621" cy="459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latin typeface="Times New Roman" panose="02020603050405020304" pitchFamily="18" charset="0"/>
                <a:cs typeface="Times New Roman" panose="02020603050405020304" pitchFamily="18" charset="0"/>
              </a:endParaRPr>
            </a:p>
            <a:p>
              <a:pPr algn="ctr"/>
              <a:r>
                <a:rPr lang="en-US" sz="1200" b="1" dirty="0" smtClean="0">
                  <a:solidFill>
                    <a:schemeClr val="tx1"/>
                  </a:solidFill>
                  <a:latin typeface="Times New Roman" panose="02020603050405020304" pitchFamily="18" charset="0"/>
                  <a:cs typeface="Times New Roman" panose="02020603050405020304" pitchFamily="18" charset="0"/>
                </a:rPr>
                <a:t>Performance </a:t>
              </a:r>
              <a:r>
                <a:rPr lang="en-US" sz="1200" b="1" dirty="0">
                  <a:solidFill>
                    <a:schemeClr val="tx1"/>
                  </a:solidFill>
                  <a:latin typeface="Times New Roman" panose="02020603050405020304" pitchFamily="18" charset="0"/>
                  <a:cs typeface="Times New Roman" panose="02020603050405020304" pitchFamily="18" charset="0"/>
                </a:rPr>
                <a:t>Analysis</a:t>
              </a:r>
              <a:endParaRPr lang="en-IN" sz="1200" b="1" dirty="0">
                <a:solidFill>
                  <a:schemeClr val="tx1"/>
                </a:solidFill>
                <a:latin typeface="Times New Roman" panose="02020603050405020304" pitchFamily="18" charset="0"/>
                <a:cs typeface="Times New Roman" panose="02020603050405020304" pitchFamily="18" charset="0"/>
              </a:endParaRPr>
            </a:p>
            <a:p>
              <a:pPr algn="ct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66" name="Rectangle 65"/>
            <p:cNvSpPr/>
            <p:nvPr/>
          </p:nvSpPr>
          <p:spPr>
            <a:xfrm>
              <a:off x="5998002" y="5034652"/>
              <a:ext cx="1307621" cy="450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Prediction</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67" name="Straight Arrow Connector 66"/>
            <p:cNvCxnSpPr/>
            <p:nvPr/>
          </p:nvCxnSpPr>
          <p:spPr>
            <a:xfrm>
              <a:off x="6651812" y="4591793"/>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308225" y="1992502"/>
              <a:ext cx="1207701" cy="978132"/>
              <a:chOff x="7685501" y="3507504"/>
              <a:chExt cx="1714855" cy="1269242"/>
            </a:xfrm>
          </p:grpSpPr>
          <p:sp>
            <p:nvSpPr>
              <p:cNvPr id="76" name="Rectangle 75"/>
              <p:cNvSpPr/>
              <p:nvPr/>
            </p:nvSpPr>
            <p:spPr>
              <a:xfrm>
                <a:off x="7685501" y="3507504"/>
                <a:ext cx="1714855" cy="126924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77" name="Rectangle 76"/>
              <p:cNvSpPr/>
              <p:nvPr/>
            </p:nvSpPr>
            <p:spPr>
              <a:xfrm>
                <a:off x="7837901" y="3632920"/>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Test</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8" name="Rectangle 77"/>
              <p:cNvSpPr/>
              <p:nvPr/>
            </p:nvSpPr>
            <p:spPr>
              <a:xfrm>
                <a:off x="7837901" y="4204833"/>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Train</a:t>
                </a:r>
                <a:endParaRPr lang="en-IN" sz="1200" dirty="0">
                  <a:solidFill>
                    <a:schemeClr val="tx1"/>
                  </a:solidFill>
                  <a:latin typeface="Times New Roman" panose="02020603050405020304" pitchFamily="18" charset="0"/>
                  <a:cs typeface="Times New Roman" panose="02020603050405020304" pitchFamily="18" charset="0"/>
                </a:endParaRPr>
              </a:p>
            </p:txBody>
          </p:sp>
        </p:grpSp>
        <p:cxnSp>
          <p:nvCxnSpPr>
            <p:cNvPr id="5" name="Elbow Connector 4"/>
            <p:cNvCxnSpPr>
              <a:stCxn id="49" idx="3"/>
              <a:endCxn id="48" idx="1"/>
            </p:cNvCxnSpPr>
            <p:nvPr/>
          </p:nvCxnSpPr>
          <p:spPr>
            <a:xfrm>
              <a:off x="7305624" y="1496520"/>
              <a:ext cx="521559" cy="1555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6" idx="1"/>
              <a:endCxn id="76" idx="3"/>
            </p:cNvCxnSpPr>
            <p:nvPr/>
          </p:nvCxnSpPr>
          <p:spPr>
            <a:xfrm rot="10800000">
              <a:off x="5515926" y="2481568"/>
              <a:ext cx="461778" cy="652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4308225" y="3671419"/>
              <a:ext cx="1284955" cy="1114040"/>
              <a:chOff x="4253653" y="3730488"/>
              <a:chExt cx="1284955" cy="1277600"/>
            </a:xfrm>
          </p:grpSpPr>
          <p:sp>
            <p:nvSpPr>
              <p:cNvPr id="61" name="Rectangle 60"/>
              <p:cNvSpPr/>
              <p:nvPr/>
            </p:nvSpPr>
            <p:spPr>
              <a:xfrm>
                <a:off x="4253653" y="3730488"/>
                <a:ext cx="1284955" cy="127760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79" name="Rectangle 78"/>
              <p:cNvSpPr/>
              <p:nvPr/>
            </p:nvSpPr>
            <p:spPr>
              <a:xfrm>
                <a:off x="4337317" y="3867188"/>
                <a:ext cx="1117626" cy="4369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KNN</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1" name="Rectangle 70"/>
              <p:cNvSpPr/>
              <p:nvPr/>
            </p:nvSpPr>
            <p:spPr>
              <a:xfrm>
                <a:off x="4337317" y="4402172"/>
                <a:ext cx="1117626" cy="4788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RF</a:t>
                </a:r>
                <a:endParaRPr lang="en-IN" sz="1200" dirty="0">
                  <a:solidFill>
                    <a:schemeClr val="tx1"/>
                  </a:solidFill>
                  <a:latin typeface="Times New Roman" panose="02020603050405020304" pitchFamily="18" charset="0"/>
                  <a:cs typeface="Times New Roman" panose="02020603050405020304" pitchFamily="18" charset="0"/>
                </a:endParaRPr>
              </a:p>
            </p:txBody>
          </p:sp>
        </p:grpSp>
        <p:cxnSp>
          <p:nvCxnSpPr>
            <p:cNvPr id="24" name="Elbow Connector 23"/>
            <p:cNvCxnSpPr>
              <a:stCxn id="59" idx="1"/>
              <a:endCxn id="61" idx="3"/>
            </p:cNvCxnSpPr>
            <p:nvPr/>
          </p:nvCxnSpPr>
          <p:spPr>
            <a:xfrm rot="10800000" flipV="1">
              <a:off x="5593181" y="3460054"/>
              <a:ext cx="404823" cy="76838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83" idx="1"/>
            </p:cNvCxnSpPr>
            <p:nvPr/>
          </p:nvCxnSpPr>
          <p:spPr>
            <a:xfrm rot="16200000" flipH="1">
              <a:off x="7239555" y="4409079"/>
              <a:ext cx="753151" cy="4492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840739" y="4171604"/>
              <a:ext cx="1284955" cy="1677319"/>
              <a:chOff x="7827183" y="4465905"/>
              <a:chExt cx="1284955" cy="1677319"/>
            </a:xfrm>
          </p:grpSpPr>
          <p:grpSp>
            <p:nvGrpSpPr>
              <p:cNvPr id="82" name="Group 81"/>
              <p:cNvGrpSpPr/>
              <p:nvPr/>
            </p:nvGrpSpPr>
            <p:grpSpPr>
              <a:xfrm>
                <a:off x="7827183" y="4465905"/>
                <a:ext cx="1284955" cy="1677319"/>
                <a:chOff x="4253653" y="3730487"/>
                <a:chExt cx="1284955" cy="1600515"/>
              </a:xfrm>
            </p:grpSpPr>
            <p:sp>
              <p:nvSpPr>
                <p:cNvPr id="83" name="Rectangle 82"/>
                <p:cNvSpPr/>
                <p:nvPr/>
              </p:nvSpPr>
              <p:spPr>
                <a:xfrm>
                  <a:off x="4253653" y="3730487"/>
                  <a:ext cx="1284955" cy="1600515"/>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84" name="Rectangle 83"/>
                <p:cNvSpPr/>
                <p:nvPr/>
              </p:nvSpPr>
              <p:spPr>
                <a:xfrm>
                  <a:off x="4337317" y="3842610"/>
                  <a:ext cx="1117626" cy="339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Accuracy</a:t>
                  </a:r>
                  <a:endParaRPr lang="en-IN" sz="1200" dirty="0">
                    <a:solidFill>
                      <a:schemeClr val="tx1"/>
                    </a:solidFill>
                    <a:latin typeface="Times New Roman" panose="02020603050405020304" pitchFamily="18" charset="0"/>
                    <a:cs typeface="Times New Roman" panose="02020603050405020304" pitchFamily="18" charset="0"/>
                  </a:endParaRPr>
                </a:p>
              </p:txBody>
            </p:sp>
          </p:grpSp>
          <p:sp>
            <p:nvSpPr>
              <p:cNvPr id="86" name="Rectangle 85"/>
              <p:cNvSpPr/>
              <p:nvPr/>
            </p:nvSpPr>
            <p:spPr>
              <a:xfrm>
                <a:off x="7910847" y="5000293"/>
                <a:ext cx="1117626" cy="295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Precision</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87" name="Rectangle 86"/>
              <p:cNvSpPr/>
              <p:nvPr/>
            </p:nvSpPr>
            <p:spPr>
              <a:xfrm>
                <a:off x="7910847" y="5377447"/>
                <a:ext cx="1117626" cy="295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Sensitivity</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88" name="Rectangle 87"/>
              <p:cNvSpPr/>
              <p:nvPr/>
            </p:nvSpPr>
            <p:spPr>
              <a:xfrm>
                <a:off x="7910847" y="5754601"/>
                <a:ext cx="1117626" cy="295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Recall</a:t>
                </a:r>
                <a:endParaRPr lang="en-IN" sz="1200" dirty="0">
                  <a:solidFill>
                    <a:schemeClr val="tx1"/>
                  </a:solidFill>
                  <a:latin typeface="Times New Roman" panose="02020603050405020304" pitchFamily="18" charset="0"/>
                  <a:cs typeface="Times New Roman" panose="02020603050405020304" pitchFamily="18" charset="0"/>
                </a:endParaRPr>
              </a:p>
            </p:txBody>
          </p:sp>
        </p:grpSp>
        <p:grpSp>
          <p:nvGrpSpPr>
            <p:cNvPr id="31" name="Group 30"/>
            <p:cNvGrpSpPr/>
            <p:nvPr/>
          </p:nvGrpSpPr>
          <p:grpSpPr>
            <a:xfrm>
              <a:off x="4074738" y="5326715"/>
              <a:ext cx="1518441" cy="1046721"/>
              <a:chOff x="4074738" y="5326715"/>
              <a:chExt cx="1518441" cy="1046721"/>
            </a:xfrm>
          </p:grpSpPr>
          <p:sp>
            <p:nvSpPr>
              <p:cNvPr id="43" name="Rectangle 42"/>
              <p:cNvSpPr/>
              <p:nvPr/>
            </p:nvSpPr>
            <p:spPr>
              <a:xfrm>
                <a:off x="4118772" y="5379135"/>
                <a:ext cx="1397153" cy="432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Loan Approved</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30" name="Rectangle 29"/>
              <p:cNvSpPr/>
              <p:nvPr/>
            </p:nvSpPr>
            <p:spPr>
              <a:xfrm>
                <a:off x="4074738" y="5326715"/>
                <a:ext cx="1518441" cy="1046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89" name="Rectangle 88"/>
              <p:cNvSpPr/>
              <p:nvPr/>
            </p:nvSpPr>
            <p:spPr>
              <a:xfrm>
                <a:off x="4148523" y="5910098"/>
                <a:ext cx="1367402" cy="351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Not</a:t>
                </a:r>
                <a:endParaRPr lang="en-IN" sz="1200" b="1" dirty="0">
                  <a:solidFill>
                    <a:schemeClr val="tx1"/>
                  </a:solidFill>
                  <a:latin typeface="Times New Roman" panose="02020603050405020304" pitchFamily="18" charset="0"/>
                  <a:cs typeface="Times New Roman" panose="02020603050405020304" pitchFamily="18" charset="0"/>
                </a:endParaRPr>
              </a:p>
            </p:txBody>
          </p:sp>
        </p:grpSp>
        <p:cxnSp>
          <p:nvCxnSpPr>
            <p:cNvPr id="33" name="Elbow Connector 32"/>
            <p:cNvCxnSpPr>
              <a:stCxn id="66" idx="1"/>
              <a:endCxn id="30" idx="3"/>
            </p:cNvCxnSpPr>
            <p:nvPr/>
          </p:nvCxnSpPr>
          <p:spPr>
            <a:xfrm rot="10800000" flipV="1">
              <a:off x="5593180" y="5259796"/>
              <a:ext cx="404823" cy="59028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3608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1924</Words>
  <Application>Microsoft Office PowerPoint</Application>
  <PresentationFormat>Widescreen</PresentationFormat>
  <Paragraphs>175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Loan Status Prediction</vt:lpstr>
      <vt:lpstr>Abstract</vt:lpstr>
      <vt:lpstr>Objectives</vt:lpstr>
      <vt:lpstr>Introduction</vt:lpstr>
      <vt:lpstr>Existing system</vt:lpstr>
      <vt:lpstr>Disadvantages</vt:lpstr>
      <vt:lpstr>Proposed system</vt:lpstr>
      <vt:lpstr>Advantages</vt:lpstr>
      <vt:lpstr>PowerPoint Presentation</vt:lpstr>
      <vt:lpstr>Modules</vt:lpstr>
      <vt:lpstr>Modules description</vt:lpstr>
      <vt:lpstr>Data selection</vt:lpstr>
      <vt:lpstr>Data selection</vt:lpstr>
      <vt:lpstr>Data preprocessing</vt:lpstr>
      <vt:lpstr>Preprocessing</vt:lpstr>
      <vt:lpstr>Preprocessing</vt:lpstr>
      <vt:lpstr>Data splitting</vt:lpstr>
      <vt:lpstr>Data splitting</vt:lpstr>
      <vt:lpstr>Classification</vt:lpstr>
      <vt:lpstr>Classification</vt:lpstr>
      <vt:lpstr>Prediction</vt:lpstr>
      <vt:lpstr>Result generation</vt:lpstr>
      <vt:lpstr>System requirements</vt:lpstr>
      <vt:lpstr>Literature survey</vt:lpstr>
      <vt:lpstr>PowerPoint Presentation</vt:lpstr>
      <vt:lpstr>PowerPoint Presentation</vt:lpstr>
      <vt:lpstr>PowerPoint Presentation</vt:lpstr>
      <vt:lpstr>PowerPoint Presentation</vt:lpstr>
      <vt:lpstr>Conclusion</vt:lpstr>
      <vt:lpstr>Future work</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EGC</cp:lastModifiedBy>
  <cp:revision>240</cp:revision>
  <dcterms:created xsi:type="dcterms:W3CDTF">2021-12-17T07:36:29Z</dcterms:created>
  <dcterms:modified xsi:type="dcterms:W3CDTF">2023-05-19T08:24:29Z</dcterms:modified>
</cp:coreProperties>
</file>