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312" r:id="rId14"/>
    <p:sldId id="269" r:id="rId15"/>
    <p:sldId id="311" r:id="rId16"/>
    <p:sldId id="328" r:id="rId17"/>
    <p:sldId id="319" r:id="rId18"/>
    <p:sldId id="325" r:id="rId19"/>
    <p:sldId id="320" r:id="rId20"/>
    <p:sldId id="321" r:id="rId21"/>
    <p:sldId id="322" r:id="rId22"/>
    <p:sldId id="323" r:id="rId23"/>
    <p:sldId id="324" r:id="rId24"/>
    <p:sldId id="297" r:id="rId25"/>
    <p:sldId id="276" r:id="rId26"/>
    <p:sldId id="298" r:id="rId27"/>
    <p:sldId id="299" r:id="rId28"/>
    <p:sldId id="300" r:id="rId29"/>
    <p:sldId id="301" r:id="rId30"/>
    <p:sldId id="303" r:id="rId31"/>
    <p:sldId id="304" r:id="rId32"/>
    <p:sldId id="285" r:id="rId33"/>
    <p:sldId id="284"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29240"/>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1284416" y="1034896"/>
            <a:ext cx="10258567" cy="2387600"/>
          </a:xfrm>
        </p:spPr>
        <p:txBody>
          <a:bodyPr>
            <a:normAutofit/>
          </a:bodyPr>
          <a:lstStyle/>
          <a:p>
            <a:pPr>
              <a:lnSpc>
                <a:spcPct val="150000"/>
              </a:lnSpc>
            </a:pPr>
            <a:r>
              <a:rPr lang="en-IN"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Census Income Prediction</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splitting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Prediction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Performance analysis</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39532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70" y="1745759"/>
            <a:ext cx="11101589" cy="4461858"/>
          </a:xfrm>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o	The input data was collected from dataset repository. </a:t>
            </a:r>
          </a:p>
          <a:p>
            <a:pPr lvl="0" algn="just">
              <a:lnSpc>
                <a:spcPct val="150000"/>
              </a:lnSpc>
            </a:pPr>
            <a:r>
              <a:rPr lang="en-US" sz="2000" dirty="0">
                <a:latin typeface="Times New Roman" panose="02020603050405020304" pitchFamily="18" charset="0"/>
                <a:cs typeface="Times New Roman" panose="02020603050405020304" pitchFamily="18" charset="0"/>
              </a:rPr>
              <a:t>o	In our process, census income dataset is used.</a:t>
            </a:r>
          </a:p>
          <a:p>
            <a:pPr lvl="0" algn="just">
              <a:lnSpc>
                <a:spcPct val="150000"/>
              </a:lnSpc>
            </a:pPr>
            <a:r>
              <a:rPr lang="en-US" sz="2000" dirty="0">
                <a:latin typeface="Times New Roman" panose="02020603050405020304" pitchFamily="18" charset="0"/>
                <a:cs typeface="Times New Roman" panose="02020603050405020304" pitchFamily="18" charset="0"/>
              </a:rPr>
              <a:t>o	The data selection is the process of predicting the census income.</a:t>
            </a:r>
          </a:p>
          <a:p>
            <a:pPr lvl="0" algn="just">
              <a:lnSpc>
                <a:spcPct val="150000"/>
              </a:lnSpc>
            </a:pPr>
            <a:r>
              <a:rPr lang="en-US" sz="2000" dirty="0">
                <a:latin typeface="Times New Roman" panose="02020603050405020304" pitchFamily="18" charset="0"/>
                <a:cs typeface="Times New Roman" panose="02020603050405020304" pitchFamily="18" charset="0"/>
              </a:rPr>
              <a:t>o	The input dataset was taken from dataset repository such as UCI repository.</a:t>
            </a:r>
          </a:p>
          <a:p>
            <a:pPr lvl="0" algn="just">
              <a:lnSpc>
                <a:spcPct val="150000"/>
              </a:lnSpc>
            </a:pPr>
            <a:r>
              <a:rPr lang="en-US" sz="2000" dirty="0">
                <a:latin typeface="Times New Roman" panose="02020603050405020304" pitchFamily="18" charset="0"/>
                <a:cs typeface="Times New Roman" panose="02020603050405020304" pitchFamily="18" charset="0"/>
              </a:rPr>
              <a:t>o	In python, with the help of panda’s package, we can read or load our input dataset.</a:t>
            </a:r>
          </a:p>
          <a:p>
            <a:pPr lvl="0" algn="just">
              <a:lnSpc>
                <a:spcPct val="150000"/>
              </a:lnSpc>
            </a:pPr>
            <a:r>
              <a:rPr lang="en-US" sz="2000" dirty="0">
                <a:latin typeface="Times New Roman" panose="02020603050405020304" pitchFamily="18" charset="0"/>
                <a:cs typeface="Times New Roman" panose="02020603050405020304" pitchFamily="18" charset="0"/>
              </a:rPr>
              <a:t>o	Our dataset is in the format is ‘.</a:t>
            </a:r>
            <a:r>
              <a:rPr lang="en-US" sz="2000" dirty="0" err="1">
                <a:latin typeface="Times New Roman" panose="02020603050405020304" pitchFamily="18" charset="0"/>
                <a:cs typeface="Times New Roman" panose="02020603050405020304" pitchFamily="18" charset="0"/>
              </a:rPr>
              <a:t>csv</a:t>
            </a:r>
            <a:r>
              <a:rPr lang="en-US"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1317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Data selection</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230245" y="2025332"/>
            <a:ext cx="5731510" cy="2807335"/>
          </a:xfrm>
          <a:prstGeom prst="rect">
            <a:avLst/>
          </a:prstGeom>
        </p:spPr>
      </p:pic>
    </p:spTree>
    <p:extLst>
      <p:ext uri="{BB962C8B-B14F-4D97-AF65-F5344CB8AC3E}">
        <p14:creationId xmlns:p14="http://schemas.microsoft.com/office/powerpoint/2010/main" val="34016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2428" y="1825625"/>
            <a:ext cx="11114468" cy="4446386"/>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a:latin typeface="Times New Roman" panose="02020603050405020304" pitchFamily="18" charset="0"/>
                <a:cs typeface="Times New Roman" panose="02020603050405020304" pitchFamily="18" charset="0"/>
              </a:rPr>
              <a:t>That most machine learning algorithms require numerical input and output variables.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008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3753017" y="5661083"/>
            <a:ext cx="4685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Before checking missing values</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4119562" y="1824037"/>
            <a:ext cx="3952875" cy="3209925"/>
          </a:xfrm>
          <a:prstGeom prst="rect">
            <a:avLst/>
          </a:prstGeom>
        </p:spPr>
      </p:pic>
    </p:spTree>
    <p:extLst>
      <p:ext uri="{BB962C8B-B14F-4D97-AF65-F5344CB8AC3E}">
        <p14:creationId xmlns:p14="http://schemas.microsoft.com/office/powerpoint/2010/main" val="459319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Preprocessing</a:t>
            </a:r>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3753017" y="5661083"/>
            <a:ext cx="4685965"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Label Encoding</a:t>
            </a:r>
            <a:endParaRPr lang="en-IN"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532259" y="2150269"/>
            <a:ext cx="4791075" cy="2571750"/>
          </a:xfrm>
          <a:prstGeom prst="rect">
            <a:avLst/>
          </a:prstGeom>
        </p:spPr>
      </p:pic>
      <p:pic>
        <p:nvPicPr>
          <p:cNvPr id="8" name="Picture 7"/>
          <p:cNvPicPr/>
          <p:nvPr/>
        </p:nvPicPr>
        <p:blipFill>
          <a:blip r:embed="rId3"/>
          <a:stretch>
            <a:fillRect/>
          </a:stretch>
        </p:blipFill>
        <p:spPr>
          <a:xfrm>
            <a:off x="7161659" y="2216944"/>
            <a:ext cx="4333875" cy="2505075"/>
          </a:xfrm>
          <a:prstGeom prst="rect">
            <a:avLst/>
          </a:prstGeom>
        </p:spPr>
      </p:pic>
    </p:spTree>
    <p:extLst>
      <p:ext uri="{BB962C8B-B14F-4D97-AF65-F5344CB8AC3E}">
        <p14:creationId xmlns:p14="http://schemas.microsoft.com/office/powerpoint/2010/main" val="2688789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2580" y="1690687"/>
            <a:ext cx="10998558" cy="4375261"/>
          </a:xfrm>
        </p:spPr>
        <p:txBody>
          <a:bodyPr>
            <a:normAutofit fontScale="92500"/>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a:t>
            </a:r>
            <a:r>
              <a:rPr lang="en-IN" sz="2000" dirty="0" smtClean="0">
                <a:latin typeface="Times New Roman" panose="02020603050405020304" pitchFamily="18" charset="0"/>
                <a:cs typeface="Times New Roman" panose="02020603050405020304" pitchFamily="18" charset="0"/>
              </a:rPr>
              <a:t>80</a:t>
            </a:r>
            <a:r>
              <a:rPr lang="en-IN" sz="2000" dirty="0">
                <a:latin typeface="Times New Roman" panose="02020603050405020304" pitchFamily="18" charset="0"/>
                <a:cs typeface="Times New Roman" panose="02020603050405020304" pitchFamily="18" charset="0"/>
              </a:rPr>
              <a:t>% of the </a:t>
            </a:r>
            <a:r>
              <a:rPr lang="en-IN" sz="2000" dirty="0" smtClean="0">
                <a:latin typeface="Times New Roman" panose="02020603050405020304" pitchFamily="18" charset="0"/>
                <a:cs typeface="Times New Roman" panose="02020603050405020304" pitchFamily="18" charset="0"/>
              </a:rPr>
              <a:t>disease </a:t>
            </a:r>
            <a:r>
              <a:rPr lang="en-IN" sz="2000" dirty="0">
                <a:latin typeface="Times New Roman" panose="02020603050405020304" pitchFamily="18" charset="0"/>
                <a:cs typeface="Times New Roman" panose="02020603050405020304" pitchFamily="18" charset="0"/>
              </a:rPr>
              <a:t>dataset to be the training data and the remaining </a:t>
            </a:r>
            <a:r>
              <a:rPr lang="en-IN" sz="2000" dirty="0" smtClean="0">
                <a:latin typeface="Times New Roman" panose="02020603050405020304" pitchFamily="18" charset="0"/>
                <a:cs typeface="Times New Roman" panose="02020603050405020304" pitchFamily="18" charset="0"/>
              </a:rPr>
              <a:t>20</a:t>
            </a:r>
            <a:r>
              <a:rPr lang="en-IN" sz="2000" dirty="0">
                <a:latin typeface="Times New Roman" panose="02020603050405020304" pitchFamily="18" charset="0"/>
                <a:cs typeface="Times New Roman" panose="02020603050405020304" pitchFamily="18" charset="0"/>
              </a:rPr>
              <a:t>%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21332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552825" y="2657475"/>
            <a:ext cx="5086350" cy="1543050"/>
          </a:xfrm>
          <a:prstGeom prst="rect">
            <a:avLst/>
          </a:prstGeom>
        </p:spPr>
      </p:pic>
    </p:spTree>
    <p:extLst>
      <p:ext uri="{BB962C8B-B14F-4D97-AF65-F5344CB8AC3E}">
        <p14:creationId xmlns:p14="http://schemas.microsoft.com/office/powerpoint/2010/main" val="3528375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519" y="1690688"/>
            <a:ext cx="11320529" cy="4594202"/>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our process, we have to implement the different classification algorithm such as gradient boosting and KNN.</a:t>
            </a:r>
          </a:p>
          <a:p>
            <a:pPr lvl="0" algn="just">
              <a:lnSpc>
                <a:spcPct val="150000"/>
              </a:lnSpc>
            </a:pPr>
            <a:r>
              <a:rPr lang="en-US" sz="2000" b="1" dirty="0" smtClean="0">
                <a:latin typeface="Times New Roman" panose="02020603050405020304" pitchFamily="18" charset="0"/>
                <a:cs typeface="Times New Roman" panose="02020603050405020304" pitchFamily="18" charset="0"/>
              </a:rPr>
              <a:t>Gradient </a:t>
            </a:r>
            <a:r>
              <a:rPr lang="en-US" sz="2000" b="1" dirty="0">
                <a:latin typeface="Times New Roman" panose="02020603050405020304" pitchFamily="18" charset="0"/>
                <a:cs typeface="Times New Roman" panose="02020603050405020304" pitchFamily="18" charset="0"/>
              </a:rPr>
              <a:t>boosting </a:t>
            </a:r>
            <a:r>
              <a:rPr lang="en-US" sz="2000" dirty="0">
                <a:latin typeface="Times New Roman" panose="02020603050405020304" pitchFamily="18" charset="0"/>
                <a:cs typeface="Times New Roman" panose="02020603050405020304" pitchFamily="18" charset="0"/>
              </a:rPr>
              <a:t>is a machine learning technique used in regression and classification tasks, among others. It gives a prediction model in the form of an ensemble of weak prediction models, which are typically decision trees.</a:t>
            </a:r>
          </a:p>
          <a:p>
            <a:pPr lvl="0"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k-nearest neighbors </a:t>
            </a:r>
            <a:r>
              <a:rPr lang="en-US" sz="2000" dirty="0">
                <a:latin typeface="Times New Roman" panose="02020603050405020304" pitchFamily="18" charset="0"/>
                <a:cs typeface="Times New Roman" panose="02020603050405020304" pitchFamily="18" charset="0"/>
              </a:rPr>
              <a:t>algorithm, also known as KNN or k-NN, is a non-parametric, supervised learning classifier, which uses proximity to make classifications or predictions about the grouping of an individual data point.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2342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5637" y="1192037"/>
            <a:ext cx="11318531" cy="5183005"/>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reconstruct a superset of the UCI Adult data from available US Census sources and reveal idiosyncrasies of the UCI Adult dataset that limit its external validity.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primary contribution is a suite of new datasets derived from US Census surveys that extend the existing data ecosystem for research on fair machine learning. We create prediction tasks relating to income, employment, health, transportation, and housing.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system considers how automotive insurance providers incorporate machinery learning in their company, and explores how ML models can apply to insurance big data</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utilize various ML methods, such as gradient boosting algorithm and KNN algorithm, to predict the income census.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526827" y="2621052"/>
            <a:ext cx="5162550" cy="2543175"/>
          </a:xfrm>
          <a:prstGeom prst="rect">
            <a:avLst/>
          </a:prstGeom>
        </p:spPr>
      </p:pic>
      <p:pic>
        <p:nvPicPr>
          <p:cNvPr id="9" name="Picture 8"/>
          <p:cNvPicPr/>
          <p:nvPr/>
        </p:nvPicPr>
        <p:blipFill>
          <a:blip r:embed="rId3"/>
          <a:stretch>
            <a:fillRect/>
          </a:stretch>
        </p:blipFill>
        <p:spPr>
          <a:xfrm>
            <a:off x="6438900" y="2516276"/>
            <a:ext cx="4914900" cy="2752725"/>
          </a:xfrm>
          <a:prstGeom prst="rect">
            <a:avLst/>
          </a:prstGeom>
        </p:spPr>
      </p:pic>
    </p:spTree>
    <p:extLst>
      <p:ext uri="{BB962C8B-B14F-4D97-AF65-F5344CB8AC3E}">
        <p14:creationId xmlns:p14="http://schemas.microsoft.com/office/powerpoint/2010/main" val="3465142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861" y="1561898"/>
            <a:ext cx="11273307" cy="4838901"/>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 this step, we have to predict the </a:t>
            </a:r>
            <a:r>
              <a:rPr lang="en-US" sz="2000" dirty="0" smtClean="0">
                <a:latin typeface="Times New Roman" panose="02020603050405020304" pitchFamily="18" charset="0"/>
                <a:cs typeface="Times New Roman" panose="02020603050405020304" pitchFamily="18" charset="0"/>
              </a:rPr>
              <a:t>census income by </a:t>
            </a:r>
            <a:r>
              <a:rPr lang="en-US" sz="2000" dirty="0" smtClean="0">
                <a:latin typeface="Times New Roman" panose="02020603050405020304" pitchFamily="18" charset="0"/>
                <a:cs typeface="Times New Roman" panose="02020603050405020304" pitchFamily="18" charset="0"/>
              </a:rPr>
              <a:t>using the classification algorithms.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4259687" y="2450306"/>
            <a:ext cx="4419600" cy="3190875"/>
          </a:xfrm>
          <a:prstGeom prst="rect">
            <a:avLst/>
          </a:prstGeom>
        </p:spPr>
      </p:pic>
    </p:spTree>
    <p:extLst>
      <p:ext uri="{BB962C8B-B14F-4D97-AF65-F5344CB8AC3E}">
        <p14:creationId xmlns:p14="http://schemas.microsoft.com/office/powerpoint/2010/main" val="3083677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Result generation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842938" cy="4351338"/>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lvl="0" algn="just">
              <a:lnSpc>
                <a:spcPct val="150000"/>
              </a:lnSpc>
            </a:pPr>
            <a:r>
              <a:rPr lang="en-IN" sz="2000" dirty="0">
                <a:latin typeface="Times New Roman" panose="02020603050405020304" pitchFamily="18" charset="0"/>
                <a:cs typeface="Times New Roman" panose="02020603050405020304" pitchFamily="18" charset="0"/>
              </a:rPr>
              <a:t>Accuracy</a:t>
            </a:r>
          </a:p>
          <a:p>
            <a:pPr lvl="0" algn="just">
              <a:lnSpc>
                <a:spcPct val="150000"/>
              </a:lnSpc>
            </a:pPr>
            <a:r>
              <a:rPr lang="en-US" sz="2000" dirty="0">
                <a:latin typeface="Times New Roman" panose="02020603050405020304" pitchFamily="18" charset="0"/>
                <a:cs typeface="Times New Roman" panose="02020603050405020304" pitchFamily="18" charset="0"/>
              </a:rPr>
              <a:t>Precision</a:t>
            </a:r>
          </a:p>
          <a:p>
            <a:pPr lvl="0" algn="just">
              <a:lnSpc>
                <a:spcPct val="150000"/>
              </a:lnSpc>
            </a:pPr>
            <a:r>
              <a:rPr lang="en-US" sz="2000" dirty="0">
                <a:latin typeface="Times New Roman" panose="02020603050405020304" pitchFamily="18" charset="0"/>
                <a:cs typeface="Times New Roman" panose="02020603050405020304" pitchFamily="18" charset="0"/>
              </a:rPr>
              <a:t>Recall/specificity</a:t>
            </a:r>
          </a:p>
          <a:p>
            <a:pPr lvl="0" algn="just">
              <a:lnSpc>
                <a:spcPct val="150000"/>
              </a:lnSpc>
            </a:pPr>
            <a:r>
              <a:rPr lang="en-US" sz="2000" dirty="0" smtClean="0">
                <a:latin typeface="Times New Roman" panose="02020603050405020304" pitchFamily="18" charset="0"/>
                <a:cs typeface="Times New Roman" panose="02020603050405020304" pitchFamily="18" charset="0"/>
              </a:rPr>
              <a:t>F1 score</a:t>
            </a:r>
          </a:p>
          <a:p>
            <a:pPr lvl="0" algn="just">
              <a:lnSpc>
                <a:spcPct val="150000"/>
              </a:lnSpc>
            </a:pPr>
            <a:r>
              <a:rPr lang="en-US" sz="2000" dirty="0" smtClean="0">
                <a:latin typeface="Times New Roman" panose="02020603050405020304" pitchFamily="18" charset="0"/>
                <a:cs typeface="Times New Roman" panose="02020603050405020304" pitchFamily="18" charset="0"/>
              </a:rPr>
              <a:t>Confusion matrix</a:t>
            </a:r>
            <a:endParaRPr lang="en-US"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48042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descr="D:\Users\EGC\Desktop\4.png"/>
          <p:cNvPicPr/>
          <p:nvPr/>
        </p:nvPicPr>
        <p:blipFill>
          <a:blip r:embed="rId2">
            <a:extLst>
              <a:ext uri="{28A0092B-C50C-407E-A947-70E740481C1C}">
                <a14:useLocalDpi xmlns:a14="http://schemas.microsoft.com/office/drawing/2010/main" val="0"/>
              </a:ext>
            </a:extLst>
          </a:blip>
          <a:srcRect/>
          <a:stretch>
            <a:fillRect/>
          </a:stretch>
        </p:blipFill>
        <p:spPr bwMode="auto">
          <a:xfrm>
            <a:off x="3938587" y="1812925"/>
            <a:ext cx="4314825" cy="4276725"/>
          </a:xfrm>
          <a:prstGeom prst="rect">
            <a:avLst/>
          </a:prstGeom>
          <a:noFill/>
          <a:ln>
            <a:noFill/>
          </a:ln>
        </p:spPr>
      </p:pic>
    </p:spTree>
    <p:extLst>
      <p:ext uri="{BB962C8B-B14F-4D97-AF65-F5344CB8AC3E}">
        <p14:creationId xmlns:p14="http://schemas.microsoft.com/office/powerpoint/2010/main" val="573750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709411" y="1325563"/>
            <a:ext cx="10515600" cy="5371450"/>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6760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5487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6642219"/>
              </p:ext>
            </p:extLst>
          </p:nvPr>
        </p:nvGraphicFramePr>
        <p:xfrm>
          <a:off x="708333" y="669701"/>
          <a:ext cx="10844015" cy="5589431"/>
        </p:xfrm>
        <a:graphic>
          <a:graphicData uri="http://schemas.openxmlformats.org/drawingml/2006/table">
            <a:tbl>
              <a:tblPr firstRow="1" bandRow="1">
                <a:tableStyleId>{F5AB1C69-6EDB-4FF4-983F-18BD219EF322}</a:tableStyleId>
              </a:tblPr>
              <a:tblGrid>
                <a:gridCol w="2168803"/>
                <a:gridCol w="2168803"/>
                <a:gridCol w="2168803"/>
                <a:gridCol w="2168803"/>
                <a:gridCol w="2168803"/>
              </a:tblGrid>
              <a:tr h="542331">
                <a:tc>
                  <a:txBody>
                    <a:bodyPr/>
                    <a:lstStyle/>
                    <a:p>
                      <a:pPr algn="just"/>
                      <a:r>
                        <a:rPr lang="en-US" sz="1600" b="1" dirty="0" smtClean="0">
                          <a:latin typeface="Times New Roman" panose="02020603050405020304" pitchFamily="18" charset="0"/>
                          <a:cs typeface="Times New Roman" panose="02020603050405020304" pitchFamily="18" charset="0"/>
                        </a:rPr>
                        <a:t>Title</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Year</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Author</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Methodology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1" dirty="0" smtClean="0">
                          <a:latin typeface="Times New Roman" panose="02020603050405020304" pitchFamily="18" charset="0"/>
                          <a:cs typeface="Times New Roman" panose="02020603050405020304" pitchFamily="18" charset="0"/>
                        </a:rPr>
                        <a:t>Merits/demerits</a:t>
                      </a:r>
                      <a:endParaRPr lang="en-IN" sz="1600" b="1" dirty="0">
                        <a:latin typeface="Times New Roman" panose="02020603050405020304" pitchFamily="18" charset="0"/>
                        <a:cs typeface="Times New Roman" panose="02020603050405020304" pitchFamily="18" charset="0"/>
                      </a:endParaRPr>
                    </a:p>
                  </a:txBody>
                  <a:tcPr/>
                </a:tc>
              </a:tr>
              <a:tr h="5047100">
                <a:tc>
                  <a:txBody>
                    <a:bodyPr/>
                    <a:lstStyle/>
                    <a:p>
                      <a:pPr algn="just"/>
                      <a:r>
                        <a:rPr lang="en-US" sz="1600" b="1" dirty="0" smtClean="0">
                          <a:latin typeface="Times New Roman" panose="02020603050405020304" pitchFamily="18" charset="0"/>
                          <a:cs typeface="Times New Roman" panose="02020603050405020304" pitchFamily="18" charset="0"/>
                        </a:rPr>
                        <a:t>Estimates of Income for Small Places: An Application of James-Stein Procedures to Census Data, </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2018</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dirty="0" smtClean="0">
                          <a:latin typeface="Times New Roman" panose="02020603050405020304" pitchFamily="18" charset="0"/>
                          <a:cs typeface="Times New Roman" panose="02020603050405020304" pitchFamily="18" charset="0"/>
                        </a:rPr>
                        <a:t>Robert E. Fay III, Roger A. Herriot</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Evidence is presented that the resulting estimates have smaller average error than either the sample estimates or an alternate procedure of using county averages. The new estimates for these small places now form the basis for the Census Bureau's updated estimates of per capita income for the General Revenue Sharing Program.</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smtClean="0">
                          <a:latin typeface="Times New Roman" panose="02020603050405020304" pitchFamily="18" charset="0"/>
                          <a:cs typeface="Times New Roman" panose="02020603050405020304" pitchFamily="18" charset="0"/>
                        </a:rPr>
                        <a:t>o	Training time is low.</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smtClean="0">
                          <a:latin typeface="Times New Roman" panose="02020603050405020304" pitchFamily="18" charset="0"/>
                          <a:cs typeface="Times New Roman" panose="02020603050405020304" pitchFamily="18" charset="0"/>
                        </a:rPr>
                        <a:t>o	It is not efficient for large number of data’s.</a:t>
                      </a:r>
                      <a:endParaRPr lang="en-IN" sz="1600" b="0" dirty="0">
                        <a:latin typeface="Times New Roman" panose="02020603050405020304" pitchFamily="18" charset="0"/>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6977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42724378"/>
              </p:ext>
            </p:extLst>
          </p:nvPr>
        </p:nvGraphicFramePr>
        <p:xfrm>
          <a:off x="696533" y="553792"/>
          <a:ext cx="10945970" cy="5782613"/>
        </p:xfrm>
        <a:graphic>
          <a:graphicData uri="http://schemas.openxmlformats.org/drawingml/2006/table">
            <a:tbl>
              <a:tblPr firstRow="1" bandRow="1">
                <a:tableStyleId>{F5AB1C69-6EDB-4FF4-983F-18BD219EF322}</a:tableStyleId>
              </a:tblPr>
              <a:tblGrid>
                <a:gridCol w="2189194"/>
                <a:gridCol w="2189194"/>
                <a:gridCol w="2189194"/>
                <a:gridCol w="2189194"/>
                <a:gridCol w="2189194"/>
              </a:tblGrid>
              <a:tr h="646110">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5136503">
                <a:tc>
                  <a:txBody>
                    <a:bodyPr/>
                    <a:lstStyle/>
                    <a:p>
                      <a:pPr algn="just"/>
                      <a:r>
                        <a:rPr lang="en-US" sz="1400" b="1" dirty="0" smtClean="0">
                          <a:latin typeface="Times New Roman" panose="02020603050405020304" pitchFamily="18" charset="0"/>
                          <a:cs typeface="Times New Roman" panose="02020603050405020304" pitchFamily="18" charset="0"/>
                        </a:rPr>
                        <a:t>Data analytics to predict the income and economic hierarchy on Census data, </a:t>
                      </a:r>
                      <a:endParaRPr lang="en-IN" sz="1400" b="1" dirty="0">
                        <a:latin typeface="Times New Roman" panose="02020603050405020304" pitchFamily="18" charset="0"/>
                        <a:cs typeface="Times New Roman" panose="02020603050405020304" pitchFamily="18" charset="0"/>
                      </a:endParaRPr>
                    </a:p>
                  </a:txBody>
                  <a:tcPr/>
                </a:tc>
                <a:tc>
                  <a:txBody>
                    <a:bodyPr/>
                    <a:lstStyle/>
                    <a:p>
                      <a:pPr algn="just"/>
                      <a:r>
                        <a:rPr lang="en-IN" sz="1400" b="0" dirty="0" smtClean="0">
                          <a:latin typeface="Times New Roman" panose="02020603050405020304" pitchFamily="18" charset="0"/>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IN" sz="1400" b="0" dirty="0" err="1" smtClean="0">
                          <a:latin typeface="Times New Roman" panose="02020603050405020304" pitchFamily="18" charset="0"/>
                          <a:cs typeface="Times New Roman" panose="02020603050405020304" pitchFamily="18" charset="0"/>
                        </a:rPr>
                        <a:t>Sharath</a:t>
                      </a:r>
                      <a:r>
                        <a:rPr lang="en-IN" sz="1400" b="0" dirty="0" smtClean="0">
                          <a:latin typeface="Times New Roman" panose="02020603050405020304" pitchFamily="18" charset="0"/>
                          <a:cs typeface="Times New Roman" panose="02020603050405020304" pitchFamily="18" charset="0"/>
                        </a:rPr>
                        <a:t> R; Krishna </a:t>
                      </a:r>
                      <a:r>
                        <a:rPr lang="en-IN" sz="1400" b="0" dirty="0" err="1" smtClean="0">
                          <a:latin typeface="Times New Roman" panose="02020603050405020304" pitchFamily="18" charset="0"/>
                          <a:cs typeface="Times New Roman" panose="02020603050405020304" pitchFamily="18" charset="0"/>
                        </a:rPr>
                        <a:t>Chaitanya</a:t>
                      </a:r>
                      <a:r>
                        <a:rPr lang="en-IN" sz="1400" b="0" dirty="0" smtClean="0">
                          <a:latin typeface="Times New Roman" panose="02020603050405020304" pitchFamily="18" charset="0"/>
                          <a:cs typeface="Times New Roman" panose="02020603050405020304" pitchFamily="18" charset="0"/>
                        </a:rPr>
                        <a:t> S; </a:t>
                      </a:r>
                      <a:r>
                        <a:rPr lang="en-IN" sz="1400" b="0" dirty="0" err="1" smtClean="0">
                          <a:latin typeface="Times New Roman" panose="02020603050405020304" pitchFamily="18" charset="0"/>
                          <a:cs typeface="Times New Roman" panose="02020603050405020304" pitchFamily="18" charset="0"/>
                        </a:rPr>
                        <a:t>Nirupam</a:t>
                      </a:r>
                      <a:r>
                        <a:rPr lang="en-IN" sz="1400" b="0" dirty="0" smtClean="0">
                          <a:latin typeface="Times New Roman" panose="02020603050405020304" pitchFamily="18" charset="0"/>
                          <a:cs typeface="Times New Roman" panose="02020603050405020304" pitchFamily="18" charset="0"/>
                        </a:rPr>
                        <a:t> K N; </a:t>
                      </a:r>
                      <a:r>
                        <a:rPr lang="en-IN" sz="1400" b="0" dirty="0" err="1" smtClean="0">
                          <a:latin typeface="Times New Roman" panose="02020603050405020304" pitchFamily="18" charset="0"/>
                          <a:cs typeface="Times New Roman" panose="02020603050405020304" pitchFamily="18" charset="0"/>
                        </a:rPr>
                        <a:t>Sowmya</a:t>
                      </a:r>
                      <a:r>
                        <a:rPr lang="en-IN" sz="1400" b="0" dirty="0" smtClean="0">
                          <a:latin typeface="Times New Roman" panose="02020603050405020304" pitchFamily="18" charset="0"/>
                          <a:cs typeface="Times New Roman" panose="02020603050405020304" pitchFamily="18" charset="0"/>
                        </a:rPr>
                        <a:t> B J; K G </a:t>
                      </a:r>
                      <a:r>
                        <a:rPr lang="en-IN" sz="1400" b="0" dirty="0" err="1" smtClean="0">
                          <a:latin typeface="Times New Roman" panose="02020603050405020304" pitchFamily="18" charset="0"/>
                          <a:cs typeface="Times New Roman" panose="02020603050405020304" pitchFamily="18" charset="0"/>
                        </a:rPr>
                        <a:t>Srinivasa</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smtClean="0">
                          <a:latin typeface="Times New Roman" panose="02020603050405020304" pitchFamily="18" charset="0"/>
                          <a:cs typeface="Times New Roman" panose="02020603050405020304" pitchFamily="18" charset="0"/>
                        </a:rPr>
                        <a:t>Hence the focus is to concentrate on bringing out unique insights into the financial status of the people living in the country. These conclusions delineated might aid in delivering wiser decisions in regard to economic growth of the country. Using relevant attributes, demographic graphs are plotted aiding the conclusions drawn. Also classifications into various economic classes are done using well known classifiers.</a:t>
                      </a:r>
                      <a:endParaRPr lang="en-IN" sz="1400" b="0" dirty="0">
                        <a:latin typeface="Times New Roman" panose="02020603050405020304" pitchFamily="18" charset="0"/>
                        <a:cs typeface="Times New Roman" panose="02020603050405020304" pitchFamily="18" charset="0"/>
                      </a:endParaRPr>
                    </a:p>
                  </a:txBody>
                  <a:tcPr/>
                </a:tc>
                <a:tc>
                  <a:txBody>
                    <a:bodyPr/>
                    <a:lstStyle/>
                    <a:p>
                      <a:pPr lvl="0" algn="just"/>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o	</a:t>
                      </a:r>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Less Efficiency</a:t>
                      </a:r>
                      <a:endParaRPr lang="en-IN" sz="14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IN" sz="1400" b="0" kern="1200" dirty="0" smtClean="0">
                          <a:solidFill>
                            <a:schemeClr val="dk1"/>
                          </a:solidFill>
                          <a:effectLst/>
                          <a:latin typeface="Times New Roman" panose="02020603050405020304" pitchFamily="18" charset="0"/>
                          <a:ea typeface="+mn-ea"/>
                          <a:cs typeface="Times New Roman" panose="02020603050405020304" pitchFamily="18" charset="0"/>
                        </a:rPr>
                        <a:t>o	Training time is high.</a:t>
                      </a:r>
                      <a:endParaRPr lang="en-IN"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67405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37771234"/>
              </p:ext>
            </p:extLst>
          </p:nvPr>
        </p:nvGraphicFramePr>
        <p:xfrm>
          <a:off x="579547" y="735634"/>
          <a:ext cx="11050075" cy="5510620"/>
        </p:xfrm>
        <a:graphic>
          <a:graphicData uri="http://schemas.openxmlformats.org/drawingml/2006/table">
            <a:tbl>
              <a:tblPr firstRow="1" bandRow="1">
                <a:tableStyleId>{F5AB1C69-6EDB-4FF4-983F-18BD219EF322}</a:tableStyleId>
              </a:tblPr>
              <a:tblGrid>
                <a:gridCol w="2210015"/>
                <a:gridCol w="2210015"/>
                <a:gridCol w="2210015"/>
                <a:gridCol w="2210015"/>
                <a:gridCol w="2210015"/>
              </a:tblGrid>
              <a:tr h="497536">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5013084">
                <a:tc>
                  <a:txBody>
                    <a:bodyPr/>
                    <a:lstStyle/>
                    <a:p>
                      <a:pPr algn="just"/>
                      <a:r>
                        <a:rPr lang="en-US" sz="1600" b="1" dirty="0" smtClean="0">
                          <a:latin typeface="Times New Roman" panose="02020603050405020304" pitchFamily="18" charset="0"/>
                          <a:cs typeface="Times New Roman" panose="02020603050405020304" pitchFamily="18" charset="0"/>
                        </a:rPr>
                        <a:t>Data analytics on census data to predict the income and economic hierarchy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K.G.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Srinivasa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R.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Sharath</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S. Krishna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Chaitanya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K.N.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Nirupam</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B.J.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Sowmya</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Hence the focus is to concentrate on bringing out unique insights into the financial status of the people living in the country. These conclusions delineated might aid in delivering wiser decisions in regard to economic growth of the country. Using relevant attributes, demographic graphs are plotted, aiding the conclusions drawn. Also classifications into various economic classes are done using well known classifiers.</a:t>
                      </a:r>
                      <a:endParaRPr lang="en-IN" sz="1600" b="0" dirty="0">
                        <a:latin typeface="Times New Roman" panose="02020603050405020304" pitchFamily="18" charset="0"/>
                        <a:cs typeface="Times New Roman" panose="02020603050405020304" pitchFamily="18" charset="0"/>
                      </a:endParaRPr>
                    </a:p>
                  </a:txBody>
                  <a:tcPr/>
                </a:tc>
                <a:tc>
                  <a:txBody>
                    <a:bodyPr/>
                    <a:lstStyle/>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Training time is low.</a:t>
                      </a:r>
                    </a:p>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Better performance.</a:t>
                      </a:r>
                    </a:p>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It creates a new instance by appropriately combining existing instances, thus making it possible to avoid the disadvantage of over fitting to a certain degree.</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70471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95272390"/>
              </p:ext>
            </p:extLst>
          </p:nvPr>
        </p:nvGraphicFramePr>
        <p:xfrm>
          <a:off x="605305" y="437882"/>
          <a:ext cx="11075835" cy="5756855"/>
        </p:xfrm>
        <a:graphic>
          <a:graphicData uri="http://schemas.openxmlformats.org/drawingml/2006/table">
            <a:tbl>
              <a:tblPr firstRow="1" bandRow="1">
                <a:tableStyleId>{F5AB1C69-6EDB-4FF4-983F-18BD219EF322}</a:tableStyleId>
              </a:tblPr>
              <a:tblGrid>
                <a:gridCol w="2215167"/>
                <a:gridCol w="2215167"/>
                <a:gridCol w="2215167"/>
                <a:gridCol w="2215167"/>
                <a:gridCol w="2215167"/>
              </a:tblGrid>
              <a:tr h="711855">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Methodology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5045000">
                <a:tc>
                  <a:txBody>
                    <a:bodyPr/>
                    <a:lstStyle/>
                    <a:p>
                      <a:pPr algn="just"/>
                      <a:r>
                        <a:rPr lang="en-US" sz="1600" b="1" dirty="0" smtClean="0">
                          <a:latin typeface="Times New Roman" panose="02020603050405020304" pitchFamily="18" charset="0"/>
                          <a:cs typeface="Times New Roman" panose="02020603050405020304" pitchFamily="18" charset="0"/>
                        </a:rPr>
                        <a:t>A Statistical Approach to Adult Census Income Level Prediction</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b="0" dirty="0" smtClean="0">
                          <a:latin typeface="Times New Roman" panose="02020603050405020304" pitchFamily="18" charset="0"/>
                          <a:cs typeface="Times New Roman" panose="02020603050405020304" pitchFamily="18" charset="0"/>
                        </a:rPr>
                        <a:t>2021</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Navoneel</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Chakrabarty</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Sanket</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Biswas</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The UCI Adult Dataset has been used for the purpose. Classification has been done to predict whether a person's yearly income in US falls in the income category of either greater than 50K Dollars or less equal to 50K Dollars category based on a certain set of attributes. The Gradient Boosting Classifier Model was deployed which clocked the highest accuracy of 88.16%, eventually breaking the benchmark accuracy of existing works.</a:t>
                      </a:r>
                      <a:endParaRPr lang="en-IN" sz="1400" b="0" dirty="0">
                        <a:latin typeface="Times New Roman" panose="02020603050405020304" pitchFamily="18" charset="0"/>
                        <a:cs typeface="Times New Roman" panose="02020603050405020304" pitchFamily="18" charset="0"/>
                      </a:endParaRPr>
                    </a:p>
                  </a:txBody>
                  <a:tcPr/>
                </a:tc>
                <a:tc>
                  <a:txBody>
                    <a:bodyPr/>
                    <a:lstStyle/>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We can note that the Sensitivity for all ML models with the unbalanced data is lower than the Sensitivity for balanced data created by different resampling methods.</a:t>
                      </a:r>
                    </a:p>
                    <a:p>
                      <a:pPr lvl="0"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o	It creates a new instance by appropriately combining existing instances, thus making it possible to avoid the disadvantage of over fitting to a certain degree.</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4850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US" sz="2000" dirty="0" smtClean="0">
                <a:latin typeface="Times New Roman" panose="02020603050405020304" pitchFamily="18" charset="0"/>
                <a:cs typeface="Times New Roman" panose="02020603050405020304" pitchFamily="18" charset="0"/>
              </a:rPr>
              <a:t>o	To </a:t>
            </a:r>
            <a:r>
              <a:rPr lang="en-US" sz="2000" dirty="0">
                <a:latin typeface="Times New Roman" panose="02020603050405020304" pitchFamily="18" charset="0"/>
                <a:cs typeface="Times New Roman" panose="02020603050405020304" pitchFamily="18" charset="0"/>
              </a:rPr>
              <a:t>classify or to predict or to detect the census income effectively.</a:t>
            </a:r>
          </a:p>
          <a:p>
            <a:pPr lvl="0" algn="just">
              <a:lnSpc>
                <a:spcPct val="150000"/>
              </a:lnSpc>
            </a:pPr>
            <a:r>
              <a:rPr lang="en-US" sz="2000" dirty="0" smtClean="0">
                <a:latin typeface="Times New Roman" panose="02020603050405020304" pitchFamily="18" charset="0"/>
                <a:cs typeface="Times New Roman" panose="02020603050405020304" pitchFamily="18" charset="0"/>
              </a:rPr>
              <a:t>o	To </a:t>
            </a:r>
            <a:r>
              <a:rPr lang="en-US" sz="2000" dirty="0">
                <a:latin typeface="Times New Roman" panose="02020603050405020304" pitchFamily="18" charset="0"/>
                <a:cs typeface="Times New Roman" panose="02020603050405020304" pitchFamily="18" charset="0"/>
              </a:rPr>
              <a:t>implement the different classification algorithms for better performances.</a:t>
            </a:r>
          </a:p>
          <a:p>
            <a:pPr lvl="0" algn="just">
              <a:lnSpc>
                <a:spcPct val="150000"/>
              </a:lnSpc>
            </a:pPr>
            <a:r>
              <a:rPr lang="en-US" sz="2000" dirty="0">
                <a:latin typeface="Times New Roman" panose="02020603050405020304" pitchFamily="18" charset="0"/>
                <a:cs typeface="Times New Roman" panose="02020603050405020304" pitchFamily="18" charset="0"/>
              </a:rPr>
              <a:t>o	To enhance the overall performance for classification algorithms.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3" y="1690688"/>
            <a:ext cx="11191741" cy="4607081"/>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We conclude that, the </a:t>
            </a:r>
            <a:r>
              <a:rPr lang="en-IN" sz="2000" dirty="0" smtClean="0">
                <a:latin typeface="Times New Roman" panose="02020603050405020304" pitchFamily="18" charset="0"/>
                <a:cs typeface="Times New Roman" panose="02020603050405020304" pitchFamily="18" charset="0"/>
              </a:rPr>
              <a:t>census income dataset </a:t>
            </a:r>
            <a:r>
              <a:rPr lang="en-IN" sz="2000" dirty="0">
                <a:latin typeface="Times New Roman" panose="02020603050405020304" pitchFamily="18" charset="0"/>
                <a:cs typeface="Times New Roman" panose="02020603050405020304" pitchFamily="18" charset="0"/>
              </a:rPr>
              <a:t>was taken as input. The input dataset was mentioned in our research paper. We are implemented the classification algorithms (i.e) machine learning algorithms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Then, machine learning algorithms such as </a:t>
            </a:r>
            <a:r>
              <a:rPr lang="en-IN" sz="2000" dirty="0" smtClean="0">
                <a:latin typeface="Times New Roman" panose="02020603050405020304" pitchFamily="18" charset="0"/>
                <a:cs typeface="Times New Roman" panose="02020603050405020304" pitchFamily="18" charset="0"/>
              </a:rPr>
              <a:t>KNN and </a:t>
            </a:r>
            <a:r>
              <a:rPr lang="en-IN" sz="2000" dirty="0" smtClean="0">
                <a:latin typeface="Times New Roman" panose="02020603050405020304" pitchFamily="18" charset="0"/>
                <a:cs typeface="Times New Roman" panose="02020603050405020304" pitchFamily="18" charset="0"/>
              </a:rPr>
              <a:t>gradient boosting classification</a:t>
            </a:r>
            <a:r>
              <a:rPr lang="en-IN" sz="2000" dirty="0">
                <a:latin typeface="Times New Roman" panose="02020603050405020304" pitchFamily="18" charset="0"/>
                <a:cs typeface="Times New Roman" panose="02020603050405020304" pitchFamily="18" charset="0"/>
              </a:rPr>
              <a:t>. Finally, the result shows that the accuracy for above mentioned algorithm and estimated the performances metrics such as accuracy for both algorithms and comparison graph.</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63951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Future work may be done in the next directions: Using hybrid classifiers to improve comparison and performance.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Furthermore</a:t>
            </a:r>
            <a:r>
              <a:rPr lang="en-IN" sz="2000" dirty="0">
                <a:latin typeface="Times New Roman" panose="02020603050405020304" pitchFamily="18" charset="0"/>
                <a:cs typeface="Times New Roman" panose="02020603050405020304" pitchFamily="18" charset="0"/>
              </a:rPr>
              <a:t>, feature selection approaches may be used to enhance model results and gain a deeper understanding of the important features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will also be worthwhile to conduct this research for another insurance branch, whether to predict claim occurrences or to predict fraud because these kinds of data always are very heavily unbalanced.</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1588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553791" y="1394473"/>
            <a:ext cx="11165983" cy="5096479"/>
          </a:xfrm>
        </p:spPr>
        <p:txBody>
          <a:bodyPr>
            <a:noAutofit/>
          </a:bodyPr>
          <a:lstStyle/>
          <a:p>
            <a:pPr algn="just">
              <a:lnSpc>
                <a:spcPct val="150000"/>
              </a:lnSpc>
            </a:pPr>
            <a:r>
              <a:rPr lang="en-IN" sz="2000" dirty="0" err="1" smtClean="0">
                <a:latin typeface="Times New Roman" panose="02020603050405020304" pitchFamily="18" charset="0"/>
                <a:cs typeface="Times New Roman" panose="02020603050405020304" pitchFamily="18" charset="0"/>
              </a:rPr>
              <a:t>Abdelhadi</a:t>
            </a:r>
            <a:r>
              <a:rPr lang="en-IN" sz="2000" dirty="0">
                <a:latin typeface="Times New Roman" panose="02020603050405020304" pitchFamily="18" charset="0"/>
                <a:cs typeface="Times New Roman" panose="02020603050405020304" pitchFamily="18" charset="0"/>
              </a:rPr>
              <a:t>, Shady, Khaled </a:t>
            </a:r>
            <a:r>
              <a:rPr lang="en-IN" sz="2000" dirty="0" err="1">
                <a:latin typeface="Times New Roman" panose="02020603050405020304" pitchFamily="18" charset="0"/>
                <a:cs typeface="Times New Roman" panose="02020603050405020304" pitchFamily="18" charset="0"/>
              </a:rPr>
              <a:t>Elbahnasy</a:t>
            </a:r>
            <a:r>
              <a:rPr lang="en-IN" sz="2000" dirty="0">
                <a:latin typeface="Times New Roman" panose="02020603050405020304" pitchFamily="18" charset="0"/>
                <a:cs typeface="Times New Roman" panose="02020603050405020304" pitchFamily="18" charset="0"/>
              </a:rPr>
              <a:t>, and Mohamed </a:t>
            </a:r>
            <a:r>
              <a:rPr lang="en-IN" sz="2000" dirty="0" err="1">
                <a:latin typeface="Times New Roman" panose="02020603050405020304" pitchFamily="18" charset="0"/>
                <a:cs typeface="Times New Roman" panose="02020603050405020304" pitchFamily="18" charset="0"/>
              </a:rPr>
              <a:t>Abdelsalam</a:t>
            </a:r>
            <a:r>
              <a:rPr lang="en-IN" sz="2000" dirty="0">
                <a:latin typeface="Times New Roman" panose="02020603050405020304" pitchFamily="18" charset="0"/>
                <a:cs typeface="Times New Roman" panose="02020603050405020304" pitchFamily="18" charset="0"/>
              </a:rPr>
              <a:t>. 2020. A proposed model to predict auto insurance claims using machine learning techniques. Journal of Theoretical and Applied Information Technology 98: 3428–3437.</a:t>
            </a:r>
          </a:p>
          <a:p>
            <a:pPr algn="just">
              <a:lnSpc>
                <a:spcPct val="150000"/>
              </a:lnSpc>
            </a:pPr>
            <a:r>
              <a:rPr lang="en-IN" sz="2000" dirty="0" smtClean="0">
                <a:latin typeface="Times New Roman" panose="02020603050405020304" pitchFamily="18" charset="0"/>
                <a:cs typeface="Times New Roman" panose="02020603050405020304" pitchFamily="18" charset="0"/>
              </a:rPr>
              <a:t>Ariana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Diwan</a:t>
            </a:r>
            <a:r>
              <a:rPr lang="en-IN" sz="2000" dirty="0">
                <a:latin typeface="Times New Roman" panose="02020603050405020304" pitchFamily="18" charset="0"/>
                <a:cs typeface="Times New Roman" panose="02020603050405020304" pitchFamily="18" charset="0"/>
              </a:rPr>
              <a:t>, Daniel E. </a:t>
            </a:r>
            <a:r>
              <a:rPr lang="en-IN" sz="2000" dirty="0" err="1">
                <a:latin typeface="Times New Roman" panose="02020603050405020304" pitchFamily="18" charset="0"/>
                <a:cs typeface="Times New Roman" panose="02020603050405020304" pitchFamily="18" charset="0"/>
              </a:rPr>
              <a:t>Guyer</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Bim</a:t>
            </a:r>
            <a:r>
              <a:rPr lang="en-IN" sz="2000" dirty="0">
                <a:latin typeface="Times New Roman" panose="02020603050405020304" pitchFamily="18" charset="0"/>
                <a:cs typeface="Times New Roman" panose="02020603050405020304" pitchFamily="18" charset="0"/>
              </a:rPr>
              <a:t> Shrestha. 2006. Integrating multispectral reflectance and fluorescence imaging for defect detection on apples. Computers and Electronics in Agriculture 50: 148–61. </a:t>
            </a:r>
          </a:p>
          <a:p>
            <a:pPr algn="just">
              <a:lnSpc>
                <a:spcPct val="150000"/>
              </a:lnSpc>
            </a:pPr>
            <a:r>
              <a:rPr lang="en-IN" sz="2000" dirty="0" err="1" smtClean="0">
                <a:latin typeface="Times New Roman" panose="02020603050405020304" pitchFamily="18" charset="0"/>
                <a:cs typeface="Times New Roman" panose="02020603050405020304" pitchFamily="18" charset="0"/>
              </a:rPr>
              <a:t>Badr</a:t>
            </a:r>
            <a:r>
              <a:rPr lang="en-IN" sz="2000" dirty="0">
                <a:latin typeface="Times New Roman" panose="02020603050405020304" pitchFamily="18" charset="0"/>
                <a:cs typeface="Times New Roman" panose="02020603050405020304" pitchFamily="18" charset="0"/>
              </a:rPr>
              <a:t>, W. 2019. Different Ways to Compensate for Missing Values in a Dataset (Data Imputation with Examples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Bradley</a:t>
            </a:r>
            <a:r>
              <a:rPr lang="en-IN" sz="2000" dirty="0">
                <a:latin typeface="Times New Roman" panose="02020603050405020304" pitchFamily="18" charset="0"/>
                <a:cs typeface="Times New Roman" panose="02020603050405020304" pitchFamily="18" charset="0"/>
              </a:rPr>
              <a:t>, Andrew P. 1997. The use of the area under the ROC curve in the evaluation of machine learning algorithms. Pattern Recognition 30: 1145–59</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945391"/>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316866"/>
            <a:ext cx="11178862" cy="5122571"/>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Chen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Tianqi</a:t>
            </a:r>
            <a:r>
              <a:rPr lang="en-IN" sz="2000" dirty="0">
                <a:latin typeface="Times New Roman" panose="02020603050405020304" pitchFamily="18" charset="0"/>
                <a:cs typeface="Times New Roman" panose="02020603050405020304" pitchFamily="18" charset="0"/>
              </a:rPr>
              <a:t>, and Carlos </a:t>
            </a:r>
            <a:r>
              <a:rPr lang="en-IN" sz="2000" dirty="0" err="1">
                <a:latin typeface="Times New Roman" panose="02020603050405020304" pitchFamily="18" charset="0"/>
                <a:cs typeface="Times New Roman" panose="02020603050405020304" pitchFamily="18" charset="0"/>
              </a:rPr>
              <a:t>Guestrin</a:t>
            </a:r>
            <a:r>
              <a:rPr lang="en-IN" sz="2000" dirty="0">
                <a:latin typeface="Times New Roman" panose="02020603050405020304" pitchFamily="18" charset="0"/>
                <a:cs typeface="Times New Roman" panose="02020603050405020304" pitchFamily="18" charset="0"/>
              </a:rPr>
              <a:t>. 2016. </a:t>
            </a:r>
            <a:r>
              <a:rPr lang="en-IN" sz="2000" dirty="0" err="1">
                <a:latin typeface="Times New Roman" panose="02020603050405020304" pitchFamily="18" charset="0"/>
                <a:cs typeface="Times New Roman" panose="02020603050405020304" pitchFamily="18" charset="0"/>
              </a:rPr>
              <a:t>XGBoost</a:t>
            </a:r>
            <a:r>
              <a:rPr lang="en-IN" sz="2000" dirty="0">
                <a:latin typeface="Times New Roman" panose="02020603050405020304" pitchFamily="18" charset="0"/>
                <a:cs typeface="Times New Roman" panose="02020603050405020304" pitchFamily="18" charset="0"/>
              </a:rPr>
              <a:t>: A scalable tree boosting system. Paper presented at the 22nd ACM SIGKDD International Conference on Knowledge Discovery and Data Mining, San Francisco, CA, USA, August 13–17</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Columbus</a:t>
            </a:r>
            <a:r>
              <a:rPr lang="en-IN" sz="2000" dirty="0">
                <a:latin typeface="Times New Roman" panose="02020603050405020304" pitchFamily="18" charset="0"/>
                <a:cs typeface="Times New Roman" panose="02020603050405020304" pitchFamily="18" charset="0"/>
              </a:rPr>
              <a:t>, Louis. 2018. Roundup of Machine Learning Forecasts and Market Estimates, 2018.</a:t>
            </a:r>
          </a:p>
          <a:p>
            <a:pPr algn="just">
              <a:lnSpc>
                <a:spcPct val="150000"/>
              </a:lnSpc>
            </a:pPr>
            <a:r>
              <a:rPr lang="en-IN" sz="2000" dirty="0" smtClean="0">
                <a:latin typeface="Times New Roman" panose="02020603050405020304" pitchFamily="18" charset="0"/>
                <a:cs typeface="Times New Roman" panose="02020603050405020304" pitchFamily="18" charset="0"/>
              </a:rPr>
              <a:t>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Viaene</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Ayuso</a:t>
            </a:r>
            <a:r>
              <a:rPr lang="en-IN" sz="2000" dirty="0">
                <a:latin typeface="Times New Roman" panose="02020603050405020304" pitchFamily="18" charset="0"/>
                <a:cs typeface="Times New Roman" panose="02020603050405020304" pitchFamily="18" charset="0"/>
              </a:rPr>
              <a:t>, M. Guillen, D. V. </a:t>
            </a:r>
            <a:r>
              <a:rPr lang="en-IN" sz="2000" dirty="0" err="1">
                <a:latin typeface="Times New Roman" panose="02020603050405020304" pitchFamily="18" charset="0"/>
                <a:cs typeface="Times New Roman" panose="02020603050405020304" pitchFamily="18" charset="0"/>
              </a:rPr>
              <a:t>Gheel</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Dedene</a:t>
            </a:r>
            <a:r>
              <a:rPr lang="en-IN" sz="2000" dirty="0">
                <a:latin typeface="Times New Roman" panose="02020603050405020304" pitchFamily="18" charset="0"/>
                <a:cs typeface="Times New Roman" panose="02020603050405020304" pitchFamily="18" charset="0"/>
              </a:rPr>
              <a:t>, Strategies for detecting fraudulent claims in the automobile insurance industry, European Journal of Operational Research, 176(1), (2007) 565–583</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Baldock</a:t>
            </a:r>
            <a:r>
              <a:rPr lang="en-IN" sz="2000" dirty="0">
                <a:latin typeface="Times New Roman" panose="02020603050405020304" pitchFamily="18" charset="0"/>
                <a:cs typeface="Times New Roman" panose="02020603050405020304" pitchFamily="18" charset="0"/>
              </a:rPr>
              <a:t>, Insurance fraud. Australian Institute of Criminology: Trends and issues in crime and criminal justice, 66, (1997</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Akomea-Frimpong</a:t>
            </a:r>
            <a:r>
              <a:rPr lang="en-IN" sz="2000" dirty="0">
                <a:latin typeface="Times New Roman" panose="02020603050405020304" pitchFamily="18" charset="0"/>
                <a:cs typeface="Times New Roman" panose="02020603050405020304" pitchFamily="18" charset="0"/>
              </a:rPr>
              <a:t>, C. </a:t>
            </a:r>
            <a:r>
              <a:rPr lang="en-IN" sz="2000" dirty="0" err="1">
                <a:latin typeface="Times New Roman" panose="02020603050405020304" pitchFamily="18" charset="0"/>
                <a:cs typeface="Times New Roman" panose="02020603050405020304" pitchFamily="18" charset="0"/>
              </a:rPr>
              <a:t>Andoh</a:t>
            </a:r>
            <a:r>
              <a:rPr lang="en-IN" sz="2000" dirty="0">
                <a:latin typeface="Times New Roman" panose="02020603050405020304" pitchFamily="18" charset="0"/>
                <a:cs typeface="Times New Roman" panose="02020603050405020304" pitchFamily="18" charset="0"/>
              </a:rPr>
              <a:t>, E. </a:t>
            </a:r>
            <a:r>
              <a:rPr lang="en-IN" sz="2000" dirty="0" err="1">
                <a:latin typeface="Times New Roman" panose="02020603050405020304" pitchFamily="18" charset="0"/>
                <a:cs typeface="Times New Roman" panose="02020603050405020304" pitchFamily="18" charset="0"/>
              </a:rPr>
              <a:t>Ofosu-Hene</a:t>
            </a:r>
            <a:r>
              <a:rPr lang="en-IN" sz="2000" dirty="0">
                <a:latin typeface="Times New Roman" panose="02020603050405020304" pitchFamily="18" charset="0"/>
                <a:cs typeface="Times New Roman" panose="02020603050405020304" pitchFamily="18" charset="0"/>
              </a:rPr>
              <a:t>, Causes, effects and deterrence of insurance fraud: evidence from Ghana, Journal of Financial Crime, 23(4), (2016) 678–699.</a:t>
            </a: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6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6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532586"/>
            <a:ext cx="11217499" cy="4868213"/>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When it comes to tabular data, surprisingly, most research papers on algorithmic fairness continue to involve a fairly limited collection of datasets, chief among them the UCI Adult dataset Derived from the 1994 Current Population Survey conducted by the US Census Bureau, this dataset has made an appearance in more than three hundred research papers related to fairness where it served as the basis for the development and comparison of many algorithmic fairness interventions.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work begins with a critical examination of the UCI Adult dataset, its origin, impact, and limitations.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guide this investigation we identify the previously undocumented exact source of the UCI Adult dataset, allowing us to reconstruct a superset of the data from available US Census records.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474496"/>
            <a:ext cx="11359167" cy="4836152"/>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In existing system, automotive insurance providers incorporate machinery learning in their company, and explores how ML models can apply to insurance big data.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utilize various ML methods, such as logistic regression,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random forest, decision trees, naïve Bayes, and K-NN, to predict claim occurrence. Furthermore, we evaluate and compare these models’ performances.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results showed that RF is better than other methods with the accuracy, kappa, and AUC values of 0.8677, 0.7117, and 0.840, respectively.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And how to handle an imbalanced dataset to prevent bias to a majority class. Applying ML analytics in insurance is the same as in other industries—to optimize marketing strategies, improve the business, enhance the income, and reduce costs.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doesn’t efficient for large volume of data’s </a:t>
            </a:r>
          </a:p>
          <a:p>
            <a:pPr lvl="0" algn="just">
              <a:lnSpc>
                <a:spcPct val="150000"/>
              </a:lnSpc>
            </a:pPr>
            <a:r>
              <a:rPr lang="en-IN" sz="2000" dirty="0" smtClean="0">
                <a:latin typeface="Times New Roman" panose="02020603050405020304" pitchFamily="18" charset="0"/>
                <a:cs typeface="Times New Roman" panose="02020603050405020304" pitchFamily="18" charset="0"/>
              </a:rPr>
              <a:t>Theoretical </a:t>
            </a:r>
            <a:r>
              <a:rPr lang="en-IN" sz="2000" dirty="0">
                <a:latin typeface="Times New Roman" panose="02020603050405020304" pitchFamily="18" charset="0"/>
                <a:cs typeface="Times New Roman" panose="02020603050405020304" pitchFamily="18" charset="0"/>
              </a:rPr>
              <a:t>limits.</a:t>
            </a:r>
          </a:p>
          <a:p>
            <a:pPr lvl="0" algn="just">
              <a:lnSpc>
                <a:spcPct val="150000"/>
              </a:lnSpc>
            </a:pPr>
            <a:r>
              <a:rPr lang="en-IN" sz="2000" dirty="0" smtClean="0">
                <a:latin typeface="Times New Roman" panose="02020603050405020304" pitchFamily="18" charset="0"/>
                <a:cs typeface="Times New Roman" panose="02020603050405020304" pitchFamily="18" charset="0"/>
              </a:rPr>
              <a:t>Training </a:t>
            </a:r>
            <a:r>
              <a:rPr lang="en-IN" sz="2000" dirty="0">
                <a:latin typeface="Times New Roman" panose="02020603050405020304" pitchFamily="18" charset="0"/>
                <a:cs typeface="Times New Roman" panose="02020603050405020304" pitchFamily="18" charset="0"/>
              </a:rPr>
              <a:t>time is high.</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without removing unwanted data.</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888"/>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468" y="1268521"/>
            <a:ext cx="11376338" cy="5235309"/>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this system, the census income dataset was taken as input. The input data was taken from the dataset repository. Then, we have to implement the data pre-processing step.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step, we have to handle the missing values for avoid wrong prediction, and to encode the label for input data. Then, we have to split the dataset into test and train.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data is splitting is based on ratio. In train, most of the data’s will be there. In test, smaller portion of the data’s will be there. Training portion is used to evaluate the model and testing portion is used to predicting the model. After that, we can implement the feature selection such as correlation. Then, we have to implement the classification algorithm (i.e.) machine learning</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machine learning algorithms such as KNN and gradient boosting.  Finally, the experimental results shows that the performance metrics such as accuracy and comparison results.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efficient for large number of datasets.</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low.</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is implemented with removing unwanted data</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Prediction </a:t>
            </a:r>
            <a:r>
              <a:rPr lang="en-IN" sz="2000" dirty="0">
                <a:latin typeface="Times New Roman" panose="02020603050405020304" pitchFamily="18" charset="0"/>
                <a:cs typeface="Times New Roman" panose="02020603050405020304" pitchFamily="18" charset="0"/>
              </a:rPr>
              <a:t>is accurate.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 name="TextBox 14"/>
          <p:cNvSpPr txBox="1"/>
          <p:nvPr/>
        </p:nvSpPr>
        <p:spPr>
          <a:xfrm>
            <a:off x="413443" y="650189"/>
            <a:ext cx="2368706" cy="1200329"/>
          </a:xfrm>
          <a:prstGeom prst="rect">
            <a:avLst/>
          </a:prstGeom>
          <a:noFill/>
        </p:spPr>
        <p:txBody>
          <a:bodyPr wrap="square" rtlCol="0">
            <a:spAutoFit/>
          </a:bodyPr>
          <a:lstStyle/>
          <a:p>
            <a:pPr algn="ctr"/>
            <a:r>
              <a:rPr lang="en-US" sz="36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IN" sz="3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2782149" y="1089843"/>
            <a:ext cx="7198978" cy="4976106"/>
            <a:chOff x="2782149" y="1089843"/>
            <a:chExt cx="6834731" cy="5283594"/>
          </a:xfrm>
        </p:grpSpPr>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3154" y="1089843"/>
              <a:ext cx="713593" cy="853753"/>
            </a:xfrm>
            <a:prstGeom prst="rect">
              <a:avLst/>
            </a:prstGeom>
          </p:spPr>
        </p:pic>
        <p:sp>
          <p:nvSpPr>
            <p:cNvPr id="45" name="TextBox 44"/>
            <p:cNvSpPr txBox="1"/>
            <p:nvPr/>
          </p:nvSpPr>
          <p:spPr>
            <a:xfrm>
              <a:off x="2782149" y="2056439"/>
              <a:ext cx="1095273" cy="686270"/>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Census Income Dataset</a:t>
              </a:r>
              <a:endParaRPr lang="en-IN" sz="1200" b="1" dirty="0">
                <a:latin typeface="Times New Roman" panose="02020603050405020304" pitchFamily="18" charset="0"/>
                <a:cs typeface="Times New Roman" panose="02020603050405020304" pitchFamily="18" charset="0"/>
              </a:endParaRPr>
            </a:p>
          </p:txBody>
        </p:sp>
        <p:cxnSp>
          <p:nvCxnSpPr>
            <p:cNvPr id="46" name="Straight Arrow Connector 45"/>
            <p:cNvCxnSpPr>
              <a:stCxn id="44" idx="3"/>
            </p:cNvCxnSpPr>
            <p:nvPr/>
          </p:nvCxnSpPr>
          <p:spPr>
            <a:xfrm>
              <a:off x="3686747" y="1516720"/>
              <a:ext cx="461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08305" y="1258301"/>
              <a:ext cx="1307621" cy="4675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Input data</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5998003" y="1247203"/>
              <a:ext cx="1307621" cy="498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Preprocessing </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a:off x="5515927" y="1516720"/>
              <a:ext cx="4617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7827183" y="1152950"/>
              <a:ext cx="1789697" cy="998238"/>
              <a:chOff x="7753060" y="727820"/>
              <a:chExt cx="1877611" cy="1328619"/>
            </a:xfrm>
          </p:grpSpPr>
          <p:sp>
            <p:nvSpPr>
              <p:cNvPr id="48" name="Rectangle 47"/>
              <p:cNvSpPr/>
              <p:nvPr/>
            </p:nvSpPr>
            <p:spPr>
              <a:xfrm>
                <a:off x="7753060" y="727820"/>
                <a:ext cx="1877611" cy="13286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p:txBody>
          </p:sp>
          <p:sp>
            <p:nvSpPr>
              <p:cNvPr id="51" name="Rectangle 50"/>
              <p:cNvSpPr/>
              <p:nvPr/>
            </p:nvSpPr>
            <p:spPr>
              <a:xfrm>
                <a:off x="7821231" y="833173"/>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Handling missing values</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2" name="Rectangle 51"/>
              <p:cNvSpPr/>
              <p:nvPr/>
            </p:nvSpPr>
            <p:spPr>
              <a:xfrm>
                <a:off x="7821231" y="1439450"/>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Label Encoding</a:t>
                </a:r>
                <a:endParaRPr lang="en-IN" sz="1200" dirty="0">
                  <a:solidFill>
                    <a:schemeClr val="tx1"/>
                  </a:solidFill>
                  <a:latin typeface="Times New Roman" panose="02020603050405020304" pitchFamily="18" charset="0"/>
                  <a:cs typeface="Times New Roman" panose="02020603050405020304" pitchFamily="18" charset="0"/>
                </a:endParaRPr>
              </a:p>
            </p:txBody>
          </p:sp>
        </p:grpSp>
        <p:cxnSp>
          <p:nvCxnSpPr>
            <p:cNvPr id="55" name="Straight Arrow Connector 54"/>
            <p:cNvCxnSpPr>
              <a:stCxn id="49" idx="2"/>
            </p:cNvCxnSpPr>
            <p:nvPr/>
          </p:nvCxnSpPr>
          <p:spPr>
            <a:xfrm>
              <a:off x="6651814" y="1745836"/>
              <a:ext cx="0" cy="5596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977704" y="2305452"/>
              <a:ext cx="1307621" cy="4826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Data Splitting</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58" name="Straight Arrow Connector 57"/>
            <p:cNvCxnSpPr/>
            <p:nvPr/>
          </p:nvCxnSpPr>
          <p:spPr>
            <a:xfrm>
              <a:off x="6651814" y="2788107"/>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998003" y="3232927"/>
              <a:ext cx="1307621" cy="4542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Feature Selection</a:t>
              </a:r>
              <a:endParaRPr lang="en-IN" sz="1200" b="1" dirty="0">
                <a:solidFill>
                  <a:schemeClr val="tx1"/>
                </a:solidFill>
                <a:latin typeface="Times New Roman" panose="02020603050405020304" pitchFamily="18" charset="0"/>
                <a:cs typeface="Times New Roman" panose="02020603050405020304" pitchFamily="18" charset="0"/>
              </a:endParaRPr>
            </a:p>
          </p:txBody>
        </p:sp>
        <p:grpSp>
          <p:nvGrpSpPr>
            <p:cNvPr id="19" name="Group 18"/>
            <p:cNvGrpSpPr/>
            <p:nvPr/>
          </p:nvGrpSpPr>
          <p:grpSpPr>
            <a:xfrm>
              <a:off x="7878123" y="3021325"/>
              <a:ext cx="1377750" cy="585188"/>
              <a:chOff x="7959433" y="3143550"/>
              <a:chExt cx="1377750" cy="585188"/>
            </a:xfrm>
          </p:grpSpPr>
          <p:sp>
            <p:nvSpPr>
              <p:cNvPr id="74" name="Rectangle 73"/>
              <p:cNvSpPr/>
              <p:nvPr/>
            </p:nvSpPr>
            <p:spPr>
              <a:xfrm>
                <a:off x="7959433" y="3143550"/>
                <a:ext cx="1377750" cy="585188"/>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62" name="Rectangle 61"/>
              <p:cNvSpPr/>
              <p:nvPr/>
            </p:nvSpPr>
            <p:spPr>
              <a:xfrm>
                <a:off x="8080187" y="3235579"/>
                <a:ext cx="1166844" cy="4011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Correlation</a:t>
                </a:r>
                <a:endParaRPr lang="en-IN" sz="1200" b="1" dirty="0">
                  <a:solidFill>
                    <a:schemeClr val="tx1"/>
                  </a:solidFill>
                  <a:latin typeface="Times New Roman" panose="02020603050405020304" pitchFamily="18" charset="0"/>
                  <a:cs typeface="Times New Roman" panose="02020603050405020304" pitchFamily="18" charset="0"/>
                </a:endParaRPr>
              </a:p>
            </p:txBody>
          </p:sp>
        </p:grpSp>
        <p:cxnSp>
          <p:nvCxnSpPr>
            <p:cNvPr id="63" name="Straight Arrow Connector 62"/>
            <p:cNvCxnSpPr/>
            <p:nvPr/>
          </p:nvCxnSpPr>
          <p:spPr>
            <a:xfrm>
              <a:off x="6651812" y="3687183"/>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998002" y="4130929"/>
              <a:ext cx="1307621" cy="4591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Classification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6" name="Rectangle 65"/>
            <p:cNvSpPr/>
            <p:nvPr/>
          </p:nvSpPr>
          <p:spPr>
            <a:xfrm>
              <a:off x="5998002" y="5034652"/>
              <a:ext cx="1307621" cy="450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Performance Analysis</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67" name="Straight Arrow Connector 66"/>
            <p:cNvCxnSpPr/>
            <p:nvPr/>
          </p:nvCxnSpPr>
          <p:spPr>
            <a:xfrm>
              <a:off x="6651812" y="4591793"/>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308225" y="1992502"/>
              <a:ext cx="1207701" cy="978132"/>
              <a:chOff x="7685501" y="3507504"/>
              <a:chExt cx="1714855" cy="1269242"/>
            </a:xfrm>
          </p:grpSpPr>
          <p:sp>
            <p:nvSpPr>
              <p:cNvPr id="76" name="Rectangle 75"/>
              <p:cNvSpPr/>
              <p:nvPr/>
            </p:nvSpPr>
            <p:spPr>
              <a:xfrm>
                <a:off x="7685501" y="3507504"/>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7" name="Rectangle 76"/>
              <p:cNvSpPr/>
              <p:nvPr/>
            </p:nvSpPr>
            <p:spPr>
              <a:xfrm>
                <a:off x="7837901" y="3632920"/>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Test</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7837901" y="4204833"/>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Train</a:t>
                </a:r>
                <a:endParaRPr lang="en-IN" sz="1200" dirty="0">
                  <a:solidFill>
                    <a:schemeClr val="tx1"/>
                  </a:solidFill>
                  <a:latin typeface="Times New Roman" panose="02020603050405020304" pitchFamily="18" charset="0"/>
                  <a:cs typeface="Times New Roman" panose="02020603050405020304" pitchFamily="18" charset="0"/>
                </a:endParaRPr>
              </a:p>
            </p:txBody>
          </p:sp>
        </p:grpSp>
        <p:cxnSp>
          <p:nvCxnSpPr>
            <p:cNvPr id="5" name="Elbow Connector 4"/>
            <p:cNvCxnSpPr>
              <a:stCxn id="49" idx="3"/>
              <a:endCxn id="48" idx="1"/>
            </p:cNvCxnSpPr>
            <p:nvPr/>
          </p:nvCxnSpPr>
          <p:spPr>
            <a:xfrm>
              <a:off x="7305624" y="1496520"/>
              <a:ext cx="521559" cy="1555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6" idx="1"/>
              <a:endCxn id="76" idx="3"/>
            </p:cNvCxnSpPr>
            <p:nvPr/>
          </p:nvCxnSpPr>
          <p:spPr>
            <a:xfrm rot="10800000">
              <a:off x="5515926" y="2481568"/>
              <a:ext cx="461778" cy="6521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59" idx="3"/>
              <a:endCxn id="74" idx="1"/>
            </p:cNvCxnSpPr>
            <p:nvPr/>
          </p:nvCxnSpPr>
          <p:spPr>
            <a:xfrm flipV="1">
              <a:off x="7305624" y="3313919"/>
              <a:ext cx="572499" cy="14613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4308225" y="3671419"/>
              <a:ext cx="1284955" cy="1114040"/>
              <a:chOff x="4253653" y="3730488"/>
              <a:chExt cx="1284955" cy="1277600"/>
            </a:xfrm>
          </p:grpSpPr>
          <p:sp>
            <p:nvSpPr>
              <p:cNvPr id="61" name="Rectangle 60"/>
              <p:cNvSpPr/>
              <p:nvPr/>
            </p:nvSpPr>
            <p:spPr>
              <a:xfrm>
                <a:off x="4253653" y="3730488"/>
                <a:ext cx="1284955" cy="127760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9" name="Rectangle 78"/>
              <p:cNvSpPr/>
              <p:nvPr/>
            </p:nvSpPr>
            <p:spPr>
              <a:xfrm>
                <a:off x="4337317" y="3867188"/>
                <a:ext cx="1117626" cy="4369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KNN</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1" name="Rectangle 70"/>
              <p:cNvSpPr/>
              <p:nvPr/>
            </p:nvSpPr>
            <p:spPr>
              <a:xfrm>
                <a:off x="4337317" y="4402172"/>
                <a:ext cx="1117626" cy="4788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Gradient Boosting</a:t>
                </a:r>
                <a:endParaRPr lang="en-IN" sz="1200" dirty="0">
                  <a:solidFill>
                    <a:schemeClr val="tx1"/>
                  </a:solidFill>
                  <a:latin typeface="Times New Roman" panose="02020603050405020304" pitchFamily="18" charset="0"/>
                  <a:cs typeface="Times New Roman" panose="02020603050405020304" pitchFamily="18" charset="0"/>
                </a:endParaRPr>
              </a:p>
            </p:txBody>
          </p:sp>
        </p:grpSp>
        <p:cxnSp>
          <p:nvCxnSpPr>
            <p:cNvPr id="24" name="Elbow Connector 23"/>
            <p:cNvCxnSpPr>
              <a:stCxn id="64" idx="1"/>
              <a:endCxn id="61" idx="3"/>
            </p:cNvCxnSpPr>
            <p:nvPr/>
          </p:nvCxnSpPr>
          <p:spPr>
            <a:xfrm rot="10800000">
              <a:off x="5593180" y="4228439"/>
              <a:ext cx="404822" cy="13205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655979" y="5484938"/>
              <a:ext cx="0" cy="4549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5998002" y="5923151"/>
              <a:ext cx="1307621" cy="4502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Prediction</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26" name="Elbow Connector 25"/>
            <p:cNvCxnSpPr>
              <a:stCxn id="66" idx="3"/>
              <a:endCxn id="83" idx="1"/>
            </p:cNvCxnSpPr>
            <p:nvPr/>
          </p:nvCxnSpPr>
          <p:spPr>
            <a:xfrm flipV="1">
              <a:off x="7305623" y="5010264"/>
              <a:ext cx="535116" cy="24953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840739" y="4171604"/>
              <a:ext cx="1284955" cy="1677319"/>
              <a:chOff x="7827183" y="4465905"/>
              <a:chExt cx="1284955" cy="1677319"/>
            </a:xfrm>
          </p:grpSpPr>
          <p:grpSp>
            <p:nvGrpSpPr>
              <p:cNvPr id="82" name="Group 81"/>
              <p:cNvGrpSpPr/>
              <p:nvPr/>
            </p:nvGrpSpPr>
            <p:grpSpPr>
              <a:xfrm>
                <a:off x="7827183" y="4465905"/>
                <a:ext cx="1284955" cy="1677319"/>
                <a:chOff x="4253653" y="3730487"/>
                <a:chExt cx="1284955" cy="1600515"/>
              </a:xfrm>
            </p:grpSpPr>
            <p:sp>
              <p:nvSpPr>
                <p:cNvPr id="83" name="Rectangle 82"/>
                <p:cNvSpPr/>
                <p:nvPr/>
              </p:nvSpPr>
              <p:spPr>
                <a:xfrm>
                  <a:off x="4253653" y="3730487"/>
                  <a:ext cx="1284955" cy="160051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84" name="Rectangle 83"/>
                <p:cNvSpPr/>
                <p:nvPr/>
              </p:nvSpPr>
              <p:spPr>
                <a:xfrm>
                  <a:off x="4337317" y="3842610"/>
                  <a:ext cx="1117626" cy="339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Accuracy</a:t>
                  </a:r>
                  <a:endParaRPr lang="en-IN" sz="1200" dirty="0">
                    <a:solidFill>
                      <a:schemeClr val="tx1"/>
                    </a:solidFill>
                    <a:latin typeface="Times New Roman" panose="02020603050405020304" pitchFamily="18" charset="0"/>
                    <a:cs typeface="Times New Roman" panose="02020603050405020304" pitchFamily="18" charset="0"/>
                  </a:endParaRPr>
                </a:p>
              </p:txBody>
            </p:sp>
          </p:grpSp>
          <p:sp>
            <p:nvSpPr>
              <p:cNvPr id="86" name="Rectangle 85"/>
              <p:cNvSpPr/>
              <p:nvPr/>
            </p:nvSpPr>
            <p:spPr>
              <a:xfrm>
                <a:off x="7910847" y="5000293"/>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Precision</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7" name="Rectangle 86"/>
              <p:cNvSpPr/>
              <p:nvPr/>
            </p:nvSpPr>
            <p:spPr>
              <a:xfrm>
                <a:off x="7910847" y="5377447"/>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Sensitivity</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8" name="Rectangle 87"/>
              <p:cNvSpPr/>
              <p:nvPr/>
            </p:nvSpPr>
            <p:spPr>
              <a:xfrm>
                <a:off x="7910847" y="5754601"/>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Times New Roman" panose="02020603050405020304" pitchFamily="18" charset="0"/>
                    <a:cs typeface="Times New Roman" panose="02020603050405020304" pitchFamily="18" charset="0"/>
                  </a:rPr>
                  <a:t>Recall</a:t>
                </a:r>
                <a:endParaRPr lang="en-IN" sz="1200" dirty="0">
                  <a:solidFill>
                    <a:schemeClr val="tx1"/>
                  </a:solidFill>
                  <a:latin typeface="Times New Roman" panose="02020603050405020304" pitchFamily="18" charset="0"/>
                  <a:cs typeface="Times New Roman" panose="02020603050405020304" pitchFamily="18" charset="0"/>
                </a:endParaRPr>
              </a:p>
            </p:txBody>
          </p:sp>
        </p:grpSp>
        <p:grpSp>
          <p:nvGrpSpPr>
            <p:cNvPr id="31" name="Group 30"/>
            <p:cNvGrpSpPr/>
            <p:nvPr/>
          </p:nvGrpSpPr>
          <p:grpSpPr>
            <a:xfrm>
              <a:off x="4074738" y="5326715"/>
              <a:ext cx="1518441" cy="613155"/>
              <a:chOff x="4074738" y="5326715"/>
              <a:chExt cx="1518441" cy="613155"/>
            </a:xfrm>
          </p:grpSpPr>
          <p:sp>
            <p:nvSpPr>
              <p:cNvPr id="43" name="Rectangle 42"/>
              <p:cNvSpPr/>
              <p:nvPr/>
            </p:nvSpPr>
            <p:spPr>
              <a:xfrm>
                <a:off x="4118772" y="5379135"/>
                <a:ext cx="1397153" cy="432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Times New Roman" panose="02020603050405020304" pitchFamily="18" charset="0"/>
                    <a:cs typeface="Times New Roman" panose="02020603050405020304" pitchFamily="18" charset="0"/>
                  </a:rPr>
                  <a:t>Estimate Census Income</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4074738" y="5326715"/>
                <a:ext cx="1518441" cy="613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grpSp>
        <p:cxnSp>
          <p:nvCxnSpPr>
            <p:cNvPr id="33" name="Elbow Connector 32"/>
            <p:cNvCxnSpPr>
              <a:stCxn id="81" idx="1"/>
              <a:endCxn id="30" idx="3"/>
            </p:cNvCxnSpPr>
            <p:nvPr/>
          </p:nvCxnSpPr>
          <p:spPr>
            <a:xfrm rot="10800000">
              <a:off x="5593180" y="5633293"/>
              <a:ext cx="404823" cy="51500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3608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TotalTime>
  <Words>1921</Words>
  <Application>Microsoft Office PowerPoint</Application>
  <PresentationFormat>Widescreen</PresentationFormat>
  <Paragraphs>179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Census Income Prediction</vt:lpstr>
      <vt:lpstr>Abstract</vt:lpstr>
      <vt:lpstr>Objectives</vt:lpstr>
      <vt:lpstr>Introduction</vt:lpstr>
      <vt:lpstr>Existing system</vt:lpstr>
      <vt:lpstr>Disadvantages</vt:lpstr>
      <vt:lpstr>Proposed system</vt:lpstr>
      <vt:lpstr>Advantages</vt:lpstr>
      <vt:lpstr>PowerPoint Presentation</vt:lpstr>
      <vt:lpstr>Modules</vt:lpstr>
      <vt:lpstr>Modules description</vt:lpstr>
      <vt:lpstr>Data selection</vt:lpstr>
      <vt:lpstr>Data selection</vt:lpstr>
      <vt:lpstr>Data preprocessing</vt:lpstr>
      <vt:lpstr>Preprocessing</vt:lpstr>
      <vt:lpstr>Preprocessing</vt:lpstr>
      <vt:lpstr>Data splitting</vt:lpstr>
      <vt:lpstr>Data splitting</vt:lpstr>
      <vt:lpstr>Classification</vt:lpstr>
      <vt:lpstr>Classification</vt:lpstr>
      <vt:lpstr>Prediction</vt:lpstr>
      <vt:lpstr>Result generation</vt:lpstr>
      <vt:lpstr>Result</vt:lpstr>
      <vt:lpstr>System requirements</vt:lpstr>
      <vt:lpstr>Literature survey</vt:lpstr>
      <vt:lpstr>PowerPoint Presentation</vt:lpstr>
      <vt:lpstr>PowerPoint Presentation</vt:lpstr>
      <vt:lpstr>PowerPoint Presentation</vt:lpstr>
      <vt:lpstr>PowerPoint Presentation</vt:lpstr>
      <vt:lpstr>Conclusion</vt:lpstr>
      <vt:lpstr>Future work</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230</cp:revision>
  <dcterms:created xsi:type="dcterms:W3CDTF">2021-12-17T07:36:29Z</dcterms:created>
  <dcterms:modified xsi:type="dcterms:W3CDTF">2023-05-19T11:55:17Z</dcterms:modified>
</cp:coreProperties>
</file>