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147474322" r:id="rId2"/>
    <p:sldId id="2147474289" r:id="rId3"/>
    <p:sldId id="2147474296" r:id="rId4"/>
    <p:sldId id="2147474297" r:id="rId5"/>
    <p:sldId id="2147474298" r:id="rId6"/>
    <p:sldId id="2147474252" r:id="rId7"/>
    <p:sldId id="2147474320" r:id="rId8"/>
    <p:sldId id="2147474305" r:id="rId9"/>
    <p:sldId id="2147474307" r:id="rId10"/>
    <p:sldId id="2147474299" r:id="rId11"/>
    <p:sldId id="2147474302" r:id="rId12"/>
    <p:sldId id="2147474303" r:id="rId13"/>
    <p:sldId id="2147474304" r:id="rId14"/>
    <p:sldId id="2147474308" r:id="rId15"/>
    <p:sldId id="2147474284" r:id="rId16"/>
    <p:sldId id="2147474285" r:id="rId17"/>
    <p:sldId id="2147474255" r:id="rId18"/>
    <p:sldId id="2147474323" r:id="rId19"/>
    <p:sldId id="2147474316" r:id="rId20"/>
    <p:sldId id="2147474315" r:id="rId21"/>
    <p:sldId id="2147474324" r:id="rId22"/>
    <p:sldId id="2147474317" r:id="rId23"/>
    <p:sldId id="2147474319" r:id="rId24"/>
    <p:sldId id="2147474325" r:id="rId25"/>
    <p:sldId id="2147474326" r:id="rId26"/>
    <p:sldId id="2147474332" r:id="rId27"/>
    <p:sldId id="2147474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548382-B5B5-4349-8160-08A70DCFB772}">
          <p14:sldIdLst>
            <p14:sldId id="2147474322"/>
            <p14:sldId id="2147474289"/>
            <p14:sldId id="2147474296"/>
            <p14:sldId id="2147474297"/>
            <p14:sldId id="2147474298"/>
            <p14:sldId id="2147474252"/>
            <p14:sldId id="2147474320"/>
            <p14:sldId id="2147474305"/>
            <p14:sldId id="2147474307"/>
            <p14:sldId id="2147474299"/>
            <p14:sldId id="2147474302"/>
            <p14:sldId id="2147474303"/>
            <p14:sldId id="2147474304"/>
            <p14:sldId id="2147474308"/>
            <p14:sldId id="2147474284"/>
            <p14:sldId id="2147474285"/>
            <p14:sldId id="2147474255"/>
            <p14:sldId id="2147474323"/>
            <p14:sldId id="2147474316"/>
            <p14:sldId id="2147474315"/>
            <p14:sldId id="2147474324"/>
            <p14:sldId id="2147474317"/>
            <p14:sldId id="2147474319"/>
            <p14:sldId id="2147474325"/>
            <p14:sldId id="2147474326"/>
            <p14:sldId id="2147474332"/>
            <p14:sldId id="2147474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E6E"/>
    <a:srgbClr val="FB9E65"/>
    <a:srgbClr val="2EA6B6"/>
    <a:srgbClr val="D9B245"/>
    <a:srgbClr val="E6D47A"/>
    <a:srgbClr val="9EAE70"/>
    <a:srgbClr val="A6CB53"/>
    <a:srgbClr val="77A79F"/>
    <a:srgbClr val="DC8A84"/>
    <a:srgbClr val="95C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>
        <p:scale>
          <a:sx n="53" d="100"/>
          <a:sy n="53" d="100"/>
        </p:scale>
        <p:origin x="1152" y="2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D5B5B9-12D6-43A0-AEAC-F76485F1DF53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</dgm:pt>
    <dgm:pt modelId="{4127AE9A-7D5C-4AE1-AB7A-DA10C48A62E5}">
      <dgm:prSet phldrT="[Text]"/>
      <dgm:spPr/>
      <dgm:t>
        <a:bodyPr/>
        <a:lstStyle/>
        <a:p>
          <a:r>
            <a:rPr lang="en-IN" dirty="0"/>
            <a:t>Sector Specific Software/ Tools</a:t>
          </a:r>
        </a:p>
      </dgm:t>
    </dgm:pt>
    <dgm:pt modelId="{F52E67B3-0D1A-4C38-B6CC-94FFD99ADF71}" type="parTrans" cxnId="{B23597A4-4D4A-437F-B7DF-0B0826325C25}">
      <dgm:prSet/>
      <dgm:spPr/>
      <dgm:t>
        <a:bodyPr/>
        <a:lstStyle/>
        <a:p>
          <a:endParaRPr lang="en-IN"/>
        </a:p>
      </dgm:t>
    </dgm:pt>
    <dgm:pt modelId="{56894520-BC9B-484F-94D0-92074BB61290}" type="sibTrans" cxnId="{B23597A4-4D4A-437F-B7DF-0B0826325C25}">
      <dgm:prSet/>
      <dgm:spPr/>
      <dgm:t>
        <a:bodyPr/>
        <a:lstStyle/>
        <a:p>
          <a:endParaRPr lang="en-IN"/>
        </a:p>
      </dgm:t>
    </dgm:pt>
    <dgm:pt modelId="{FAE70B27-9185-46A2-98F9-89F285E37815}">
      <dgm:prSet phldrT="[Text]"/>
      <dgm:spPr/>
      <dgm:t>
        <a:bodyPr/>
        <a:lstStyle/>
        <a:p>
          <a:r>
            <a:rPr lang="en-IN" dirty="0"/>
            <a:t>Horizontal Software Tools</a:t>
          </a:r>
        </a:p>
      </dgm:t>
    </dgm:pt>
    <dgm:pt modelId="{2E97DB58-DB6D-43EA-8EDC-1269DB2E52C3}" type="parTrans" cxnId="{9ECAFDE1-6BC5-4195-AA0A-EE543304C112}">
      <dgm:prSet/>
      <dgm:spPr/>
      <dgm:t>
        <a:bodyPr/>
        <a:lstStyle/>
        <a:p>
          <a:endParaRPr lang="en-IN"/>
        </a:p>
      </dgm:t>
    </dgm:pt>
    <dgm:pt modelId="{0D5837DD-8BCB-47F1-BAEB-F588643850AF}" type="sibTrans" cxnId="{9ECAFDE1-6BC5-4195-AA0A-EE543304C112}">
      <dgm:prSet/>
      <dgm:spPr/>
      <dgm:t>
        <a:bodyPr/>
        <a:lstStyle/>
        <a:p>
          <a:endParaRPr lang="en-IN"/>
        </a:p>
      </dgm:t>
    </dgm:pt>
    <dgm:pt modelId="{FC6D4EF4-AF71-4318-8715-99354FCAEA4E}">
      <dgm:prSet phldrT="[Text]"/>
      <dgm:spPr/>
      <dgm:t>
        <a:bodyPr/>
        <a:lstStyle/>
        <a:p>
          <a:r>
            <a:rPr lang="en-IN" dirty="0"/>
            <a:t>Hardware based XR tools</a:t>
          </a:r>
        </a:p>
      </dgm:t>
    </dgm:pt>
    <dgm:pt modelId="{5E78D533-F6AB-4F03-8AA4-018756202DE0}" type="parTrans" cxnId="{9EB79F39-04FC-423C-A5E5-13ACA00ECDCC}">
      <dgm:prSet/>
      <dgm:spPr/>
      <dgm:t>
        <a:bodyPr/>
        <a:lstStyle/>
        <a:p>
          <a:endParaRPr lang="en-IN"/>
        </a:p>
      </dgm:t>
    </dgm:pt>
    <dgm:pt modelId="{6B3CF117-220E-4511-B9FE-F225265B46B1}" type="sibTrans" cxnId="{9EB79F39-04FC-423C-A5E5-13ACA00ECDCC}">
      <dgm:prSet/>
      <dgm:spPr/>
      <dgm:t>
        <a:bodyPr/>
        <a:lstStyle/>
        <a:p>
          <a:endParaRPr lang="en-IN"/>
        </a:p>
      </dgm:t>
    </dgm:pt>
    <dgm:pt modelId="{A4444973-0795-42E1-9A7E-47E422AA9EEF}">
      <dgm:prSet phldrT="[Text]"/>
      <dgm:spPr/>
      <dgm:t>
        <a:bodyPr/>
        <a:lstStyle/>
        <a:p>
          <a:r>
            <a:rPr lang="en-IN" dirty="0"/>
            <a:t>Robots</a:t>
          </a:r>
        </a:p>
      </dgm:t>
    </dgm:pt>
    <dgm:pt modelId="{2446FDBE-117C-4B52-BDB7-1A0974E56E41}" type="parTrans" cxnId="{F42F9848-0828-4199-B993-27F415398FD9}">
      <dgm:prSet/>
      <dgm:spPr/>
      <dgm:t>
        <a:bodyPr/>
        <a:lstStyle/>
        <a:p>
          <a:endParaRPr lang="en-IN"/>
        </a:p>
      </dgm:t>
    </dgm:pt>
    <dgm:pt modelId="{75A831BD-3724-4C5B-818C-A166FCF02C66}" type="sibTrans" cxnId="{F42F9848-0828-4199-B993-27F415398FD9}">
      <dgm:prSet/>
      <dgm:spPr/>
      <dgm:t>
        <a:bodyPr/>
        <a:lstStyle/>
        <a:p>
          <a:endParaRPr lang="en-IN"/>
        </a:p>
      </dgm:t>
    </dgm:pt>
    <dgm:pt modelId="{45B1DF03-8E27-43D6-8F59-18E4C139576E}" type="pres">
      <dgm:prSet presAssocID="{10D5B5B9-12D6-43A0-AEAC-F76485F1DF53}" presName="Name0" presStyleCnt="0">
        <dgm:presLayoutVars>
          <dgm:dir/>
          <dgm:resizeHandles val="exact"/>
        </dgm:presLayoutVars>
      </dgm:prSet>
      <dgm:spPr/>
    </dgm:pt>
    <dgm:pt modelId="{3D9B144A-FA60-462B-963B-6FB1EA1E58F5}" type="pres">
      <dgm:prSet presAssocID="{4127AE9A-7D5C-4AE1-AB7A-DA10C48A62E5}" presName="node" presStyleLbl="node1" presStyleIdx="0" presStyleCnt="4">
        <dgm:presLayoutVars>
          <dgm:bulletEnabled val="1"/>
        </dgm:presLayoutVars>
      </dgm:prSet>
      <dgm:spPr/>
    </dgm:pt>
    <dgm:pt modelId="{D8986B1F-123B-475A-B014-FF7E6F1EF1E6}" type="pres">
      <dgm:prSet presAssocID="{56894520-BC9B-484F-94D0-92074BB61290}" presName="sibTrans" presStyleCnt="0"/>
      <dgm:spPr/>
    </dgm:pt>
    <dgm:pt modelId="{F5B7DB60-9997-43B9-B820-35DEA7B928AA}" type="pres">
      <dgm:prSet presAssocID="{FAE70B27-9185-46A2-98F9-89F285E37815}" presName="node" presStyleLbl="node1" presStyleIdx="1" presStyleCnt="4">
        <dgm:presLayoutVars>
          <dgm:bulletEnabled val="1"/>
        </dgm:presLayoutVars>
      </dgm:prSet>
      <dgm:spPr/>
    </dgm:pt>
    <dgm:pt modelId="{4A65AA79-595D-48BD-8970-8B636D3397AE}" type="pres">
      <dgm:prSet presAssocID="{0D5837DD-8BCB-47F1-BAEB-F588643850AF}" presName="sibTrans" presStyleCnt="0"/>
      <dgm:spPr/>
    </dgm:pt>
    <dgm:pt modelId="{E7F168E2-6575-4471-9E97-66C13EF4DF61}" type="pres">
      <dgm:prSet presAssocID="{FC6D4EF4-AF71-4318-8715-99354FCAEA4E}" presName="node" presStyleLbl="node1" presStyleIdx="2" presStyleCnt="4">
        <dgm:presLayoutVars>
          <dgm:bulletEnabled val="1"/>
        </dgm:presLayoutVars>
      </dgm:prSet>
      <dgm:spPr/>
    </dgm:pt>
    <dgm:pt modelId="{5C6E5DF7-5828-4AD3-A98B-67E929FD2ECF}" type="pres">
      <dgm:prSet presAssocID="{6B3CF117-220E-4511-B9FE-F225265B46B1}" presName="sibTrans" presStyleCnt="0"/>
      <dgm:spPr/>
    </dgm:pt>
    <dgm:pt modelId="{866DC11D-B9CC-45E6-B506-2688A0C9FDF5}" type="pres">
      <dgm:prSet presAssocID="{A4444973-0795-42E1-9A7E-47E422AA9EEF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9F39-04FC-423C-A5E5-13ACA00ECDCC}" srcId="{10D5B5B9-12D6-43A0-AEAC-F76485F1DF53}" destId="{FC6D4EF4-AF71-4318-8715-99354FCAEA4E}" srcOrd="2" destOrd="0" parTransId="{5E78D533-F6AB-4F03-8AA4-018756202DE0}" sibTransId="{6B3CF117-220E-4511-B9FE-F225265B46B1}"/>
    <dgm:cxn modelId="{F42F9848-0828-4199-B993-27F415398FD9}" srcId="{10D5B5B9-12D6-43A0-AEAC-F76485F1DF53}" destId="{A4444973-0795-42E1-9A7E-47E422AA9EEF}" srcOrd="3" destOrd="0" parTransId="{2446FDBE-117C-4B52-BDB7-1A0974E56E41}" sibTransId="{75A831BD-3724-4C5B-818C-A166FCF02C66}"/>
    <dgm:cxn modelId="{9892014B-E081-47FE-A613-FD2BA5B1F47D}" type="presOf" srcId="{FAE70B27-9185-46A2-98F9-89F285E37815}" destId="{F5B7DB60-9997-43B9-B820-35DEA7B928AA}" srcOrd="0" destOrd="0" presId="urn:microsoft.com/office/officeart/2005/8/layout/hList6"/>
    <dgm:cxn modelId="{DAE85058-9C3D-4EF3-8A4C-398FEE3680AA}" type="presOf" srcId="{4127AE9A-7D5C-4AE1-AB7A-DA10C48A62E5}" destId="{3D9B144A-FA60-462B-963B-6FB1EA1E58F5}" srcOrd="0" destOrd="0" presId="urn:microsoft.com/office/officeart/2005/8/layout/hList6"/>
    <dgm:cxn modelId="{6FBD4086-3582-4C76-8567-EF312AED0A2C}" type="presOf" srcId="{A4444973-0795-42E1-9A7E-47E422AA9EEF}" destId="{866DC11D-B9CC-45E6-B506-2688A0C9FDF5}" srcOrd="0" destOrd="0" presId="urn:microsoft.com/office/officeart/2005/8/layout/hList6"/>
    <dgm:cxn modelId="{F9756E8C-26E7-4B14-9BB8-175F78B409BC}" type="presOf" srcId="{FC6D4EF4-AF71-4318-8715-99354FCAEA4E}" destId="{E7F168E2-6575-4471-9E97-66C13EF4DF61}" srcOrd="0" destOrd="0" presId="urn:microsoft.com/office/officeart/2005/8/layout/hList6"/>
    <dgm:cxn modelId="{B23597A4-4D4A-437F-B7DF-0B0826325C25}" srcId="{10D5B5B9-12D6-43A0-AEAC-F76485F1DF53}" destId="{4127AE9A-7D5C-4AE1-AB7A-DA10C48A62E5}" srcOrd="0" destOrd="0" parTransId="{F52E67B3-0D1A-4C38-B6CC-94FFD99ADF71}" sibTransId="{56894520-BC9B-484F-94D0-92074BB61290}"/>
    <dgm:cxn modelId="{D75F60C3-5A07-4AA7-9855-46324E1EB877}" type="presOf" srcId="{10D5B5B9-12D6-43A0-AEAC-F76485F1DF53}" destId="{45B1DF03-8E27-43D6-8F59-18E4C139576E}" srcOrd="0" destOrd="0" presId="urn:microsoft.com/office/officeart/2005/8/layout/hList6"/>
    <dgm:cxn modelId="{9ECAFDE1-6BC5-4195-AA0A-EE543304C112}" srcId="{10D5B5B9-12D6-43A0-AEAC-F76485F1DF53}" destId="{FAE70B27-9185-46A2-98F9-89F285E37815}" srcOrd="1" destOrd="0" parTransId="{2E97DB58-DB6D-43EA-8EDC-1269DB2E52C3}" sibTransId="{0D5837DD-8BCB-47F1-BAEB-F588643850AF}"/>
    <dgm:cxn modelId="{EBF46D8C-050B-4B8C-8723-DB2EE824FBAF}" type="presParOf" srcId="{45B1DF03-8E27-43D6-8F59-18E4C139576E}" destId="{3D9B144A-FA60-462B-963B-6FB1EA1E58F5}" srcOrd="0" destOrd="0" presId="urn:microsoft.com/office/officeart/2005/8/layout/hList6"/>
    <dgm:cxn modelId="{1C9D3F53-41A3-40D6-A261-7591CDB18419}" type="presParOf" srcId="{45B1DF03-8E27-43D6-8F59-18E4C139576E}" destId="{D8986B1F-123B-475A-B014-FF7E6F1EF1E6}" srcOrd="1" destOrd="0" presId="urn:microsoft.com/office/officeart/2005/8/layout/hList6"/>
    <dgm:cxn modelId="{34FD733B-A722-42D5-9E90-61B42E816E92}" type="presParOf" srcId="{45B1DF03-8E27-43D6-8F59-18E4C139576E}" destId="{F5B7DB60-9997-43B9-B820-35DEA7B928AA}" srcOrd="2" destOrd="0" presId="urn:microsoft.com/office/officeart/2005/8/layout/hList6"/>
    <dgm:cxn modelId="{3F1CB911-193C-4B40-BECB-83F92E5315E1}" type="presParOf" srcId="{45B1DF03-8E27-43D6-8F59-18E4C139576E}" destId="{4A65AA79-595D-48BD-8970-8B636D3397AE}" srcOrd="3" destOrd="0" presId="urn:microsoft.com/office/officeart/2005/8/layout/hList6"/>
    <dgm:cxn modelId="{001DDFCA-8D85-4308-9285-2D45E808F7AC}" type="presParOf" srcId="{45B1DF03-8E27-43D6-8F59-18E4C139576E}" destId="{E7F168E2-6575-4471-9E97-66C13EF4DF61}" srcOrd="4" destOrd="0" presId="urn:microsoft.com/office/officeart/2005/8/layout/hList6"/>
    <dgm:cxn modelId="{2B6994C5-5466-4D69-B55D-460BA32D64AE}" type="presParOf" srcId="{45B1DF03-8E27-43D6-8F59-18E4C139576E}" destId="{5C6E5DF7-5828-4AD3-A98B-67E929FD2ECF}" srcOrd="5" destOrd="0" presId="urn:microsoft.com/office/officeart/2005/8/layout/hList6"/>
    <dgm:cxn modelId="{91D70314-21C8-45BD-867F-B19790919DE4}" type="presParOf" srcId="{45B1DF03-8E27-43D6-8F59-18E4C139576E}" destId="{866DC11D-B9CC-45E6-B506-2688A0C9FDF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B144A-FA60-462B-963B-6FB1EA1E58F5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854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Sector Specific Software/ Tools</a:t>
          </a:r>
        </a:p>
      </dsp:txBody>
      <dsp:txXfrm rot="5400000">
        <a:off x="2535" y="870268"/>
        <a:ext cx="2487699" cy="2610802"/>
      </dsp:txXfrm>
    </dsp:sp>
    <dsp:sp modelId="{F5B7DB60-9997-43B9-B820-35DEA7B928AA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854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Horizontal Software Tools</a:t>
          </a:r>
        </a:p>
      </dsp:txBody>
      <dsp:txXfrm rot="5400000">
        <a:off x="2676811" y="870268"/>
        <a:ext cx="2487699" cy="2610802"/>
      </dsp:txXfrm>
    </dsp:sp>
    <dsp:sp modelId="{E7F168E2-6575-4471-9E97-66C13EF4DF61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854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Hardware based XR tools</a:t>
          </a:r>
        </a:p>
      </dsp:txBody>
      <dsp:txXfrm rot="5400000">
        <a:off x="5351088" y="870268"/>
        <a:ext cx="2487699" cy="2610802"/>
      </dsp:txXfrm>
    </dsp:sp>
    <dsp:sp modelId="{866DC11D-B9CC-45E6-B506-2688A0C9FDF5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854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Robots</a:t>
          </a:r>
        </a:p>
      </dsp:txBody>
      <dsp:txXfrm rot="5400000">
        <a:off x="8025365" y="870268"/>
        <a:ext cx="2487699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70628-C87D-4590-8335-8EF0B272E5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35541-F4AD-414F-BED0-63C8EFCF4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0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3D93-0E49-9055-3E8C-BDF60228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97588-ED7A-BB4F-CADC-41700C272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4137-BE55-0848-D119-C61DA2C7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EE96-CE1D-4DF2-8452-B62E4E0686E9}" type="datetime1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EA3E-8370-169D-6CF6-7B4CC16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5E04-814D-AFBE-13B0-CDF7D36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790925-9A80-9B9F-A35D-DA797B5BBAC6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E7A7BB-CB4C-68F0-B137-1F9D2F103CBB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4524F4-9FA5-5FB0-EF51-07DDFF4AAD84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376CD2-BD9B-5CB4-2506-4C35F0BEA16F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04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F362-850D-463A-6E96-37B82CCC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0F263-3B88-7F66-C9C3-6363DB89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295F-B108-F2AF-2585-9BB756A8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0125-5BC2-471D-86E1-F99FD95822B9}" type="datetime1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803B-0B61-4AFF-CD8E-718CC54C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14F4-C082-64C7-B99B-5A67350A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DE65F-3A60-6A0E-329E-6BD638FF3169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B3A7F7-C498-C23C-602C-EE69F596FA58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6F0731-FF59-6CF8-DE5F-37B379C06CE4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FCCA85-A85A-8755-B83E-4A86A155E560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94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228BC-C171-A990-AE75-3E12690C8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782AA-3B9D-E82C-C324-BD6ADC61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EC2F-92F9-2072-9A11-045A28B1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05AA-86E4-4DA1-87DE-4D3E4912765D}" type="datetime1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0EE1-7A61-6A07-A209-052E770C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0E14-F3DC-89C2-C689-887B196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3AEBC4-71FD-D614-DB64-32F5B738965F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DCB35A-E3F3-B940-351B-00525AA0D822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B1ACAF-0600-70B6-A533-126D6718C339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0FBFFB-C874-93BC-269B-A4EB20599532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3321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CFF0-F7E4-79F6-C57B-308D3158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97A1-D086-C805-4C0A-FB4AD67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829B-7266-DD93-BD2E-0DF9D1F2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104E-B5BB-4872-B1F9-B7800564DD5E}" type="datetime1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E4E6-D820-A078-52E3-97ACB0EA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C869-7AA7-2321-0B2D-4ACA6969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0BB09-6B4E-93CD-8E25-A796A5979204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3E6A6D-A543-A7AA-6482-EC9EBB2A9EAA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445A-A505-2B80-6A2C-5075B3BCEF65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261A2D-5862-07FF-BB3F-9D2D00BA9B40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7B08-0806-7808-0A01-D976531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6EF2-F7F2-7A0A-EBD6-CD4E4D70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380A-B05F-19C2-3703-0CECD40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ABAB-D85F-45A2-9ACE-84D3C72715FE}" type="datetime1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9806-5218-BD93-2629-1D8B102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F48B-B81E-B825-C991-A06DBE72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BE36AB-7042-146F-52B5-1B54402A2749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C83400-A2FE-FF61-CE93-187D14AF1157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5D1252-72DE-82AA-0A77-766CE0E3439A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7AB0D-7ABF-4F0F-4D51-D2F70A63D23C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8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AC28-CA70-D649-1D59-F87A2A4C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001F-E586-66A6-6AA3-5A4BAD7F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DA6C2-612A-1BE6-11C9-69C708BB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2204-D0C1-569D-F2FA-BF1F4C86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A639-96E5-4E3B-A434-8F78E1007920}" type="datetime1">
              <a:rPr lang="en-US" smtClean="0"/>
              <a:t>29-Nov-24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5D177-B554-263A-1F04-4C2AE62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6C4A3-ECC3-DAED-D3F3-B1CDDB0F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2C7918-8D6B-5F58-3B73-88173C0E7872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691A6F-61EE-C0CC-D3B2-E48F845F2781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5758ED-8E46-8AA2-4C80-F8B017AEEE3E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10BD4B-BBF2-8D6E-9E8F-DF896F493D1B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1394-B2C7-84EE-307C-234EB1EC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6786-8A54-DD68-E462-EFE0D78A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AC9C-926D-178A-BF73-DB2A4268F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3871-6E3A-9AC7-118C-C0861BFB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AF0E1-0548-2659-D63B-BFC2A596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0C142-B84F-2781-91C2-19FE8BB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75C2-FB4C-47A8-B2F2-4B5B2998934D}" type="datetime1">
              <a:rPr lang="en-US" smtClean="0"/>
              <a:t>29-Nov-24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DC172-264F-5D54-0E56-FE965AB4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74787-FCA4-5FEE-6FD4-9543A50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210392-000B-9885-D6B8-5D523746EB54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40D219-680E-303C-8A76-E80909668363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1F70F-8B56-61DA-D6EE-0EE4876E4E0D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2B45F2-CEFE-8C62-B74B-645B49E653CE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2D7EF-A979-85D3-C1E9-EB5A9E6EA6C2}"/>
              </a:ext>
            </a:extLst>
          </p:cNvPr>
          <p:cNvGrpSpPr/>
          <p:nvPr userDrawn="1"/>
        </p:nvGrpSpPr>
        <p:grpSpPr>
          <a:xfrm>
            <a:off x="8277620" y="98320"/>
            <a:ext cx="3585221" cy="955020"/>
            <a:chOff x="8277620" y="98320"/>
            <a:chExt cx="3585221" cy="9550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28A9EE-D1D8-BD2B-F562-488A7C8AAFF0}"/>
                </a:ext>
              </a:extLst>
            </p:cNvPr>
            <p:cNvGrpSpPr/>
            <p:nvPr/>
          </p:nvGrpSpPr>
          <p:grpSpPr>
            <a:xfrm>
              <a:off x="9774579" y="98320"/>
              <a:ext cx="2088262" cy="955020"/>
              <a:chOff x="8119992" y="98320"/>
              <a:chExt cx="2052708" cy="845667"/>
            </a:xfrm>
          </p:grpSpPr>
          <p:pic>
            <p:nvPicPr>
              <p:cNvPr id="21" name="Picture 2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EDBFAD5-E691-A2C5-DEBC-349B7515E9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722"/>
              <a:stretch/>
            </p:blipFill>
            <p:spPr bwMode="auto">
              <a:xfrm>
                <a:off x="9156389" y="98320"/>
                <a:ext cx="1016311" cy="845667"/>
              </a:xfrm>
              <a:prstGeom prst="roundRect">
                <a:avLst>
                  <a:gd name="adj" fmla="val 23825"/>
                </a:avLst>
              </a:prstGeom>
              <a:noFill/>
              <a:ln>
                <a:noFill/>
              </a:ln>
              <a:effectLst/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6E1BFDF-A3EF-B106-274C-E98CB95FB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9992" y="140683"/>
                <a:ext cx="917327" cy="797911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9EBD05-66D3-4CDC-94AE-BEA8B57B4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6389" y="294382"/>
                <a:ext cx="0" cy="45581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74BC612-EFB8-994C-5B21-66FE008ABB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77620" y="167343"/>
              <a:ext cx="1375827" cy="862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8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093-BDE8-7C14-1F07-46F228D8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3C52A-55BD-846E-549E-16E16256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CD0-B680-417E-94FD-ADCCB14544B8}" type="datetime1">
              <a:rPr lang="en-US" smtClean="0"/>
              <a:t>29-Nov-24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C60A3-8B64-9050-F481-F8EC6A6F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DD121-FBE1-CDF4-DF15-DE77CBFD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C9C114-78C8-8BE6-C2B2-713891F38CB9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62B0B-32EA-4CF6-ADE4-93825183D284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1FE2FD-69FA-517E-4623-DAB67882D926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F5E0D6-E764-5683-29C1-EAE6F7A5C822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31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861D-8127-ED95-30D8-5C7055B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A432-CA48-4D4B-9199-E80295F9AC7F}" type="datetime1">
              <a:rPr lang="en-US" smtClean="0"/>
              <a:t>29-Nov-24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F36AD-0076-37D8-4B45-ABCC0D7C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5AAE7-CE5E-5B6D-CE6A-D57BF0C6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9986F-1BBF-10C5-D0A5-925A1FC52E46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7DD17A-14EF-CF44-1B56-431C31A3310E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32CF84-FE96-EC59-A1CD-02594D796427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1920BC-E28A-4D40-D93F-7B78A19502CD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5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812-E5A8-7FFE-CC51-16F89878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ABF0-4855-1744-9D40-FC5BBE0E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2724-3835-3504-B87A-70E638F8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2372F-ADB9-8FE5-33BA-8B75A37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278-C6E7-4BB0-A8CC-E8B419BDD112}" type="datetime1">
              <a:rPr lang="en-US" smtClean="0"/>
              <a:t>29-Nov-24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7EFE-8DE2-663D-3429-1536A8F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89227-8E11-B7D2-E4DC-9B2D7F57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E1F4BC-855F-F3E1-85A3-02A0AE9A9B0C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8C2EF4-1043-F5AC-3F74-044827685D97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2F4ACD-73AA-1DC7-CB15-94A0B0638D54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1BA93-522F-B7DB-5825-5D55DFB2A62B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9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F05-CC33-131C-8F7C-8B24B724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724C2-C94D-3D13-FB75-C6838FBDE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47192-F11B-ED60-ADF0-9AE4A573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8F19-A4E3-FB23-DE03-079C6A52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5FA-C535-4847-880F-1FA6E4AC7342}" type="datetime1">
              <a:rPr lang="en-US" smtClean="0"/>
              <a:t>29-Nov-24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BED-5947-A0B2-81CA-2813660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C58A-59FC-765F-859B-DBCE3416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25DA5-119A-0E74-BD8F-78B8011C41EC}"/>
              </a:ext>
            </a:extLst>
          </p:cNvPr>
          <p:cNvGrpSpPr/>
          <p:nvPr userDrawn="1"/>
        </p:nvGrpSpPr>
        <p:grpSpPr>
          <a:xfrm>
            <a:off x="0" y="6798113"/>
            <a:ext cx="12192000" cy="69022"/>
            <a:chOff x="297951" y="355640"/>
            <a:chExt cx="10428270" cy="1580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B57ED-F63E-A3E7-CC2E-DD65F5EFDA5A}"/>
                </a:ext>
              </a:extLst>
            </p:cNvPr>
            <p:cNvSpPr/>
            <p:nvPr/>
          </p:nvSpPr>
          <p:spPr>
            <a:xfrm>
              <a:off x="297951" y="355640"/>
              <a:ext cx="3482939" cy="158068"/>
            </a:xfrm>
            <a:prstGeom prst="rect">
              <a:avLst/>
            </a:prstGeom>
            <a:solidFill>
              <a:srgbClr val="50B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C13795-D16E-C779-F483-0B0CF6C32144}"/>
                </a:ext>
              </a:extLst>
            </p:cNvPr>
            <p:cNvSpPr/>
            <p:nvPr/>
          </p:nvSpPr>
          <p:spPr>
            <a:xfrm>
              <a:off x="3780891" y="355640"/>
              <a:ext cx="3482939" cy="158068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5DB216-59B1-E0DE-6ABE-331498304B67}"/>
                </a:ext>
              </a:extLst>
            </p:cNvPr>
            <p:cNvSpPr/>
            <p:nvPr/>
          </p:nvSpPr>
          <p:spPr>
            <a:xfrm>
              <a:off x="7243282" y="355640"/>
              <a:ext cx="3482939" cy="158068"/>
            </a:xfrm>
            <a:prstGeom prst="rect">
              <a:avLst/>
            </a:prstGeom>
            <a:solidFill>
              <a:srgbClr val="DB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38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7548D-C4EA-633E-6611-90B05BC7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0EAE-5C18-6C04-9BA9-49B53393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D4FE-8D1D-3D8C-B4CB-5C85B40A1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5F42-7457-47BE-9D08-5488140D4C23}" type="datetime1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6576-67FD-F562-CC7E-E0F16DD24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683D-99D7-FE49-F363-82C927C9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345C-A2AD-254D-A478-CDD52E8CE66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69B547-DE58-71DA-DFBE-89C6A71475C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21520" y="30472"/>
            <a:ext cx="970480" cy="8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597F32-990A-1F98-15EB-79F516507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159988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Digital Empowerment: </a:t>
            </a:r>
            <a:r>
              <a:rPr lang="en-IN" sz="4400" dirty="0"/>
              <a:t>Leveraging Technology to skill India's next generation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68D32-3C07-B770-955A-1F4D7C43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</a:t>
            </a:fld>
            <a:endParaRPr lang="en-US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D67B1963-A104-1971-61A0-8E51EFFE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40" y="4224648"/>
            <a:ext cx="2132919" cy="19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E813-110C-C8BA-B39B-918CF442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0" y="1661318"/>
            <a:ext cx="10515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We want to be prepared for current and future job roles!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000" dirty="0">
                <a:solidFill>
                  <a:srgbClr val="C00000"/>
                </a:solidFill>
              </a:rPr>
              <a:t>Where is the Future of Work headed? Job roles that will be in demand?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234C3-E0D9-0E41-5555-A2F96151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90B3C-9DBF-6BE4-6F98-083F3DA7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69FA-C652-BDAA-AFD3-569D934E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7" t="34546" r="14833" b="4483"/>
          <a:stretch/>
        </p:blipFill>
        <p:spPr>
          <a:xfrm>
            <a:off x="259080" y="1360805"/>
            <a:ext cx="10515600" cy="5115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EF9B7-F28A-CD23-C72F-E9A26DAC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32" t="83555" r="17084" b="12639"/>
          <a:stretch/>
        </p:blipFill>
        <p:spPr>
          <a:xfrm>
            <a:off x="3728720" y="935296"/>
            <a:ext cx="4185920" cy="324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995BA-B301-DEFA-22E5-1A90CF294536}"/>
              </a:ext>
            </a:extLst>
          </p:cNvPr>
          <p:cNvSpPr txBox="1"/>
          <p:nvPr/>
        </p:nvSpPr>
        <p:spPr>
          <a:xfrm>
            <a:off x="3078480" y="381635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New Jobs and lost Jobs, 2023 -2027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D0DFA-A73D-3060-1290-75973A4F2168}"/>
              </a:ext>
            </a:extLst>
          </p:cNvPr>
          <p:cNvSpPr txBox="1"/>
          <p:nvPr/>
        </p:nvSpPr>
        <p:spPr>
          <a:xfrm>
            <a:off x="9641840" y="1937752"/>
            <a:ext cx="2550160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1400" b="1" dirty="0"/>
              <a:t>AI and Machine Learning Specialists top the list of fast-growing jobs, followed by Sustainability Specialists and Business Intelligence Analysts. The majority of the fastest growing roles on the list are technology-related roles. </a:t>
            </a:r>
          </a:p>
          <a:p>
            <a:endParaRPr lang="en-IN" sz="1400" dirty="0"/>
          </a:p>
          <a:p>
            <a:r>
              <a:rPr lang="en-IN" sz="1400" dirty="0"/>
              <a:t>The majority of fastest declining roles are clerical or secretarial roles, with Bank Tellers and Related Clerks, Postal Service Clerks, and Cashiers and Ticket Clerks expected to decline fastest.</a:t>
            </a:r>
          </a:p>
        </p:txBody>
      </p:sp>
    </p:spTree>
    <p:extLst>
      <p:ext uri="{BB962C8B-B14F-4D97-AF65-F5344CB8AC3E}">
        <p14:creationId xmlns:p14="http://schemas.microsoft.com/office/powerpoint/2010/main" val="230493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BC6A0-32C7-3E0C-ABB8-4627A6B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E5935-812A-7A12-AF59-A5E4194F5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6" t="9565" r="18125" b="8889"/>
          <a:stretch/>
        </p:blipFill>
        <p:spPr>
          <a:xfrm>
            <a:off x="838199" y="254000"/>
            <a:ext cx="8808115" cy="6102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9727F-5DCC-CF34-09FD-CCB1B1AC5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32" t="83555" r="17084" b="12639"/>
          <a:stretch/>
        </p:blipFill>
        <p:spPr>
          <a:xfrm>
            <a:off x="4297680" y="6460490"/>
            <a:ext cx="3362960" cy="260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3129F-05F4-ED2B-696D-1C2D857D8F72}"/>
              </a:ext>
            </a:extLst>
          </p:cNvPr>
          <p:cNvSpPr txBox="1"/>
          <p:nvPr/>
        </p:nvSpPr>
        <p:spPr>
          <a:xfrm>
            <a:off x="9283094" y="662484"/>
            <a:ext cx="2626360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i="0" dirty="0">
                <a:solidFill>
                  <a:srgbClr val="333333"/>
                </a:solidFill>
                <a:effectLst/>
              </a:rPr>
              <a:t>AI and Big data, Design and User Experience, and creative thinking as emergent areas.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endParaRPr lang="en-US" sz="1400" u="none" strike="noStrike" dirty="0">
              <a:solidFill>
                <a:srgbClr val="333333"/>
              </a:solidFill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AI and big data is the number three priority in company training strategies from now until 2027, and number one priority for companies with more than 50,000 employees. 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endParaRPr lang="en-US" sz="1400" dirty="0"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AI and big data is also the most strongly prioritized skill in the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Insurance and Pensions; 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Management, 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Media, 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Entertainment and Sports; 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Information and Technology Services; Telecommunications; 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Business Support and Premises Maintenance Services; and </a:t>
            </a:r>
          </a:p>
          <a:p>
            <a:pPr marL="285750" marR="0" lvl="0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dirty="0">
                <a:effectLst/>
                <a:ea typeface="Times New Roman" panose="02020603050405020304" pitchFamily="18" charset="0"/>
              </a:rPr>
              <a:t>Electronics industries.</a:t>
            </a:r>
          </a:p>
        </p:txBody>
      </p:sp>
    </p:spTree>
    <p:extLst>
      <p:ext uri="{BB962C8B-B14F-4D97-AF65-F5344CB8AC3E}">
        <p14:creationId xmlns:p14="http://schemas.microsoft.com/office/powerpoint/2010/main" val="30063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1F8B5-1CCC-F1E1-0DC9-8E90D406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1164E-9155-70DD-881E-78A8CE58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6" t="24160" r="40018" b="5324"/>
          <a:stretch/>
        </p:blipFill>
        <p:spPr>
          <a:xfrm>
            <a:off x="157480" y="935356"/>
            <a:ext cx="5958840" cy="53638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406FBB-558A-3E4E-FB95-E5056AB52CEA}"/>
              </a:ext>
            </a:extLst>
          </p:cNvPr>
          <p:cNvSpPr/>
          <p:nvPr/>
        </p:nvSpPr>
        <p:spPr>
          <a:xfrm>
            <a:off x="6797040" y="1300480"/>
            <a:ext cx="3515360" cy="5420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2A6688-2DA3-80DA-01CB-2ABAD188F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4" t="13185" r="38667" b="13925"/>
          <a:stretch/>
        </p:blipFill>
        <p:spPr>
          <a:xfrm>
            <a:off x="6227744" y="935356"/>
            <a:ext cx="5964256" cy="5420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29E40-203B-F261-B45C-E90574F7C4F4}"/>
              </a:ext>
            </a:extLst>
          </p:cNvPr>
          <p:cNvSpPr txBox="1"/>
          <p:nvPr/>
        </p:nvSpPr>
        <p:spPr>
          <a:xfrm>
            <a:off x="3078480" y="381635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Horizontal Skills, 2023 -2027</a:t>
            </a:r>
          </a:p>
        </p:txBody>
      </p:sp>
    </p:spTree>
    <p:extLst>
      <p:ext uri="{BB962C8B-B14F-4D97-AF65-F5344CB8AC3E}">
        <p14:creationId xmlns:p14="http://schemas.microsoft.com/office/powerpoint/2010/main" val="7315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6EAC6F43-A27F-B737-30DF-816C8510970B}"/>
              </a:ext>
            </a:extLst>
          </p:cNvPr>
          <p:cNvSpPr/>
          <p:nvPr/>
        </p:nvSpPr>
        <p:spPr>
          <a:xfrm>
            <a:off x="-177800" y="-19250"/>
            <a:ext cx="12547600" cy="7050103"/>
          </a:xfrm>
          <a:custGeom>
            <a:avLst/>
            <a:gdLst/>
            <a:ahLst/>
            <a:cxnLst/>
            <a:rect l="l" t="t" r="r" b="b"/>
            <a:pathLst>
              <a:path w="5869158" h="10287000">
                <a:moveTo>
                  <a:pt x="0" y="0"/>
                </a:moveTo>
                <a:lnTo>
                  <a:pt x="5869158" y="0"/>
                </a:lnTo>
                <a:lnTo>
                  <a:pt x="58691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venir Black" panose="020B0803020203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C0899-8AAE-6806-2E5E-B2341EE2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905" y="0"/>
            <a:ext cx="2273708" cy="822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4F71-2253-E621-044C-CB02370E9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34" y="1602976"/>
            <a:ext cx="4046465" cy="36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2AE7-2561-2615-0C81-427F8E0A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E037-A6DB-7FDC-F6CE-C418C579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CBED6-F541-766B-D9DA-F93947EE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700337"/>
            <a:ext cx="4867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8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474E-D74E-9F7B-F420-DA3BBC84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8FAB-C25B-7321-9BC3-59D40BF7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50F5A-F144-0E4B-53AD-53732799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486025"/>
            <a:ext cx="4648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AEEF-0074-E157-EB45-E771AA65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8DB8F1-562D-77C2-D870-D4CFE7D354E5}"/>
              </a:ext>
            </a:extLst>
          </p:cNvPr>
          <p:cNvSpPr txBox="1"/>
          <p:nvPr/>
        </p:nvSpPr>
        <p:spPr>
          <a:xfrm>
            <a:off x="1333501" y="2483048"/>
            <a:ext cx="1943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/>
              <a:t>Viksit</a:t>
            </a:r>
            <a:r>
              <a:rPr lang="en-IN" sz="2000" dirty="0"/>
              <a:t> Bharat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51C9F-51EE-685F-1F1D-CFF7C4D12084}"/>
              </a:ext>
            </a:extLst>
          </p:cNvPr>
          <p:cNvSpPr txBox="1"/>
          <p:nvPr/>
        </p:nvSpPr>
        <p:spPr>
          <a:xfrm>
            <a:off x="4862510" y="1734675"/>
            <a:ext cx="1943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Future of Work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3B42-7511-C073-34FA-7DA75D107990}"/>
              </a:ext>
            </a:extLst>
          </p:cNvPr>
          <p:cNvSpPr txBox="1"/>
          <p:nvPr/>
        </p:nvSpPr>
        <p:spPr>
          <a:xfrm>
            <a:off x="8648701" y="2483048"/>
            <a:ext cx="1676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NEP &amp; </a:t>
            </a:r>
            <a:r>
              <a:rPr lang="en-IN" sz="2000" dirty="0" err="1"/>
              <a:t>NCrF</a:t>
            </a:r>
            <a:endParaRPr lang="en-IN" sz="2000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ED822AF0-CD6E-FEA9-7A4D-C46FB4FAB9F9}"/>
              </a:ext>
            </a:extLst>
          </p:cNvPr>
          <p:cNvSpPr/>
          <p:nvPr/>
        </p:nvSpPr>
        <p:spPr>
          <a:xfrm>
            <a:off x="2686048" y="2176940"/>
            <a:ext cx="6296025" cy="691634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46803-8687-3EBB-1409-5FD964410644}"/>
              </a:ext>
            </a:extLst>
          </p:cNvPr>
          <p:cNvSpPr txBox="1"/>
          <p:nvPr/>
        </p:nvSpPr>
        <p:spPr>
          <a:xfrm>
            <a:off x="3171824" y="3769717"/>
            <a:ext cx="6877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LEARNERS | SKILL PROVIDERS | INSTITUTIONS | CORPORATES | GOVERNMENT</a:t>
            </a:r>
          </a:p>
        </p:txBody>
      </p:sp>
      <p:sp>
        <p:nvSpPr>
          <p:cNvPr id="6" name="Freeform 24">
            <a:extLst>
              <a:ext uri="{FF2B5EF4-FFF2-40B4-BE49-F238E27FC236}">
                <a16:creationId xmlns:a16="http://schemas.microsoft.com/office/drawing/2014/main" id="{066A1593-8DC4-86BE-7874-84B44DE16840}"/>
              </a:ext>
            </a:extLst>
          </p:cNvPr>
          <p:cNvSpPr/>
          <p:nvPr/>
        </p:nvSpPr>
        <p:spPr>
          <a:xfrm>
            <a:off x="5029198" y="2438316"/>
            <a:ext cx="1457327" cy="1343428"/>
          </a:xfrm>
          <a:custGeom>
            <a:avLst/>
            <a:gdLst/>
            <a:ahLst/>
            <a:cxnLst/>
            <a:rect l="l" t="t" r="r" b="b"/>
            <a:pathLst>
              <a:path w="3818783" h="3831882">
                <a:moveTo>
                  <a:pt x="0" y="0"/>
                </a:moveTo>
                <a:lnTo>
                  <a:pt x="3818783" y="0"/>
                </a:lnTo>
                <a:lnTo>
                  <a:pt x="3818783" y="3831882"/>
                </a:lnTo>
                <a:lnTo>
                  <a:pt x="0" y="3831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944" t="-11306" r="-130162" b="-5653"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675B14F7-4C7D-12D3-472B-DF48B1979ED6}"/>
              </a:ext>
            </a:extLst>
          </p:cNvPr>
          <p:cNvSpPr/>
          <p:nvPr/>
        </p:nvSpPr>
        <p:spPr>
          <a:xfrm flipV="1">
            <a:off x="2686048" y="3921305"/>
            <a:ext cx="6296025" cy="691634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E6D8F-6F76-94EC-229B-72568D30EDDE}"/>
              </a:ext>
            </a:extLst>
          </p:cNvPr>
          <p:cNvSpPr txBox="1"/>
          <p:nvPr/>
        </p:nvSpPr>
        <p:spPr>
          <a:xfrm>
            <a:off x="4495800" y="4819891"/>
            <a:ext cx="35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LEARNERS TO EARNERS</a:t>
            </a:r>
          </a:p>
        </p:txBody>
      </p:sp>
    </p:spTree>
    <p:extLst>
      <p:ext uri="{BB962C8B-B14F-4D97-AF65-F5344CB8AC3E}">
        <p14:creationId xmlns:p14="http://schemas.microsoft.com/office/powerpoint/2010/main" val="9277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22F9-5F79-2D5A-2AA1-15594952E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72335-28C9-1EAA-FB8C-9BED96918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Leveraging Technology to skill India's next generation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0730005-9763-A1F7-7B59-580DFCD16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36D92-8951-B678-574B-AD476598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E813-110C-C8BA-B39B-918CF442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0" y="1661318"/>
            <a:ext cx="10515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>
                <a:solidFill>
                  <a:srgbClr val="C00000"/>
                </a:solidFill>
              </a:rPr>
              <a:t>What is SKILL?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234C3-E0D9-0E41-5555-A2F96151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90545-2364-8145-1545-57DB064CD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A35A-CE27-2EDF-D2A1-EB0917F34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The Context: Why we want to do it?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289C8F-9ED2-437A-17DB-51171B6C4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9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507B-09EE-8DF3-842D-67C62C54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use one's knowledge effectively and readily in execution or performance</a:t>
            </a:r>
          </a:p>
          <a:p>
            <a:endParaRPr lang="en-US" dirty="0"/>
          </a:p>
          <a:p>
            <a:r>
              <a:rPr lang="en-US" dirty="0"/>
              <a:t>Dexterity or coordination especially in the execution of learned physical tasks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96D9C-4495-CC9D-03E0-96CA673E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3C5F9-A554-AE26-12A6-ECD253C5343F}"/>
              </a:ext>
            </a:extLst>
          </p:cNvPr>
          <p:cNvSpPr txBox="1"/>
          <p:nvPr/>
        </p:nvSpPr>
        <p:spPr>
          <a:xfrm>
            <a:off x="6532880" y="6035040"/>
            <a:ext cx="280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* Ref. - Merriam Webster Dictionary</a:t>
            </a:r>
          </a:p>
        </p:txBody>
      </p:sp>
    </p:spTree>
    <p:extLst>
      <p:ext uri="{BB962C8B-B14F-4D97-AF65-F5344CB8AC3E}">
        <p14:creationId xmlns:p14="http://schemas.microsoft.com/office/powerpoint/2010/main" val="395865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CE2205-8EA8-2CFA-3905-ACC89A6EA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646872"/>
              </p:ext>
            </p:extLst>
          </p:nvPr>
        </p:nvGraphicFramePr>
        <p:xfrm>
          <a:off x="838200" y="140451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828C-B856-B940-1A9F-88D040A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380"/>
            <a:ext cx="2743200" cy="365125"/>
          </a:xfrm>
        </p:spPr>
        <p:txBody>
          <a:bodyPr/>
          <a:lstStyle/>
          <a:p>
            <a:fld id="{13DD345C-A2AD-254D-A478-CDD52E8CE6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6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B99D3-C394-19EA-0B3C-C4BF1028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9730CA-EB72-2BDD-8D6E-C30D89667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62371"/>
              </p:ext>
            </p:extLst>
          </p:nvPr>
        </p:nvGraphicFramePr>
        <p:xfrm>
          <a:off x="706120" y="2049048"/>
          <a:ext cx="10779760" cy="430730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93264">
                  <a:extLst>
                    <a:ext uri="{9D8B030D-6E8A-4147-A177-3AD203B41FA5}">
                      <a16:colId xmlns:a16="http://schemas.microsoft.com/office/drawing/2014/main" val="3910459168"/>
                    </a:ext>
                  </a:extLst>
                </a:gridCol>
                <a:gridCol w="8286496">
                  <a:extLst>
                    <a:ext uri="{9D8B030D-6E8A-4147-A177-3AD203B41FA5}">
                      <a16:colId xmlns:a16="http://schemas.microsoft.com/office/drawing/2014/main" val="2379244276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US" sz="1200" b="1"/>
                        <a:t>Sector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Tools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697301804"/>
                  </a:ext>
                </a:extLst>
              </a:tr>
              <a:tr h="166947">
                <a:tc>
                  <a:txBody>
                    <a:bodyPr/>
                    <a:lstStyle/>
                    <a:p>
                      <a:r>
                        <a:rPr lang="en-US" sz="1200" b="1"/>
                        <a:t>Graphic Design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Adobe Photoshop, CorelDRAW, Adobe Illustrator, Affinity Designer, Blender, GIMP, Figma, Sketch, Inkscape, Canva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325738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Video Editing</a:t>
                      </a:r>
                      <a:endParaRPr lang="en-US" sz="1200" dirty="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Adobe Premiere Pro, Final Cut Pro, DaVinci Resolve, After Effects, Cinema 4D, Sony Vegas, Avid Media Composer, Lightworks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387050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Programming &amp; Development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Visual Studio Code, PyCharm, Eclipse, Git, Jira, IntelliJ IDEA, NetBeans, Xcode, Sublime Text, GitHub Desktop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802916179"/>
                  </a:ext>
                </a:extLst>
              </a:tr>
              <a:tr h="96460">
                <a:tc>
                  <a:txBody>
                    <a:bodyPr/>
                    <a:lstStyle/>
                    <a:p>
                      <a:r>
                        <a:rPr lang="en-US" sz="1200" b="1"/>
                        <a:t>Data Analysis &amp; Science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Tableau, Microsoft Power BI, RStudio, Jupyter Notebooks, MATLAB, Apache Hadoop, IBM SPSS, RapidMiner, SAS, KNIME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1932691384"/>
                  </a:ext>
                </a:extLst>
              </a:tr>
              <a:tr h="142254">
                <a:tc>
                  <a:txBody>
                    <a:bodyPr/>
                    <a:lstStyle/>
                    <a:p>
                      <a:r>
                        <a:rPr lang="en-US" sz="1200" b="1" dirty="0"/>
                        <a:t>Audio &amp; Music Production</a:t>
                      </a:r>
                      <a:endParaRPr lang="en-US" sz="1200" dirty="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Ableton Live, FL Studio, Logic Pro, Audacity, Pro Tools, GarageBand, Cubase, Reaper, Avid Sibelius, Studio One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833960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Project Management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Trello, Asana, Monday.com, Microsoft Project, Basecamp, ClickUp, Wrike, Smartsheet, Notion, Zoho Projects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700648051"/>
                  </a:ext>
                </a:extLst>
              </a:tr>
              <a:tr h="133258">
                <a:tc>
                  <a:txBody>
                    <a:bodyPr/>
                    <a:lstStyle/>
                    <a:p>
                      <a:r>
                        <a:rPr lang="en-US" sz="1200" b="1"/>
                        <a:t>Learning Platforms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Coursera, Udemy, Khan Academy, LinkedIn Learning, edX, Skillshare, Pluralsight, FutureLearn, Codecademy, Udacity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3993490091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r>
                        <a:rPr lang="en-US" sz="1200" b="1"/>
                        <a:t>3D Modeling &amp; CAD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AutoCAD, SolidWorks, SketchUp, Fusion 360, Rhino, CATIA, TinkerCAD, FreeCAD, Onshape, ZBrush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425425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Cybersecurity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Wireshark, Metasploit, Kali Linux, Nmap, Burp Suite, Nessus, Snort, OpenVAS, Aircrack-ng, OWASP ZAP, Splunk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312883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Cloud Computing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AWS (Amazon Web Services), Microsoft Azure, Google Cloud, IBM Cloud, Oracle Cloud, DigitalOcean, Heroku, VMware, OpenShift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708996575"/>
                  </a:ext>
                </a:extLst>
              </a:tr>
              <a:tr h="124410">
                <a:tc>
                  <a:txBody>
                    <a:bodyPr/>
                    <a:lstStyle/>
                    <a:p>
                      <a:r>
                        <a:rPr lang="en-US" sz="1200" b="1"/>
                        <a:t>Database Management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MySQL, PostgreSQL, MongoDB, Microsoft SQL Server, Oracle Database, SQLite, Cassandra, Redis, CouchDB, MariaDB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816893756"/>
                  </a:ext>
                </a:extLst>
              </a:tr>
              <a:tr h="97052">
                <a:tc>
                  <a:txBody>
                    <a:bodyPr/>
                    <a:lstStyle/>
                    <a:p>
                      <a:r>
                        <a:rPr lang="en-US" sz="1200" b="1"/>
                        <a:t>Web Development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WordPress, Drupal, Joomla, Adobe Dreamweaver, Wix, Squarespace, Shopify, Webflow, Bootstrap, Angular, React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184743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Artificial Intelligence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TensorFlow, Keras, PyTorch, OpenAI GPT, IBM Watson, Google AI Platform, H2O.ai, Microsoft Azure AI, Scikit-learn, OpenCV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220211062"/>
                  </a:ext>
                </a:extLst>
              </a:tr>
              <a:tr h="60624">
                <a:tc>
                  <a:txBody>
                    <a:bodyPr/>
                    <a:lstStyle/>
                    <a:p>
                      <a:r>
                        <a:rPr lang="en-US" sz="1200" b="1"/>
                        <a:t>Business &amp; Finance Tools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QuickBooks, SAP, Oracle ERP, Microsoft Dynamics, Xero, FreshBooks, Zoho Books, Sage, Wave, Tally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1659384985"/>
                  </a:ext>
                </a:extLst>
              </a:tr>
              <a:tr h="88130">
                <a:tc>
                  <a:txBody>
                    <a:bodyPr/>
                    <a:lstStyle/>
                    <a:p>
                      <a:r>
                        <a:rPr lang="en-US" sz="1200" b="1"/>
                        <a:t>Game Development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Unity, Unreal Engine, Godot, CryEngine, GameMaker Studio, Construct, RPG Maker, Blender (for 3D assets), Stencyl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3232214086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US" sz="1200" b="1" dirty="0"/>
                        <a:t>Animation</a:t>
                      </a:r>
                      <a:endParaRPr lang="en-US" sz="1200" dirty="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Toon Boom Harmony, Moho (Anime Studio), Pencil2D, OpenToonz, Synfig, Dragonframe, Character Animator, Blender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88107794"/>
                  </a:ext>
                </a:extLst>
              </a:tr>
              <a:tr h="91823">
                <a:tc>
                  <a:txBody>
                    <a:bodyPr/>
                    <a:lstStyle/>
                    <a:p>
                      <a:r>
                        <a:rPr lang="en-US" sz="1200" b="1" dirty="0"/>
                        <a:t>UX/UI Design</a:t>
                      </a:r>
                      <a:endParaRPr lang="en-US" sz="1200" dirty="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Adobe XD, Figma, Sketch, InVision, Axure RP, Balsamiq, Marvel App, Framer, Zeplin, Origami Studio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3812956753"/>
                  </a:ext>
                </a:extLst>
              </a:tr>
              <a:tr h="137342">
                <a:tc>
                  <a:txBody>
                    <a:bodyPr/>
                    <a:lstStyle/>
                    <a:p>
                      <a:r>
                        <a:rPr lang="en-US" sz="1200" b="1"/>
                        <a:t>Office &amp; Productivity</a:t>
                      </a:r>
                      <a:endParaRPr lang="en-US" sz="120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Microsoft Office (Word, Excel, PowerPoint), Google Workspace (Docs, Sheets, Slides), Notion, Evernote, Zoho Docs, Slack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1178166188"/>
                  </a:ext>
                </a:extLst>
              </a:tr>
              <a:tr h="104743">
                <a:tc>
                  <a:txBody>
                    <a:bodyPr/>
                    <a:lstStyle/>
                    <a:p>
                      <a:r>
                        <a:rPr lang="en-US" sz="1200" b="1" dirty="0"/>
                        <a:t>Virtualization</a:t>
                      </a:r>
                      <a:endParaRPr lang="en-US" sz="1200" dirty="0"/>
                    </a:p>
                  </a:txBody>
                  <a:tcPr marL="24309" marR="24309" marT="12155" marB="1215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VMware Workstation, VirtualBox, Hyper-V, Parallels Desktop, Citrix Hypervisor, Red Hat Virtualization</a:t>
                      </a:r>
                    </a:p>
                  </a:txBody>
                  <a:tcPr marL="24309" marR="24309" marT="12155" marB="12155" anchor="ctr"/>
                </a:tc>
                <a:extLst>
                  <a:ext uri="{0D108BD9-81ED-4DB2-BD59-A6C34878D82A}">
                    <a16:rowId xmlns:a16="http://schemas.microsoft.com/office/drawing/2014/main" val="213891694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7B60DA8-1AFD-8B7F-E8F2-6EE2EAAB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58360"/>
            <a:ext cx="10515600" cy="1325563"/>
          </a:xfrm>
        </p:spPr>
        <p:txBody>
          <a:bodyPr/>
          <a:lstStyle/>
          <a:p>
            <a:r>
              <a:rPr lang="en-IN" dirty="0"/>
              <a:t>Sector Specific Software Tools</a:t>
            </a:r>
          </a:p>
        </p:txBody>
      </p:sp>
    </p:spTree>
    <p:extLst>
      <p:ext uri="{BB962C8B-B14F-4D97-AF65-F5344CB8AC3E}">
        <p14:creationId xmlns:p14="http://schemas.microsoft.com/office/powerpoint/2010/main" val="340611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F8974-D5D6-C5D4-CF58-0828A0C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B733A4-4757-C583-6D84-4993C396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55245"/>
              </p:ext>
            </p:extLst>
          </p:nvPr>
        </p:nvGraphicFramePr>
        <p:xfrm>
          <a:off x="487680" y="987552"/>
          <a:ext cx="11216640" cy="5473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33472">
                  <a:extLst>
                    <a:ext uri="{9D8B030D-6E8A-4147-A177-3AD203B41FA5}">
                      <a16:colId xmlns:a16="http://schemas.microsoft.com/office/drawing/2014/main" val="5690463"/>
                    </a:ext>
                  </a:extLst>
                </a:gridCol>
                <a:gridCol w="8583168">
                  <a:extLst>
                    <a:ext uri="{9D8B030D-6E8A-4147-A177-3AD203B41FA5}">
                      <a16:colId xmlns:a16="http://schemas.microsoft.com/office/drawing/2014/main" val="4133885710"/>
                    </a:ext>
                  </a:extLst>
                </a:gridCol>
              </a:tblGrid>
              <a:tr h="93348">
                <a:tc>
                  <a:txBody>
                    <a:bodyPr/>
                    <a:lstStyle/>
                    <a:p>
                      <a:r>
                        <a:rPr lang="en-US" sz="1100" b="1"/>
                        <a:t>Sector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Tools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2296578982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Human Resources (HR)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BambooHR, Workday, ADP Workforce Now, Zenefits, Gusto, SAP SuccessFactors, Lever, Greenhouse, JazzHR, Paycom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602525377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Customer Relationship Management (CRM)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Salesforce, HubSpot, </a:t>
                      </a:r>
                      <a:r>
                        <a:rPr lang="en-US" sz="1100" dirty="0" err="1"/>
                        <a:t>Zoho</a:t>
                      </a:r>
                      <a:r>
                        <a:rPr lang="en-US" sz="1100" dirty="0"/>
                        <a:t> CRM, Microsoft Dynamics 365, Pipedrive, </a:t>
                      </a:r>
                      <a:r>
                        <a:rPr lang="en-US" sz="1100" dirty="0" err="1"/>
                        <a:t>Freshworks</a:t>
                      </a:r>
                      <a:r>
                        <a:rPr lang="en-US" sz="1100" dirty="0"/>
                        <a:t> CRM, Nimble, Insightly, Copper, SugarCRM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44129238"/>
                  </a:ext>
                </a:extLst>
              </a:tr>
              <a:tr h="267962">
                <a:tc>
                  <a:txBody>
                    <a:bodyPr/>
                    <a:lstStyle/>
                    <a:p>
                      <a:r>
                        <a:rPr lang="en-US" sz="1100" b="1"/>
                        <a:t>Digital Marketing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Google Analytics, SEMrush, Ahrefs, Moz, Hootsuite, Buffer, Mailchimp, HubSpot Marketing Hub, Canva, Sprout Social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4133082180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 dirty="0"/>
                        <a:t>E-commerce</a:t>
                      </a:r>
                      <a:endParaRPr lang="en-US" sz="1100" dirty="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Shopify, WooCommerce, Magento, BigCommerce, PrestaShop, OpenCart, Ecwid, Volusion, Squarespace Commerce, Wix Stores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784791179"/>
                  </a:ext>
                </a:extLst>
              </a:tr>
              <a:tr h="160625">
                <a:tc>
                  <a:txBody>
                    <a:bodyPr/>
                    <a:lstStyle/>
                    <a:p>
                      <a:r>
                        <a:rPr lang="en-US" sz="1100" b="1"/>
                        <a:t>Construction &amp; Architecture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AutoCAD, Revit, ArchiCAD, SketchUp, Rhino, BIM 360, Bluebeam Revu, PlanGrid, Vectorworks, Tekla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020353622"/>
                  </a:ext>
                </a:extLst>
              </a:tr>
              <a:tr h="160625">
                <a:tc>
                  <a:txBody>
                    <a:bodyPr/>
                    <a:lstStyle/>
                    <a:p>
                      <a:r>
                        <a:rPr lang="en-US" sz="1100" b="1"/>
                        <a:t>Accounting &amp; Finance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QuickBooks, Xero, FreshBooks, Wave, Zoho Books, Sage 50cloud, Tally, NetSuite, SAP, Kashoo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4106194384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Supply Chain Management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SAP SCM, Oracle SCM Cloud, Manhattan Associates, Blue Yonder, Infor SCM, Coupa, </a:t>
                      </a:r>
                      <a:r>
                        <a:rPr lang="en-US" sz="1100" dirty="0" err="1"/>
                        <a:t>HighJump</a:t>
                      </a:r>
                      <a:r>
                        <a:rPr lang="en-US" sz="1100" dirty="0"/>
                        <a:t>, Kinaxis, E2Open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066352072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Healthcare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Epic Systems, Cerner, Allscripts, eClinicalWorks, Athenahealth, Meditech, Kareo, Practice Fusion, SimplePractice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4164885164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Legal Practice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Clio, </a:t>
                      </a:r>
                      <a:r>
                        <a:rPr lang="en-US" sz="1100" dirty="0" err="1"/>
                        <a:t>MyCase</a:t>
                      </a:r>
                      <a:r>
                        <a:rPr lang="en-US" sz="1100" dirty="0"/>
                        <a:t>, Rocket Matter, </a:t>
                      </a:r>
                      <a:r>
                        <a:rPr lang="en-US" sz="1100" dirty="0" err="1"/>
                        <a:t>PracticePanther</a:t>
                      </a:r>
                      <a:r>
                        <a:rPr lang="en-US" sz="1100" dirty="0"/>
                        <a:t>, Bill4Time, Zola Suite, Smokeball, </a:t>
                      </a:r>
                      <a:r>
                        <a:rPr lang="en-US" sz="1100" dirty="0" err="1"/>
                        <a:t>TimeSolv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CosmoLex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LawPay</a:t>
                      </a:r>
                      <a:endParaRPr lang="en-US" sz="1100" dirty="0"/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2044527075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Content Management Systems (CMS)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WordPress, Drupal, Joomla, Sitecore, TYPO3, Contentful, Adobe Experience Manager, Ghost, Squarespace, Umbraco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918239936"/>
                  </a:ext>
                </a:extLst>
              </a:tr>
              <a:tr h="283108">
                <a:tc>
                  <a:txBody>
                    <a:bodyPr/>
                    <a:lstStyle/>
                    <a:p>
                      <a:r>
                        <a:rPr lang="en-US" sz="1100" b="1"/>
                        <a:t>Data Warehousing &amp; ETL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Apache Hadoop, Amazon Redshift, Snowflake, Talend, Informatica, Microsoft SQL Server Integration Services (SSIS), Fivetran, Matillion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638723070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Logistics &amp; Transportation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SAP TMS, Oracle Transportation Management, Descartes, JDA TMS, Manhattan TMS, MercuryGate, 3Gtms, FreightPOP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3291499311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Energy &amp; Utilities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 Digital, OSIsoft PI System, OpenUtilities, SAP IS-U, Siemens EnergyIP, Honeywell Forge, Oracle Utilities, ABB Ability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552244650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Real Estate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Zillow Premier Agent, Buildium, AppFolio, Propertyware, CoStar, RealPage, Yardi, Reonomy, LoopNet, Dotloop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2660197154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Education &amp; Learning Management Systems (LMS)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Blackboard, Moodle, Google Classroom, Canvas, Schoology, TalentLMS, SAP Litmos, Docebo, Edmodo, Absorb LMS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2485912899"/>
                  </a:ext>
                </a:extLst>
              </a:tr>
              <a:tr h="160625">
                <a:tc>
                  <a:txBody>
                    <a:bodyPr/>
                    <a:lstStyle/>
                    <a:p>
                      <a:r>
                        <a:rPr lang="en-US" sz="1100" b="1"/>
                        <a:t>Enterprise Resource Planning (ERP)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SAP ERP, Oracle ERP Cloud, Microsoft Dynamics 365, NetSuite ERP, Odoo, Sage Intacct, Epicor ERP, Infor ERP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404077575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Retail Management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Lightspeed, Vend, Square for Retail, Shopify POS, NCR Silver, Retail Pro, Erply, NetSuite POS, Revel Systems, Clover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327379263"/>
                  </a:ext>
                </a:extLst>
              </a:tr>
              <a:tr h="160625">
                <a:tc>
                  <a:txBody>
                    <a:bodyPr/>
                    <a:lstStyle/>
                    <a:p>
                      <a:r>
                        <a:rPr lang="en-US" sz="1100" b="1"/>
                        <a:t>Event Management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Eventbrite, Cvent, Bizzabo, Whova, Hopin, Splash, Ticketmaster, RegFox, Attendify, EventMobi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3526724850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Hospitality Management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Oracle Hospitality, Cloudbeds, Hotelogix, RMS Cloud, RoomRaccoon, Mews, StayNTouch, WebRezPro, Infor Hospitality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2700894882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Manufacturing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SAP Manufacturing, Siemens PLM, Autodesk Fusion 360, Epicor Manufacturing, Plex, DELMIAworks, Fishbowl, E2 Shop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747805301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Nonprofit Management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Blackbaud, DonorPerfect, Bloomerang, NeonCRM, Kindful, Salsa Labs, Givebutter, Funraise, CharityEngine, Keela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080447227"/>
                  </a:ext>
                </a:extLst>
              </a:tr>
              <a:tr h="229464">
                <a:tc>
                  <a:txBody>
                    <a:bodyPr/>
                    <a:lstStyle/>
                    <a:p>
                      <a:r>
                        <a:rPr lang="en-US" sz="1100" b="1"/>
                        <a:t>Sales</a:t>
                      </a:r>
                      <a:endParaRPr lang="en-US" sz="110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Salesforce Sales Cloud, HubSpot Sales Hub, Pipedrive, Zoho CRM, Microsoft Dynamics 365 Sales, Freshsales, Outreach, Copper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1841126813"/>
                  </a:ext>
                </a:extLst>
              </a:tr>
              <a:tr h="160625">
                <a:tc>
                  <a:txBody>
                    <a:bodyPr/>
                    <a:lstStyle/>
                    <a:p>
                      <a:r>
                        <a:rPr lang="en-US" sz="1100" b="1" dirty="0"/>
                        <a:t>Mobile App Development</a:t>
                      </a:r>
                      <a:endParaRPr lang="en-US" sz="1100" dirty="0"/>
                    </a:p>
                  </a:txBody>
                  <a:tcPr marL="19869" marR="19869" marT="9935" marB="993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Android Studio, Xcode, Flutter, React Native, Ionic, Xamarin, Apache Cordova, Swift, Kotlin, Firebase</a:t>
                      </a:r>
                    </a:p>
                  </a:txBody>
                  <a:tcPr marL="19869" marR="19869" marT="9935" marB="9935" anchor="ctr"/>
                </a:tc>
                <a:extLst>
                  <a:ext uri="{0D108BD9-81ED-4DB2-BD59-A6C34878D82A}">
                    <a16:rowId xmlns:a16="http://schemas.microsoft.com/office/drawing/2014/main" val="29047894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C51FE1-6A96-905B-8DE9-59DCC5B7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58360"/>
            <a:ext cx="10515600" cy="368509"/>
          </a:xfrm>
        </p:spPr>
        <p:txBody>
          <a:bodyPr>
            <a:normAutofit fontScale="90000"/>
          </a:bodyPr>
          <a:lstStyle/>
          <a:p>
            <a:r>
              <a:rPr lang="en-IN" dirty="0"/>
              <a:t>Sector Specific Software Tools</a:t>
            </a:r>
          </a:p>
        </p:txBody>
      </p:sp>
    </p:spTree>
    <p:extLst>
      <p:ext uri="{BB962C8B-B14F-4D97-AF65-F5344CB8AC3E}">
        <p14:creationId xmlns:p14="http://schemas.microsoft.com/office/powerpoint/2010/main" val="78984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3A1-1D6A-FC0A-5487-C33B625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Horizontal Software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0E3C-D6C6-22F7-3939-6EE623F8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58403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2100" b="1" dirty="0"/>
              <a:t>Chatbots and Virtual Coaches</a:t>
            </a:r>
            <a:r>
              <a:rPr lang="en-US" sz="2100" dirty="0"/>
              <a:t>: real-time coaching and feedback  AI-driven tool, making learning interactive and adaptive – </a:t>
            </a:r>
            <a:r>
              <a:rPr lang="en-US" sz="2100" dirty="0" err="1"/>
              <a:t>Chatgpt</a:t>
            </a:r>
            <a:r>
              <a:rPr lang="en-US" sz="2100" dirty="0"/>
              <a:t>, </a:t>
            </a:r>
            <a:r>
              <a:rPr lang="en-US" sz="2100" dirty="0" err="1"/>
              <a:t>Synthetica</a:t>
            </a:r>
            <a:r>
              <a:rPr lang="en-US" sz="2100" dirty="0"/>
              <a:t>, </a:t>
            </a:r>
            <a:r>
              <a:rPr lang="en-US" sz="2100" dirty="0" err="1"/>
              <a:t>HeyGen</a:t>
            </a:r>
            <a:r>
              <a:rPr lang="en-US" sz="2100" dirty="0"/>
              <a:t> </a:t>
            </a:r>
          </a:p>
          <a:p>
            <a:pPr marL="285750" indent="-285750">
              <a:lnSpc>
                <a:spcPct val="200000"/>
              </a:lnSpc>
            </a:pPr>
            <a:r>
              <a:rPr lang="en-US" sz="2100" b="1" dirty="0"/>
              <a:t>AI-powered Learning Management Systems (LMS), </a:t>
            </a:r>
            <a:r>
              <a:rPr lang="en-US" sz="2100" dirty="0"/>
              <a:t>Gamified Learning Platforms, Skill Assessment Tools - Personalized delivery- Disco, Coursera, LinkedIn Learning, Pluralsight etc. </a:t>
            </a:r>
          </a:p>
          <a:p>
            <a:pPr marL="285750" indent="-285750">
              <a:lnSpc>
                <a:spcPct val="200000"/>
              </a:lnSpc>
            </a:pPr>
            <a:r>
              <a:rPr lang="en-US" sz="2100" b="1" dirty="0"/>
              <a:t>Automated Content Creation and Delivery</a:t>
            </a:r>
            <a:r>
              <a:rPr lang="en-US" sz="2100" dirty="0"/>
              <a:t>: AI to create personalized, interactive video lessons - </a:t>
            </a:r>
            <a:r>
              <a:rPr lang="en-US" sz="2100" dirty="0" err="1"/>
              <a:t>Synthesia</a:t>
            </a:r>
            <a:r>
              <a:rPr lang="en-US" sz="2100" dirty="0"/>
              <a:t> </a:t>
            </a:r>
          </a:p>
          <a:p>
            <a:pPr marL="285750" indent="-285750">
              <a:lnSpc>
                <a:spcPct val="200000"/>
              </a:lnSpc>
            </a:pPr>
            <a:r>
              <a:rPr lang="en-US" sz="2100" b="1" dirty="0"/>
              <a:t>Various other AI powered tools </a:t>
            </a:r>
            <a:r>
              <a:rPr lang="en-US" sz="2100" dirty="0"/>
              <a:t>-  Grammarly, Duolingo, Khan Academy, Quizlet, Chegg Study, Socratic by Google, Notion, Wolfram Alpha, Mendeley, </a:t>
            </a:r>
            <a:r>
              <a:rPr lang="en-US" sz="2100" dirty="0" err="1"/>
              <a:t>RefMe</a:t>
            </a:r>
            <a:r>
              <a:rPr lang="en-US" sz="2100" dirty="0"/>
              <a:t> etc.</a:t>
            </a:r>
          </a:p>
          <a:p>
            <a:pPr marL="285750" indent="-285750">
              <a:lnSpc>
                <a:spcPct val="200000"/>
              </a:lnSpc>
            </a:pPr>
            <a:endParaRPr lang="en-US" sz="1600" dirty="0"/>
          </a:p>
          <a:p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81F8-AB3E-966F-2896-C82AE3EB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6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9E9A-ADB4-1877-F32D-C220DBC5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Based XR tools: AR- MR - VR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D53C-E381-4A5E-64BA-57900F91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3D84A5-7BDB-C9F2-591D-F420B181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1770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223145F-5192-30BF-A8A3-49EB8262E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60604"/>
              </p:ext>
            </p:extLst>
          </p:nvPr>
        </p:nvGraphicFramePr>
        <p:xfrm>
          <a:off x="525378" y="1537023"/>
          <a:ext cx="11141244" cy="5052368"/>
        </p:xfrm>
        <a:graphic>
          <a:graphicData uri="http://schemas.openxmlformats.org/drawingml/2006/table">
            <a:tbl>
              <a:tblPr/>
              <a:tblGrid>
                <a:gridCol w="1828801">
                  <a:extLst>
                    <a:ext uri="{9D8B030D-6E8A-4147-A177-3AD203B41FA5}">
                      <a16:colId xmlns:a16="http://schemas.microsoft.com/office/drawing/2014/main" val="828690320"/>
                    </a:ext>
                  </a:extLst>
                </a:gridCol>
                <a:gridCol w="3240505">
                  <a:extLst>
                    <a:ext uri="{9D8B030D-6E8A-4147-A177-3AD203B41FA5}">
                      <a16:colId xmlns:a16="http://schemas.microsoft.com/office/drawing/2014/main" val="2435194206"/>
                    </a:ext>
                  </a:extLst>
                </a:gridCol>
                <a:gridCol w="3286627">
                  <a:extLst>
                    <a:ext uri="{9D8B030D-6E8A-4147-A177-3AD203B41FA5}">
                      <a16:colId xmlns:a16="http://schemas.microsoft.com/office/drawing/2014/main" val="1332969764"/>
                    </a:ext>
                  </a:extLst>
                </a:gridCol>
                <a:gridCol w="2785311">
                  <a:extLst>
                    <a:ext uri="{9D8B030D-6E8A-4147-A177-3AD203B41FA5}">
                      <a16:colId xmlns:a16="http://schemas.microsoft.com/office/drawing/2014/main" val="3566856657"/>
                    </a:ext>
                  </a:extLst>
                </a:gridCol>
              </a:tblGrid>
              <a:tr h="209703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Aspect</a:t>
                      </a:r>
                    </a:p>
                  </a:txBody>
                  <a:tcPr marL="52426" marR="52426" marT="26213" marB="26213" anchor="b">
                    <a:lnL w="6350" cap="flat" cmpd="sng" algn="ctr">
                      <a:solidFill>
                        <a:srgbClr val="C88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8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AR (Augmented Reality)</a:t>
                      </a:r>
                    </a:p>
                  </a:txBody>
                  <a:tcPr marL="52426" marR="52426" marT="26213" marB="26213" anchor="b">
                    <a:lnL w="635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MR (Mixed Reality)</a:t>
                      </a:r>
                    </a:p>
                  </a:txBody>
                  <a:tcPr marL="52426" marR="52426" marT="26213" marB="26213" anchor="b">
                    <a:lnL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</a:rPr>
                        <a:t>VR (Virtual Reality)</a:t>
                      </a:r>
                    </a:p>
                  </a:txBody>
                  <a:tcPr marL="52426" marR="52426" marT="26213" marB="26213" anchor="b">
                    <a:lnL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9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889954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Environment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Real world with digital overlays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9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Blend of real and virtual worlds interacting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5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Fully virtual environment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3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97227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Interaction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9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Limited interaction with digital objects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8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95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High interactivity between real and virtual objects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3895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5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Fully immersive interaction within a virtual world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1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582716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Hardware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289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9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Smartphone, tablet, AR glasses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7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Advanced headsets like Microsoft HoloLens, Magic Leap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VR headsets like Oculus Quest, HTC Vive, PS VR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9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621350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Key Technologies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4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9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600">
                          <a:effectLst/>
                        </a:rPr>
                        <a:t>GPS, camera, AR SDKs (e.g., ARKit, ARCore)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Spatial mapping, AI for real-time interaction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E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9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3D modeling, motion tracking, haptic feedback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B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9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17044"/>
                  </a:ext>
                </a:extLst>
              </a:tr>
              <a:tr h="131064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Examples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E89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9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9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- Pokémon GO: Overlaying virtual creatures on real-world locations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IKEA Place: Visualizing furniture in rooms using AR apps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0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9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9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A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- Microsoft HoloLens: Engineers designing and interacting with 3D models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Medical surgery simulations combining real anatomy with virtual overlays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889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9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- Beat Saber: Immersive VR gaming experience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VR Training Simulators: Pilots and surgeons practicing in virtual environments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5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23861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Use Cases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A89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8A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D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Retail, gaming, navigation, education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78A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A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Industrial training, healthcare, design visualization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C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Gaming, therapy, education, virtual tourism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0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9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432730"/>
                  </a:ext>
                </a:extLst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Immersion Level</a:t>
                      </a:r>
                      <a:endParaRPr lang="en-US" sz="1600">
                        <a:effectLst/>
                      </a:endParaRP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9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Low - enhances real-world view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8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Medium - interaction between real and virtual elements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High - complete detachment from the real world</a:t>
                      </a:r>
                    </a:p>
                  </a:txBody>
                  <a:tcPr marL="52426" marR="52426" marT="26213" marB="26213" anchor="ctr">
                    <a:lnL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9B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19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1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A5E00-C94A-3770-CD13-27B1F371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C453-CA08-0F9E-2EC6-5BAF166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1" y="337257"/>
            <a:ext cx="10515600" cy="934286"/>
          </a:xfrm>
        </p:spPr>
        <p:txBody>
          <a:bodyPr/>
          <a:lstStyle/>
          <a:p>
            <a:r>
              <a:rPr lang="en-IN" dirty="0"/>
              <a:t>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4C53-EF00-9790-F1B8-7F08998B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25" y="1879035"/>
            <a:ext cx="2789326" cy="363708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Early Mechanical Automata (Pre-20th Century) 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Industrial Robots (1940s–1960s): Description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Programmable Robots (1970s–1980s): 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Robots with basic programming capabilities that could perform a variety of tasks.</a:t>
            </a:r>
          </a:p>
          <a:p>
            <a:pPr marL="0" indent="0" algn="l">
              <a:buNone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Mobile and Service Robots (1990s–2000s): 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Robots capable of mobility and interactive service, expanding beyond industrial applications. Auto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Vaccum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cleaner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ui-sans-serif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F804D-9E9E-7981-CEEF-5C16A72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49EFC-C4F1-811E-3B34-B7DAFC2F3BAE}"/>
              </a:ext>
            </a:extLst>
          </p:cNvPr>
          <p:cNvSpPr txBox="1"/>
          <p:nvPr/>
        </p:nvSpPr>
        <p:spPr>
          <a:xfrm>
            <a:off x="3200901" y="1520999"/>
            <a:ext cx="579019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Autonomous and AI-Powered Robots (2010s–Present): 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Robots with AI and machine learning capabilities, enabling decision-making and adaptation.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Examples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ui-sans-serif"/>
              </a:rPr>
              <a:t>Boston Dynamics' Robots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 Advanced robots like Spot (quadruped) and Atlas (humanoid).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ui-sans-serif"/>
              </a:rPr>
              <a:t>Sophia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(2016): A humanoid robot developed by Hanson Robotics with conversational abilities.</a:t>
            </a:r>
          </a:p>
          <a:p>
            <a:endParaRPr lang="en-IN" dirty="0"/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Collaborative and Swarm Robots (Emerging Trends): 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Robots designed to work with humans or in coordinated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Examples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D0D0D"/>
                </a:solidFill>
                <a:effectLst/>
                <a:latin typeface="ui-sans-serif"/>
              </a:rPr>
              <a:t>Cobots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 Collaborative robots like Universal Robots' UR series used alongside humans in factories.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ui-sans-serif"/>
              </a:rPr>
              <a:t>Swarm Robotics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 Drones or micro-robots working in synchronized clusters for tasks like search and rescue.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04026-0EC5-272A-8D4C-BA5A51E84E4D}"/>
              </a:ext>
            </a:extLst>
          </p:cNvPr>
          <p:cNvSpPr txBox="1"/>
          <p:nvPr/>
        </p:nvSpPr>
        <p:spPr>
          <a:xfrm>
            <a:off x="9189116" y="1767220"/>
            <a:ext cx="2718138" cy="37856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Future </a:t>
            </a: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Self-replicating Robots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Capable of creating copies of themselves for exploration or manufacturing.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Soft Robotics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Inspired by biological organisms, these robots are flexible and adaptable.</a:t>
            </a:r>
          </a:p>
          <a:p>
            <a:pPr algn="l"/>
            <a:endParaRPr lang="en-US" sz="1600" dirty="0">
              <a:solidFill>
                <a:srgbClr val="0D0D0D"/>
              </a:solidFill>
              <a:latin typeface="ui-sans-serif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ui-sans-serif"/>
              </a:rPr>
              <a:t>Artificial General Intelligence (AGI)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: Robots with human-level understanding and reasoning.</a:t>
            </a:r>
          </a:p>
        </p:txBody>
      </p:sp>
    </p:spTree>
    <p:extLst>
      <p:ext uri="{BB962C8B-B14F-4D97-AF65-F5344CB8AC3E}">
        <p14:creationId xmlns:p14="http://schemas.microsoft.com/office/powerpoint/2010/main" val="149176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55AD35-3619-4369-0E99-AE4526DFE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EF62F9F-929F-41E8-CE7D-8F3D1DF56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9B226-B23B-49BE-3B8D-6E2D625B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E8A2-8791-2161-10BB-5C03A332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40"/>
            <a:ext cx="10515600" cy="3982721"/>
          </a:xfrm>
        </p:spPr>
        <p:txBody>
          <a:bodyPr>
            <a:normAutofit/>
          </a:bodyPr>
          <a:lstStyle/>
          <a:p>
            <a:endParaRPr lang="en-IN" sz="4800" dirty="0"/>
          </a:p>
          <a:p>
            <a:pPr marL="0" indent="0">
              <a:buNone/>
            </a:pPr>
            <a:r>
              <a:rPr lang="en-IN" sz="4800" dirty="0"/>
              <a:t>We want to become a Developed Nation!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000" dirty="0">
                <a:solidFill>
                  <a:srgbClr val="C00000"/>
                </a:solidFill>
              </a:rPr>
              <a:t>What are the key parameters to become a developed nation?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0109-A613-0044-C629-1EAD1842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0C29-A6BD-187C-37D7-0B23DADA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 Capita Income (2023)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77D0-4D24-D6A5-A13C-859B853E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1" y="2406532"/>
            <a:ext cx="6918960" cy="3394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High-Income Countries (Developed): GNI per capita of $13,845 or more.</a:t>
            </a:r>
          </a:p>
          <a:p>
            <a:endParaRPr lang="en-IN" sz="1800" dirty="0"/>
          </a:p>
          <a:p>
            <a:r>
              <a:rPr lang="en-IN" sz="1800" dirty="0"/>
              <a:t>Upper-Middle-Income Countries: GNI per capita between $4,046 and $13,845.</a:t>
            </a:r>
          </a:p>
          <a:p>
            <a:endParaRPr lang="en-IN" sz="1800" dirty="0"/>
          </a:p>
          <a:p>
            <a:r>
              <a:rPr lang="en-IN" sz="1800" dirty="0"/>
              <a:t>Lower-Middle-Income Countries: GNI per capita between $1,046 and $4,045.</a:t>
            </a:r>
          </a:p>
          <a:p>
            <a:endParaRPr lang="en-IN" sz="1800" dirty="0"/>
          </a:p>
          <a:p>
            <a:r>
              <a:rPr lang="en-IN" sz="1800" dirty="0"/>
              <a:t>Low-Income Countries: GNI per capita of $1,045 or less</a:t>
            </a:r>
            <a:endParaRPr lang="en-US" sz="1800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56DDE-D092-1480-0D7C-5231D79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4C216-92C4-896D-1F8D-25AB761F2521}"/>
              </a:ext>
            </a:extLst>
          </p:cNvPr>
          <p:cNvSpPr txBox="1"/>
          <p:nvPr/>
        </p:nvSpPr>
        <p:spPr>
          <a:xfrm>
            <a:off x="8237220" y="5316994"/>
            <a:ext cx="3743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*Per Capita Income data (2023) (</a:t>
            </a:r>
            <a:r>
              <a:rPr lang="en-US" sz="1400" i="1" dirty="0" err="1"/>
              <a:t>Browntape</a:t>
            </a:r>
            <a:r>
              <a:rPr lang="en-US" sz="1400" i="1" dirty="0"/>
              <a:t>)​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B3D04-0167-A77C-35D1-0D3F7CE97EB0}"/>
              </a:ext>
            </a:extLst>
          </p:cNvPr>
          <p:cNvSpPr txBox="1"/>
          <p:nvPr/>
        </p:nvSpPr>
        <p:spPr>
          <a:xfrm>
            <a:off x="8295640" y="2660491"/>
            <a:ext cx="3627120" cy="249299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USA  - $76,000​ </a:t>
            </a:r>
          </a:p>
          <a:p>
            <a:r>
              <a:rPr lang="en-US" dirty="0">
                <a:solidFill>
                  <a:schemeClr val="bg1"/>
                </a:solidFill>
              </a:rPr>
              <a:t>Germany  - $52,000​</a:t>
            </a:r>
          </a:p>
          <a:p>
            <a:r>
              <a:rPr lang="en-US" dirty="0">
                <a:solidFill>
                  <a:schemeClr val="bg1"/>
                </a:solidFill>
              </a:rPr>
              <a:t>UK - $48,000​</a:t>
            </a:r>
          </a:p>
          <a:p>
            <a:r>
              <a:rPr lang="en-US" dirty="0">
                <a:solidFill>
                  <a:schemeClr val="bg1"/>
                </a:solidFill>
              </a:rPr>
              <a:t>Japan - $43,000​</a:t>
            </a:r>
          </a:p>
          <a:p>
            <a:r>
              <a:rPr lang="en-US" dirty="0">
                <a:solidFill>
                  <a:schemeClr val="bg1"/>
                </a:solidFill>
              </a:rPr>
              <a:t>Canada - $53,000​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China - $13,000</a:t>
            </a:r>
          </a:p>
          <a:p>
            <a:r>
              <a:rPr lang="en-US" dirty="0">
                <a:solidFill>
                  <a:schemeClr val="bg1"/>
                </a:solidFill>
              </a:rPr>
              <a:t>India Approximately $2,400​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14DEC-3AC2-16FC-F559-C41DA9B150EC}"/>
              </a:ext>
            </a:extLst>
          </p:cNvPr>
          <p:cNvSpPr txBox="1"/>
          <p:nvPr/>
        </p:nvSpPr>
        <p:spPr>
          <a:xfrm>
            <a:off x="934721" y="1581686"/>
            <a:ext cx="10988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Developed countries generally have high GDP and GNI per capita. This indicates a high level of economic productivity and individual income.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2F1DC-AC74-0611-9CEF-F02AEF58CCFF}"/>
              </a:ext>
            </a:extLst>
          </p:cNvPr>
          <p:cNvSpPr txBox="1"/>
          <p:nvPr/>
        </p:nvSpPr>
        <p:spPr>
          <a:xfrm>
            <a:off x="1117600" y="6078399"/>
            <a:ext cx="385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i="1" dirty="0"/>
              <a:t>*World Bank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538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5AD3-13E4-40C2-2956-7CC95556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5E7D-EB4E-A6AC-D5CD-F37685A4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1"/>
            <a:ext cx="10835640" cy="458216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Human Development Index (HDI): </a:t>
            </a:r>
            <a:r>
              <a:rPr lang="en-US" sz="1800" dirty="0"/>
              <a:t>a country’s average achievements in health (life expectancy), </a:t>
            </a:r>
            <a:r>
              <a:rPr lang="en-US" sz="1800" dirty="0">
                <a:solidFill>
                  <a:srgbClr val="C00000"/>
                </a:solidFill>
              </a:rPr>
              <a:t>education (mean years of schooling), </a:t>
            </a:r>
            <a:r>
              <a:rPr lang="en-US" sz="1800" dirty="0"/>
              <a:t>and standard of living (GNI per capita).</a:t>
            </a:r>
          </a:p>
          <a:p>
            <a:endParaRPr lang="en-US" sz="1800" b="1" dirty="0"/>
          </a:p>
          <a:p>
            <a:r>
              <a:rPr lang="en-US" sz="1800" b="1" dirty="0"/>
              <a:t>Infrastructure and Technological Advancements: </a:t>
            </a:r>
            <a:r>
              <a:rPr lang="en-US" sz="1800" dirty="0"/>
              <a:t>a well-developed infrastructure, including transportation, telecommunications, utilities, and </a:t>
            </a:r>
            <a:r>
              <a:rPr lang="en-US" sz="1800" dirty="0">
                <a:solidFill>
                  <a:srgbClr val="C00000"/>
                </a:solidFill>
              </a:rPr>
              <a:t>heavy investments in research and development</a:t>
            </a:r>
          </a:p>
          <a:p>
            <a:endParaRPr lang="en-US" sz="1800" b="1" dirty="0"/>
          </a:p>
          <a:p>
            <a:r>
              <a:rPr lang="en-US" sz="1800" b="1" dirty="0"/>
              <a:t>Health and Education:</a:t>
            </a:r>
            <a:r>
              <a:rPr lang="en-US" sz="1800" dirty="0"/>
              <a:t> a high life expectancy and low infant mortality rates and </a:t>
            </a:r>
            <a:r>
              <a:rPr lang="en-US" sz="1800" dirty="0">
                <a:solidFill>
                  <a:srgbClr val="C00000"/>
                </a:solidFill>
              </a:rPr>
              <a:t>heavy investment in education</a:t>
            </a:r>
          </a:p>
          <a:p>
            <a:endParaRPr lang="en-US" sz="1800" b="1" dirty="0"/>
          </a:p>
          <a:p>
            <a:r>
              <a:rPr lang="en-US" sz="1800" b="1" dirty="0"/>
              <a:t>Industrialization and Economic Structure</a:t>
            </a:r>
            <a:r>
              <a:rPr lang="en-US" sz="1800" dirty="0"/>
              <a:t>: a diversified economy with a significant portion of their GDP coming from the industrial and service sectors rather than agriculture.</a:t>
            </a:r>
          </a:p>
          <a:p>
            <a:r>
              <a:rPr lang="en-US" sz="1800" b="1" dirty="0"/>
              <a:t>Quality of Life and Standard of Living: </a:t>
            </a:r>
            <a:r>
              <a:rPr lang="en-US" sz="1800" dirty="0"/>
              <a:t>High standards of living in terms of housing, healthcare, education, and social services</a:t>
            </a:r>
          </a:p>
          <a:p>
            <a:r>
              <a:rPr lang="en-US" sz="1800" b="1" dirty="0"/>
              <a:t>Political Stability and Governance: </a:t>
            </a:r>
            <a:r>
              <a:rPr lang="en-US" sz="1800" dirty="0"/>
              <a:t>Political stability, effective governance, rule of law, and low levels of corruption</a:t>
            </a:r>
          </a:p>
          <a:p>
            <a:r>
              <a:rPr lang="en-US" sz="1800" b="1" dirty="0"/>
              <a:t>Social and Environmental Sustainability: </a:t>
            </a:r>
            <a:r>
              <a:rPr lang="en-US" sz="1800" dirty="0"/>
              <a:t>emphasis on social equity and environmental sustainability.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6800-503E-6DE9-5C50-5B4BC796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5CA2A-336E-F379-E37D-A3A460739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1" t="21685" r="25480" b="16273"/>
          <a:stretch/>
        </p:blipFill>
        <p:spPr>
          <a:xfrm>
            <a:off x="130642" y="605831"/>
            <a:ext cx="9162214" cy="5646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B5048-F8BF-9F69-3B1A-9C1FD6D274A5}"/>
              </a:ext>
            </a:extLst>
          </p:cNvPr>
          <p:cNvSpPr txBox="1"/>
          <p:nvPr/>
        </p:nvSpPr>
        <p:spPr>
          <a:xfrm>
            <a:off x="8503920" y="3444240"/>
            <a:ext cx="355743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10 x growth</a:t>
            </a:r>
          </a:p>
          <a:p>
            <a:endParaRPr lang="en-IN" b="1" dirty="0"/>
          </a:p>
          <a:p>
            <a:r>
              <a:rPr lang="en-IN" b="1" dirty="0"/>
              <a:t>28 Trillion Economy</a:t>
            </a:r>
          </a:p>
          <a:p>
            <a:r>
              <a:rPr lang="en-IN" b="1" dirty="0"/>
              <a:t>18,000 USD per capita</a:t>
            </a:r>
          </a:p>
        </p:txBody>
      </p:sp>
    </p:spTree>
    <p:extLst>
      <p:ext uri="{BB962C8B-B14F-4D97-AF65-F5344CB8AC3E}">
        <p14:creationId xmlns:p14="http://schemas.microsoft.com/office/powerpoint/2010/main" val="6190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F9A3-8887-BE17-9706-35A5895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CF9C1-46CF-AF12-1000-8901EBEB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" t="5778" r="2000" b="7315"/>
          <a:stretch/>
        </p:blipFill>
        <p:spPr>
          <a:xfrm>
            <a:off x="375920" y="640080"/>
            <a:ext cx="8234680" cy="4215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35BB17-98F3-9CBC-8028-F8F44FF9A1DB}"/>
              </a:ext>
            </a:extLst>
          </p:cNvPr>
          <p:cNvSpPr txBox="1"/>
          <p:nvPr/>
        </p:nvSpPr>
        <p:spPr>
          <a:xfrm>
            <a:off x="9128760" y="2401730"/>
            <a:ext cx="242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Availability of Digital Public Infrastructure for Skilling – NSDC’s SIDH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CE229-8862-CD0F-93BC-F3C8B3785589}"/>
              </a:ext>
            </a:extLst>
          </p:cNvPr>
          <p:cNvSpPr txBox="1"/>
          <p:nvPr/>
        </p:nvSpPr>
        <p:spPr>
          <a:xfrm>
            <a:off x="9067800" y="4220842"/>
            <a:ext cx="274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45% of GCCs operating in India – on path to become Innovation capital of the world </a:t>
            </a:r>
          </a:p>
        </p:txBody>
      </p:sp>
    </p:spTree>
    <p:extLst>
      <p:ext uri="{BB962C8B-B14F-4D97-AF65-F5344CB8AC3E}">
        <p14:creationId xmlns:p14="http://schemas.microsoft.com/office/powerpoint/2010/main" val="244119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590C-6455-F4BA-3C9A-7D6A32D4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Education Policy (NEP 2020) as an Enabler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79E2-CA5E-74E1-9513-3E088B09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297363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00000"/>
              </a:lnSpc>
            </a:pPr>
            <a:r>
              <a:rPr lang="en-IN" sz="2000" b="1" dirty="0"/>
              <a:t>Multiple entries and multiple exit (ME-ME) pathways </a:t>
            </a:r>
            <a:r>
              <a:rPr lang="en-IN" sz="2000" dirty="0"/>
              <a:t>in general &amp; vocational education in between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Multi disciplinary and holistic education </a:t>
            </a:r>
            <a:r>
              <a:rPr lang="en-IN" sz="2000" dirty="0"/>
              <a:t>across sciences, social sciences, arts humanities &amp; sports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Assignment, Accumulation, Storage &amp; Transfer of credits in </a:t>
            </a:r>
            <a:r>
              <a:rPr lang="en-IN" sz="2000" b="1" dirty="0"/>
              <a:t>Academic Bank of Credits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Imaginative and </a:t>
            </a:r>
            <a:r>
              <a:rPr lang="en-IN" sz="2000" b="1" dirty="0"/>
              <a:t>flexible curricular structures</a:t>
            </a:r>
            <a:r>
              <a:rPr lang="en-IN" sz="2000" dirty="0"/>
              <a:t>, enabling creative mixture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Educational acceleration &amp; </a:t>
            </a:r>
            <a:r>
              <a:rPr lang="en-IN" sz="2000" b="1" dirty="0"/>
              <a:t>Recognition of RPL (For e.g. diploma students entry to 2</a:t>
            </a:r>
            <a:r>
              <a:rPr lang="en-IN" sz="2000" b="1" baseline="30000" dirty="0"/>
              <a:t>nd</a:t>
            </a:r>
            <a:r>
              <a:rPr lang="en-IN" sz="2000" b="1" dirty="0"/>
              <a:t>/3</a:t>
            </a:r>
            <a:r>
              <a:rPr lang="en-IN" sz="2000" b="1" baseline="30000" dirty="0"/>
              <a:t>rd</a:t>
            </a:r>
            <a:r>
              <a:rPr lang="en-IN" sz="2000" b="1" dirty="0"/>
              <a:t> year of engineering)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91923-F5DD-E0FA-7C8A-FD98A840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345C-A2AD-254D-A478-CDD52E8CE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09ED01-4BF2-9CE8-E7DA-F1DA04EF9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0" t="24652" r="21167" b="5324"/>
          <a:stretch/>
        </p:blipFill>
        <p:spPr>
          <a:xfrm>
            <a:off x="838200" y="365125"/>
            <a:ext cx="10043160" cy="63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9932</TotalTime>
  <Words>2365</Words>
  <Application>Microsoft Office PowerPoint</Application>
  <PresentationFormat>Widescreen</PresentationFormat>
  <Paragraphs>259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Avenir Black</vt:lpstr>
      <vt:lpstr>Calibri</vt:lpstr>
      <vt:lpstr>Calibri Light</vt:lpstr>
      <vt:lpstr>Times New Roman</vt:lpstr>
      <vt:lpstr>ui-sans-serif</vt:lpstr>
      <vt:lpstr>Office Theme</vt:lpstr>
      <vt:lpstr>Digital Empowerment: Leveraging Technology to skill India's next generation</vt:lpstr>
      <vt:lpstr>The Context: Why we want to do it?</vt:lpstr>
      <vt:lpstr>PowerPoint Presentation</vt:lpstr>
      <vt:lpstr>Per Capita Income (2023)</vt:lpstr>
      <vt:lpstr>Other Parameters</vt:lpstr>
      <vt:lpstr>PowerPoint Presentation</vt:lpstr>
      <vt:lpstr>PowerPoint Presentation</vt:lpstr>
      <vt:lpstr>New Education Policy (NEP 2020) as an Enabler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Leveraging Technology to skill India's next generation</vt:lpstr>
      <vt:lpstr>PowerPoint Presentation</vt:lpstr>
      <vt:lpstr>PowerPoint Presentation</vt:lpstr>
      <vt:lpstr>PowerPoint Presentation</vt:lpstr>
      <vt:lpstr>Sector Specific Software Tools</vt:lpstr>
      <vt:lpstr>Sector Specific Software Tools</vt:lpstr>
      <vt:lpstr>Horizontal Software Tools</vt:lpstr>
      <vt:lpstr>Hardware Based XR tools: AR- MR - VR</vt:lpstr>
      <vt:lpstr>Robots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Patankar</dc:creator>
  <cp:lastModifiedBy>Manish Upadhyay</cp:lastModifiedBy>
  <cp:revision>739</cp:revision>
  <dcterms:created xsi:type="dcterms:W3CDTF">2023-11-10T03:56:26Z</dcterms:created>
  <dcterms:modified xsi:type="dcterms:W3CDTF">2024-11-29T15:16:26Z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dbb949-8c4a-426b-afef-b0850ff2d274_Enabled">
    <vt:lpwstr>true</vt:lpwstr>
  </property>
  <property fmtid="{D5CDD505-2E9C-101B-9397-08002B2CF9AE}" pid="3" name="MSIP_Label_6edbb949-8c4a-426b-afef-b0850ff2d274_SetDate">
    <vt:lpwstr>2024-03-22T06:56:19Z</vt:lpwstr>
  </property>
  <property fmtid="{D5CDD505-2E9C-101B-9397-08002B2CF9AE}" pid="4" name="MSIP_Label_6edbb949-8c4a-426b-afef-b0850ff2d274_Method">
    <vt:lpwstr>Standard</vt:lpwstr>
  </property>
  <property fmtid="{D5CDD505-2E9C-101B-9397-08002B2CF9AE}" pid="5" name="MSIP_Label_6edbb949-8c4a-426b-afef-b0850ff2d274_Name">
    <vt:lpwstr>Internal</vt:lpwstr>
  </property>
  <property fmtid="{D5CDD505-2E9C-101B-9397-08002B2CF9AE}" pid="6" name="MSIP_Label_6edbb949-8c4a-426b-afef-b0850ff2d274_SiteId">
    <vt:lpwstr>724b8ed1-8183-4cb9-b5b0-1ed67afeacf1</vt:lpwstr>
  </property>
  <property fmtid="{D5CDD505-2E9C-101B-9397-08002B2CF9AE}" pid="7" name="MSIP_Label_6edbb949-8c4a-426b-afef-b0850ff2d274_ActionId">
    <vt:lpwstr>6f3d371a-f171-4fbd-98b4-61c086be3055</vt:lpwstr>
  </property>
  <property fmtid="{D5CDD505-2E9C-101B-9397-08002B2CF9AE}" pid="8" name="MSIP_Label_6edbb949-8c4a-426b-afef-b0850ff2d274_ContentBits">
    <vt:lpwstr>0</vt:lpwstr>
  </property>
</Properties>
</file>