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9" r:id="rId3"/>
    <p:sldId id="290" r:id="rId4"/>
    <p:sldId id="306" r:id="rId5"/>
    <p:sldId id="307" r:id="rId6"/>
    <p:sldId id="312" r:id="rId7"/>
    <p:sldId id="310" r:id="rId8"/>
    <p:sldId id="311" r:id="rId9"/>
    <p:sldId id="313" r:id="rId10"/>
    <p:sldId id="314" r:id="rId11"/>
    <p:sldId id="315" r:id="rId12"/>
    <p:sldId id="316" r:id="rId13"/>
    <p:sldId id="301" r:id="rId14"/>
    <p:sldId id="289" r:id="rId15"/>
    <p:sldId id="317"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6"/>
    <a:srgbClr val="E9E9E9"/>
    <a:srgbClr val="E6B681"/>
    <a:srgbClr val="D6862D"/>
    <a:srgbClr val="DBA455"/>
    <a:srgbClr val="E1D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28E8-E844-46B2-A985-5A963B96F174}"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83B63-DF89-49DF-AFCA-38B86920868D}" type="slidenum">
              <a:rPr lang="en-US" smtClean="0"/>
              <a:t>‹#›</a:t>
            </a:fld>
            <a:endParaRPr lang="en-US"/>
          </a:p>
        </p:txBody>
      </p:sp>
    </p:spTree>
    <p:extLst>
      <p:ext uri="{BB962C8B-B14F-4D97-AF65-F5344CB8AC3E}">
        <p14:creationId xmlns:p14="http://schemas.microsoft.com/office/powerpoint/2010/main" val="61279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389CD11-0879-4F07-8F55-988A7710D092}" type="datetime1">
              <a:rPr lang="en-IN" smtClean="0"/>
              <a:t>30-09-2021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CBC4159-5DAA-4CDE-B3BA-3CDBA7D23299}" type="slidenum">
              <a:rPr lang="en-IN" smtClean="0"/>
              <a:t>‹#›</a:t>
            </a:fld>
            <a:endParaRPr lang="en-IN"/>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15392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7E937-2DC7-4E95-AFCC-819B1A80A9E8}"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065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1B025-062E-409C-BDCA-3C0EA2C02ADF}"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97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E8B06D-1C84-4507-B790-13E272A62841}"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269770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06EAB-4A1C-46AB-941A-53FBB7D88D33}" type="datetime1">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39379359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D6F96F-E327-4F2F-84CE-FE7E80C8510F}"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6193535"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4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272862-A9AC-4D2C-9BF2-2B4C7FDF0DE0}" type="datetime1">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C4159-5DAA-4CDE-B3BA-3CDBA7D23299}" type="slidenum">
              <a:rPr lang="en-IN" smtClean="0"/>
              <a:t>‹#›</a:t>
            </a:fld>
            <a:endParaRPr lang="en-IN"/>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13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67DB74-DC49-4F71-BB7D-F1262DE20160}" type="datetime1">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C4159-5DAA-4CDE-B3BA-3CDBA7D23299}" type="slidenum">
              <a:rPr lang="en-IN" smtClean="0"/>
              <a:t>‹#›</a:t>
            </a:fld>
            <a:endParaRPr lang="en-IN"/>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81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64345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4C18F-46F4-42C3-B6B9-863E55E2F5B2}"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378059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699A7-188C-41AF-AE7D-62BBA01777C9}" type="datetime1">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427914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A73D1D97-01F5-4E32-8646-8D673C5F5C70}" type="datetime1">
              <a:rPr lang="en-IN" smtClean="0"/>
              <a:t>30-09-2021</a:t>
            </a:fld>
            <a:endParaRPr lang="en-IN"/>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9CBC4159-5DAA-4CDE-B3BA-3CDBA7D23299}" type="slidenum">
              <a:rPr lang="en-IN" smtClean="0"/>
              <a:t>‹#›</a:t>
            </a:fld>
            <a:endParaRPr lang="en-IN"/>
          </a:p>
        </p:txBody>
      </p:sp>
    </p:spTree>
    <p:extLst>
      <p:ext uri="{BB962C8B-B14F-4D97-AF65-F5344CB8AC3E}">
        <p14:creationId xmlns:p14="http://schemas.microsoft.com/office/powerpoint/2010/main" val="6269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3373" y="764704"/>
            <a:ext cx="8469270" cy="1152128"/>
          </a:xfrm>
          <a:prstGeom prst="rect">
            <a:avLst/>
          </a:prstGeom>
        </p:spPr>
        <p:txBody>
          <a:bodyPr vert="horz" lIns="91440" tIns="45720" rIns="91440" bIns="45720" rtlCol="0" anchor="b">
            <a:noAutofit/>
          </a:bodyPr>
          <a:lstStyle>
            <a:lvl1pPr algn="ctr" defTabSz="914400" rtl="0" eaLnBrk="1" latinLnBrk="0" hangingPunct="1">
              <a:spcBef>
                <a:spcPct val="0"/>
              </a:spcBef>
              <a:buNone/>
              <a:defRPr sz="5400" kern="1200">
                <a:ln w="3175">
                  <a:solidFill>
                    <a:schemeClr val="tx1">
                      <a:alpha val="65000"/>
                    </a:schemeClr>
                  </a:solidFill>
                </a:ln>
                <a:solidFill>
                  <a:schemeClr val="tx1"/>
                </a:solidFill>
                <a:effectLst>
                  <a:outerShdw blurRad="25400" dist="12700" dir="14220000" rotWithShape="0">
                    <a:prstClr val="black">
                      <a:alpha val="50000"/>
                    </a:prst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FACIAL EMOTION RECOGNIZER</a:t>
            </a:r>
            <a:endParaRPr lang="en-IN" sz="3200" dirty="0">
              <a:latin typeface="Times New Roman" pitchFamily="18" charset="0"/>
              <a:cs typeface="Times New Roman" pitchFamily="18" charset="0"/>
            </a:endParaRPr>
          </a:p>
        </p:txBody>
      </p:sp>
      <p:sp>
        <p:nvSpPr>
          <p:cNvPr id="6" name="TextBox 5"/>
          <p:cNvSpPr txBox="1"/>
          <p:nvPr/>
        </p:nvSpPr>
        <p:spPr>
          <a:xfrm>
            <a:off x="2639616" y="3645025"/>
            <a:ext cx="7056784" cy="1107996"/>
          </a:xfrm>
          <a:prstGeom prst="rect">
            <a:avLst/>
          </a:prstGeom>
          <a:noFill/>
        </p:spPr>
        <p:txBody>
          <a:bodyPr wrap="square" rtlCol="0">
            <a:spAutoFit/>
          </a:bodyPr>
          <a:lstStyle/>
          <a:p>
            <a:pPr algn="ctr"/>
            <a:r>
              <a:rPr lang="en-IN" sz="2200" dirty="0">
                <a:latin typeface="Times New Roman" panose="02020603050405020304" pitchFamily="18" charset="0"/>
                <a:cs typeface="Times New Roman" pitchFamily="18" charset="0"/>
              </a:rPr>
              <a:t>Department of Cybernetics,</a:t>
            </a:r>
          </a:p>
          <a:p>
            <a:pPr algn="ctr"/>
            <a:r>
              <a:rPr lang="en-IN" sz="2200" dirty="0">
                <a:latin typeface="Times New Roman" pitchFamily="18" charset="0"/>
                <a:cs typeface="Times New Roman" pitchFamily="18" charset="0"/>
              </a:rPr>
              <a:t>School of Computer Science</a:t>
            </a:r>
          </a:p>
          <a:p>
            <a:pPr algn="ctr"/>
            <a:r>
              <a:rPr lang="en-IN" sz="2200" dirty="0">
                <a:latin typeface="Times New Roman" pitchFamily="18" charset="0"/>
                <a:cs typeface="Times New Roman" pitchFamily="18" charset="0"/>
              </a:rPr>
              <a:t>University Of Petroleum And Energy Studies</a:t>
            </a:r>
          </a:p>
        </p:txBody>
      </p:sp>
      <p:sp>
        <p:nvSpPr>
          <p:cNvPr id="7" name="TextBox 6"/>
          <p:cNvSpPr txBox="1"/>
          <p:nvPr/>
        </p:nvSpPr>
        <p:spPr>
          <a:xfrm>
            <a:off x="1059671" y="4953164"/>
            <a:ext cx="2808312" cy="646331"/>
          </a:xfrm>
          <a:prstGeom prst="rect">
            <a:avLst/>
          </a:prstGeom>
          <a:noFill/>
        </p:spPr>
        <p:txBody>
          <a:bodyPr wrap="square" rtlCol="0">
            <a:spAutoFit/>
          </a:bodyPr>
          <a:lstStyle/>
          <a:p>
            <a:r>
              <a:rPr lang="en-IN" dirty="0">
                <a:latin typeface="Times New Roman" pitchFamily="18" charset="0"/>
                <a:cs typeface="Times New Roman" pitchFamily="18" charset="0"/>
              </a:rPr>
              <a:t>Mentor :</a:t>
            </a:r>
          </a:p>
          <a:p>
            <a:r>
              <a:rPr lang="en-US" dirty="0">
                <a:latin typeface="Times New Roman" panose="02020603050405020304" pitchFamily="18" charset="0"/>
                <a:cs typeface="Times New Roman" panose="02020603050405020304" pitchFamily="18" charset="0"/>
              </a:rPr>
              <a:t>Ms. </a:t>
            </a:r>
            <a:r>
              <a:rPr lang="en-US" dirty="0" err="1">
                <a:latin typeface="Times New Roman" panose="02020603050405020304" pitchFamily="18" charset="0"/>
                <a:cs typeface="Times New Roman" panose="02020603050405020304" pitchFamily="18" charset="0"/>
              </a:rPr>
              <a:t>Nitika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Goenka</a:t>
            </a:r>
            <a:r>
              <a:rPr lang="en-US" dirty="0">
                <a:latin typeface="Times New Roman" panose="02020603050405020304" pitchFamily="18" charset="0"/>
                <a:cs typeface="Times New Roman" panose="02020603050405020304" pitchFamily="18" charset="0"/>
              </a:rPr>
              <a:t> </a:t>
            </a:r>
            <a:endParaRPr lang="en-IN" dirty="0">
              <a:latin typeface="Times New Roman" pitchFamily="18" charset="0"/>
              <a:cs typeface="Times New Roman" pitchFamily="18" charset="0"/>
            </a:endParaRPr>
          </a:p>
        </p:txBody>
      </p:sp>
      <p:sp>
        <p:nvSpPr>
          <p:cNvPr id="8" name="TextBox 7"/>
          <p:cNvSpPr txBox="1"/>
          <p:nvPr/>
        </p:nvSpPr>
        <p:spPr>
          <a:xfrm>
            <a:off x="4977871" y="4953164"/>
            <a:ext cx="5249205" cy="923330"/>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Kartik Tyagi	Sahil Sangwan	Shubham Patel  R100218024	R100218050	R100216088 </a:t>
            </a:r>
          </a:p>
        </p:txBody>
      </p:sp>
      <p:sp>
        <p:nvSpPr>
          <p:cNvPr id="9" name="Date Placeholder 7"/>
          <p:cNvSpPr>
            <a:spLocks noGrp="1"/>
          </p:cNvSpPr>
          <p:nvPr>
            <p:ph type="dt" sz="half" idx="10"/>
          </p:nvPr>
        </p:nvSpPr>
        <p:spPr/>
        <p:txBody>
          <a:bodyPr/>
          <a:lstStyle/>
          <a:p>
            <a:endParaRPr lang="en-IN" dirty="0">
              <a:latin typeface="Times New Roman" pitchFamily="18" charset="0"/>
              <a:cs typeface="Times New Roman" pitchFamily="18" charset="0"/>
            </a:endParaRPr>
          </a:p>
        </p:txBody>
      </p:sp>
      <p:sp>
        <p:nvSpPr>
          <p:cNvPr id="10" name="Slide Number Placeholder 8"/>
          <p:cNvSpPr>
            <a:spLocks noGrp="1"/>
          </p:cNvSpPr>
          <p:nvPr>
            <p:ph type="sldNum" sz="quarter" idx="12"/>
          </p:nvPr>
        </p:nvSpPr>
        <p:spPr/>
        <p:txBody>
          <a:bodyPr/>
          <a:lstStyle/>
          <a:p>
            <a:fld id="{BCC69225-3979-471B-A2B8-138AAF2F0B09}" type="slidenum">
              <a:rPr lang="en-IN" smtClean="0">
                <a:latin typeface="Times New Roman" panose="02020603050405020304" pitchFamily="18" charset="0"/>
                <a:cs typeface="Times New Roman" pitchFamily="18" charset="0"/>
              </a:rPr>
              <a:t>1</a:t>
            </a:fld>
            <a:endParaRPr lang="en-IN">
              <a:latin typeface="Times New Roman" pitchFamily="18" charset="0"/>
              <a:cs typeface="Times New Roman"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9231" y1="46226" x2="39231" y2="46226"/>
                        <a14:foregroundMark x1="39231" y1="46226" x2="39231" y2="46226"/>
                        <a14:foregroundMark x1="54359" y1="58491" x2="54359" y2="58491"/>
                        <a14:foregroundMark x1="67692" y1="53774" x2="67692" y2="53774"/>
                        <a14:foregroundMark x1="81795" y1="45283" x2="81795" y2="45283"/>
                      </a14:backgroundRemoval>
                    </a14:imgEffect>
                  </a14:imgLayer>
                </a14:imgProps>
              </a:ext>
              <a:ext uri="{28A0092B-C50C-407E-A947-70E740481C1C}">
                <a14:useLocalDpi xmlns:a14="http://schemas.microsoft.com/office/drawing/2010/main" val="0"/>
              </a:ext>
            </a:extLst>
          </a:blip>
          <a:stretch>
            <a:fillRect/>
          </a:stretch>
        </p:blipFill>
        <p:spPr>
          <a:xfrm>
            <a:off x="4554233" y="2065100"/>
            <a:ext cx="2869100" cy="779807"/>
          </a:xfrm>
          <a:prstGeom prst="rect">
            <a:avLst/>
          </a:prstGeom>
        </p:spPr>
      </p:pic>
      <p:sp>
        <p:nvSpPr>
          <p:cNvPr id="11" name="TextBox 10"/>
          <p:cNvSpPr txBox="1"/>
          <p:nvPr/>
        </p:nvSpPr>
        <p:spPr>
          <a:xfrm>
            <a:off x="4836655" y="2768051"/>
            <a:ext cx="2662705"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UNIVERSITY WITH A PURPOSE</a:t>
            </a:r>
          </a:p>
        </p:txBody>
      </p:sp>
    </p:spTree>
    <p:extLst>
      <p:ext uri="{BB962C8B-B14F-4D97-AF65-F5344CB8AC3E}">
        <p14:creationId xmlns:p14="http://schemas.microsoft.com/office/powerpoint/2010/main" val="22453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40B5201-7F16-4B43-90C7-0528B2915262}"/>
              </a:ext>
            </a:extLst>
          </p:cNvPr>
          <p:cNvPicPr>
            <a:picLocks noGrp="1" noChangeAspect="1"/>
          </p:cNvPicPr>
          <p:nvPr>
            <p:ph idx="1"/>
          </p:nvPr>
        </p:nvPicPr>
        <p:blipFill>
          <a:blip r:embed="rId2"/>
          <a:stretch>
            <a:fillRect/>
          </a:stretch>
        </p:blipFill>
        <p:spPr>
          <a:xfrm>
            <a:off x="480504" y="2201662"/>
            <a:ext cx="11149244" cy="3701987"/>
          </a:xfrm>
        </p:spPr>
      </p:pic>
      <p:sp>
        <p:nvSpPr>
          <p:cNvPr id="4" name="Slide Number Placeholder 3">
            <a:extLst>
              <a:ext uri="{FF2B5EF4-FFF2-40B4-BE49-F238E27FC236}">
                <a16:creationId xmlns:a16="http://schemas.microsoft.com/office/drawing/2014/main" id="{D8652D8D-04A4-46DA-B3DD-4E5BE0B3A4DB}"/>
              </a:ext>
            </a:extLst>
          </p:cNvPr>
          <p:cNvSpPr>
            <a:spLocks noGrp="1"/>
          </p:cNvSpPr>
          <p:nvPr>
            <p:ph type="sldNum" sz="quarter" idx="12"/>
          </p:nvPr>
        </p:nvSpPr>
        <p:spPr/>
        <p:txBody>
          <a:bodyPr/>
          <a:lstStyle/>
          <a:p>
            <a:fld id="{9CBC4159-5DAA-4CDE-B3BA-3CDBA7D23299}" type="slidenum">
              <a:rPr lang="en-IN" smtClean="0"/>
              <a:t>10</a:t>
            </a:fld>
            <a:endParaRPr lang="en-IN"/>
          </a:p>
        </p:txBody>
      </p:sp>
      <p:sp>
        <p:nvSpPr>
          <p:cNvPr id="5" name="Title 4">
            <a:extLst>
              <a:ext uri="{FF2B5EF4-FFF2-40B4-BE49-F238E27FC236}">
                <a16:creationId xmlns:a16="http://schemas.microsoft.com/office/drawing/2014/main" id="{0BE575FB-245F-40F0-B5B8-442A20866341}"/>
              </a:ext>
            </a:extLst>
          </p:cNvPr>
          <p:cNvSpPr>
            <a:spLocks noGrp="1"/>
          </p:cNvSpPr>
          <p:nvPr>
            <p:ph type="title"/>
          </p:nvPr>
        </p:nvSpPr>
        <p:spPr/>
        <p:txBody>
          <a:bodyPr/>
          <a:lstStyle/>
          <a:p>
            <a:r>
              <a:rPr lang="en-US" sz="3200" dirty="0"/>
              <a:t>Flow Chart for Feature Extraction</a:t>
            </a:r>
            <a:endParaRPr lang="en-IN" sz="3200" dirty="0"/>
          </a:p>
        </p:txBody>
      </p:sp>
    </p:spTree>
    <p:extLst>
      <p:ext uri="{BB962C8B-B14F-4D97-AF65-F5344CB8AC3E}">
        <p14:creationId xmlns:p14="http://schemas.microsoft.com/office/powerpoint/2010/main" val="124219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0389C-4F91-4A48-B96F-8AED1071274D}"/>
              </a:ext>
            </a:extLst>
          </p:cNvPr>
          <p:cNvSpPr>
            <a:spLocks noGrp="1"/>
          </p:cNvSpPr>
          <p:nvPr>
            <p:ph idx="1"/>
          </p:nvPr>
        </p:nvSpPr>
        <p:spPr/>
        <p:txBody>
          <a:bodyPr/>
          <a:lstStyle/>
          <a:p>
            <a:r>
              <a:rPr lang="en-US" dirty="0"/>
              <a:t>This stage is performed by a classifier. There are various classifications methods used to extract expressions. Two main types of classes used in facial expression recognition are action units and prototypic facial expressions. </a:t>
            </a:r>
            <a:endParaRPr lang="en-IN" dirty="0"/>
          </a:p>
        </p:txBody>
      </p:sp>
      <p:sp>
        <p:nvSpPr>
          <p:cNvPr id="3" name="Date Placeholder 2">
            <a:extLst>
              <a:ext uri="{FF2B5EF4-FFF2-40B4-BE49-F238E27FC236}">
                <a16:creationId xmlns:a16="http://schemas.microsoft.com/office/drawing/2014/main" id="{121F8A23-396C-4661-B9A7-AEF50CA20310}"/>
              </a:ext>
            </a:extLst>
          </p:cNvPr>
          <p:cNvSpPr>
            <a:spLocks noGrp="1"/>
          </p:cNvSpPr>
          <p:nvPr>
            <p:ph type="dt" sz="half" idx="10"/>
          </p:nvPr>
        </p:nvSpPr>
        <p:spPr/>
        <p:txBody>
          <a:bodyPr/>
          <a:lstStyle/>
          <a:p>
            <a:endParaRPr lang="en-IN" dirty="0"/>
          </a:p>
        </p:txBody>
      </p:sp>
      <p:sp>
        <p:nvSpPr>
          <p:cNvPr id="4" name="Slide Number Placeholder 3">
            <a:extLst>
              <a:ext uri="{FF2B5EF4-FFF2-40B4-BE49-F238E27FC236}">
                <a16:creationId xmlns:a16="http://schemas.microsoft.com/office/drawing/2014/main" id="{F16F2B8B-0F69-4281-B32C-FBC53C86D693}"/>
              </a:ext>
            </a:extLst>
          </p:cNvPr>
          <p:cNvSpPr>
            <a:spLocks noGrp="1"/>
          </p:cNvSpPr>
          <p:nvPr>
            <p:ph type="sldNum" sz="quarter" idx="12"/>
          </p:nvPr>
        </p:nvSpPr>
        <p:spPr/>
        <p:txBody>
          <a:bodyPr/>
          <a:lstStyle/>
          <a:p>
            <a:fld id="{9CBC4159-5DAA-4CDE-B3BA-3CDBA7D23299}" type="slidenum">
              <a:rPr lang="en-IN" smtClean="0"/>
              <a:t>11</a:t>
            </a:fld>
            <a:endParaRPr lang="en-IN"/>
          </a:p>
        </p:txBody>
      </p:sp>
      <p:sp>
        <p:nvSpPr>
          <p:cNvPr id="5" name="Title 4">
            <a:extLst>
              <a:ext uri="{FF2B5EF4-FFF2-40B4-BE49-F238E27FC236}">
                <a16:creationId xmlns:a16="http://schemas.microsoft.com/office/drawing/2014/main" id="{B41A839E-FE60-4646-A6E8-F5B009D8BEE7}"/>
              </a:ext>
            </a:extLst>
          </p:cNvPr>
          <p:cNvSpPr>
            <a:spLocks noGrp="1"/>
          </p:cNvSpPr>
          <p:nvPr>
            <p:ph type="title"/>
          </p:nvPr>
        </p:nvSpPr>
        <p:spPr/>
        <p:txBody>
          <a:bodyPr/>
          <a:lstStyle/>
          <a:p>
            <a:r>
              <a:rPr lang="en-IN" sz="4400" dirty="0"/>
              <a:t>Feature Classification</a:t>
            </a:r>
          </a:p>
        </p:txBody>
      </p:sp>
    </p:spTree>
    <p:extLst>
      <p:ext uri="{BB962C8B-B14F-4D97-AF65-F5344CB8AC3E}">
        <p14:creationId xmlns:p14="http://schemas.microsoft.com/office/powerpoint/2010/main" val="399113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686C2EB-42E5-4FC9-8DEF-B5F5BC007E31}"/>
              </a:ext>
            </a:extLst>
          </p:cNvPr>
          <p:cNvPicPr>
            <a:picLocks noGrp="1" noChangeAspect="1"/>
          </p:cNvPicPr>
          <p:nvPr>
            <p:ph idx="1"/>
          </p:nvPr>
        </p:nvPicPr>
        <p:blipFill>
          <a:blip r:embed="rId2"/>
          <a:stretch>
            <a:fillRect/>
          </a:stretch>
        </p:blipFill>
        <p:spPr>
          <a:xfrm>
            <a:off x="2885243" y="2247900"/>
            <a:ext cx="7998780" cy="4221240"/>
          </a:xfrm>
        </p:spPr>
      </p:pic>
      <p:sp>
        <p:nvSpPr>
          <p:cNvPr id="4" name="Slide Number Placeholder 3">
            <a:extLst>
              <a:ext uri="{FF2B5EF4-FFF2-40B4-BE49-F238E27FC236}">
                <a16:creationId xmlns:a16="http://schemas.microsoft.com/office/drawing/2014/main" id="{ACDD3BCD-B5BD-44FB-8D85-53D960192B70}"/>
              </a:ext>
            </a:extLst>
          </p:cNvPr>
          <p:cNvSpPr>
            <a:spLocks noGrp="1"/>
          </p:cNvSpPr>
          <p:nvPr>
            <p:ph type="sldNum" sz="quarter" idx="12"/>
          </p:nvPr>
        </p:nvSpPr>
        <p:spPr/>
        <p:txBody>
          <a:bodyPr/>
          <a:lstStyle/>
          <a:p>
            <a:fld id="{9CBC4159-5DAA-4CDE-B3BA-3CDBA7D23299}" type="slidenum">
              <a:rPr lang="en-IN" smtClean="0"/>
              <a:t>12</a:t>
            </a:fld>
            <a:endParaRPr lang="en-IN"/>
          </a:p>
        </p:txBody>
      </p:sp>
      <p:sp>
        <p:nvSpPr>
          <p:cNvPr id="5" name="Title 4">
            <a:extLst>
              <a:ext uri="{FF2B5EF4-FFF2-40B4-BE49-F238E27FC236}">
                <a16:creationId xmlns:a16="http://schemas.microsoft.com/office/drawing/2014/main" id="{E71B99F3-B13A-404C-A01F-CC94ECBEEE37}"/>
              </a:ext>
            </a:extLst>
          </p:cNvPr>
          <p:cNvSpPr>
            <a:spLocks noGrp="1"/>
          </p:cNvSpPr>
          <p:nvPr>
            <p:ph type="title"/>
          </p:nvPr>
        </p:nvSpPr>
        <p:spPr/>
        <p:txBody>
          <a:bodyPr/>
          <a:lstStyle/>
          <a:p>
            <a:r>
              <a:rPr lang="en-US" sz="3200" dirty="0"/>
              <a:t>Flow Chart for Facial Classification</a:t>
            </a:r>
            <a:endParaRPr lang="en-IN" sz="3200" dirty="0"/>
          </a:p>
        </p:txBody>
      </p:sp>
    </p:spTree>
    <p:extLst>
      <p:ext uri="{BB962C8B-B14F-4D97-AF65-F5344CB8AC3E}">
        <p14:creationId xmlns:p14="http://schemas.microsoft.com/office/powerpoint/2010/main" val="223126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OBJECTIVE</a:t>
            </a:r>
          </a:p>
        </p:txBody>
      </p:sp>
      <p:sp>
        <p:nvSpPr>
          <p:cNvPr id="7" name="Date Placeholder 6"/>
          <p:cNvSpPr>
            <a:spLocks noGrp="1"/>
          </p:cNvSpPr>
          <p:nvPr>
            <p:ph type="dt" sz="half" idx="10"/>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sp>
        <p:nvSpPr>
          <p:cNvPr id="10" name="TextBox 9"/>
          <p:cNvSpPr txBox="1"/>
          <p:nvPr/>
        </p:nvSpPr>
        <p:spPr>
          <a:xfrm>
            <a:off x="917987" y="2369146"/>
            <a:ext cx="10972800"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Our main objective is to develop a system that can recognize emotions expressed by a human being. In our project the source could be an image or pre-recorded video or a live video feed. The objective can be divided in two parts as follows: </a:t>
            </a:r>
          </a:p>
          <a:p>
            <a:pPr lvl="0"/>
            <a:r>
              <a:rPr lang="en-US" dirty="0"/>
              <a:t> </a:t>
            </a:r>
          </a:p>
          <a:p>
            <a:pPr marL="285750" lvl="0" indent="-285750">
              <a:buFont typeface="Wingdings" panose="05000000000000000000" pitchFamily="2" charset="2"/>
              <a:buChar char="Ø"/>
            </a:pPr>
            <a:r>
              <a:rPr lang="en-US" dirty="0"/>
              <a:t>Our first objective would be to develop a system that can detect a face from any kind of source.</a:t>
            </a:r>
          </a:p>
          <a:p>
            <a:pPr lvl="0"/>
            <a:endParaRPr lang="en-US" dirty="0"/>
          </a:p>
          <a:p>
            <a:pPr marL="285750" lvl="0" indent="-285750">
              <a:buFont typeface="Wingdings" panose="05000000000000000000" pitchFamily="2" charset="2"/>
              <a:buChar char="Ø"/>
            </a:pPr>
            <a:r>
              <a:rPr lang="en-US" dirty="0"/>
              <a:t>The second and main objective is to analyze the detected face and classify the kind of expression being expresses in that face.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28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852352" y="6102827"/>
            <a:ext cx="2844800" cy="365125"/>
          </a:xfrm>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14</a:t>
            </a:fld>
            <a:endParaRPr lang="en-IN"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PERT CHART</a:t>
            </a:r>
          </a:p>
        </p:txBody>
      </p:sp>
      <p:pic>
        <p:nvPicPr>
          <p:cNvPr id="6" name="Picture 5">
            <a:extLst>
              <a:ext uri="{FF2B5EF4-FFF2-40B4-BE49-F238E27FC236}">
                <a16:creationId xmlns:a16="http://schemas.microsoft.com/office/drawing/2014/main" id="{D856F42B-3ACB-44A0-9393-2D9692D280EE}"/>
              </a:ext>
            </a:extLst>
          </p:cNvPr>
          <p:cNvPicPr>
            <a:picLocks noChangeAspect="1"/>
          </p:cNvPicPr>
          <p:nvPr/>
        </p:nvPicPr>
        <p:blipFill rotWithShape="1">
          <a:blip r:embed="rId2"/>
          <a:srcRect t="9773" b="6974"/>
          <a:stretch/>
        </p:blipFill>
        <p:spPr>
          <a:xfrm>
            <a:off x="1251861" y="2387640"/>
            <a:ext cx="9688277" cy="3331029"/>
          </a:xfrm>
          <a:prstGeom prst="rect">
            <a:avLst/>
          </a:prstGeom>
        </p:spPr>
      </p:pic>
    </p:spTree>
    <p:extLst>
      <p:ext uri="{BB962C8B-B14F-4D97-AF65-F5344CB8AC3E}">
        <p14:creationId xmlns:p14="http://schemas.microsoft.com/office/powerpoint/2010/main" val="378547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5D1AB-19EB-421A-BD09-A832F6019F9F}"/>
              </a:ext>
            </a:extLst>
          </p:cNvPr>
          <p:cNvSpPr>
            <a:spLocks noGrp="1"/>
          </p:cNvSpPr>
          <p:nvPr>
            <p:ph idx="1"/>
          </p:nvPr>
        </p:nvSpPr>
        <p:spPr/>
        <p:txBody>
          <a:bodyPr/>
          <a:lstStyle/>
          <a:p>
            <a:r>
              <a:rPr lang="en-US" dirty="0"/>
              <a:t>Windows OS (8 or higher) </a:t>
            </a:r>
          </a:p>
          <a:p>
            <a:r>
              <a:rPr lang="en-US" dirty="0"/>
              <a:t>Python version 3.0 or higher </a:t>
            </a:r>
          </a:p>
          <a:p>
            <a:r>
              <a:rPr lang="en-US" dirty="0"/>
              <a:t>Mobile phone with IP Webcam installed (optional)</a:t>
            </a:r>
            <a:endParaRPr lang="en-IN" dirty="0"/>
          </a:p>
        </p:txBody>
      </p:sp>
      <p:sp>
        <p:nvSpPr>
          <p:cNvPr id="4" name="Slide Number Placeholder 3">
            <a:extLst>
              <a:ext uri="{FF2B5EF4-FFF2-40B4-BE49-F238E27FC236}">
                <a16:creationId xmlns:a16="http://schemas.microsoft.com/office/drawing/2014/main" id="{8AD3305E-898E-4A28-85F5-14903DAF0B7E}"/>
              </a:ext>
            </a:extLst>
          </p:cNvPr>
          <p:cNvSpPr>
            <a:spLocks noGrp="1"/>
          </p:cNvSpPr>
          <p:nvPr>
            <p:ph type="sldNum" sz="quarter" idx="12"/>
          </p:nvPr>
        </p:nvSpPr>
        <p:spPr/>
        <p:txBody>
          <a:bodyPr/>
          <a:lstStyle/>
          <a:p>
            <a:fld id="{9CBC4159-5DAA-4CDE-B3BA-3CDBA7D23299}" type="slidenum">
              <a:rPr lang="en-IN" smtClean="0"/>
              <a:t>15</a:t>
            </a:fld>
            <a:endParaRPr lang="en-IN"/>
          </a:p>
        </p:txBody>
      </p:sp>
      <p:sp>
        <p:nvSpPr>
          <p:cNvPr id="5" name="Title 4">
            <a:extLst>
              <a:ext uri="{FF2B5EF4-FFF2-40B4-BE49-F238E27FC236}">
                <a16:creationId xmlns:a16="http://schemas.microsoft.com/office/drawing/2014/main" id="{EE2F04AD-FE9F-463F-ADCA-42E3A9AF909B}"/>
              </a:ext>
            </a:extLst>
          </p:cNvPr>
          <p:cNvSpPr>
            <a:spLocks noGrp="1"/>
          </p:cNvSpPr>
          <p:nvPr>
            <p:ph type="title"/>
          </p:nvPr>
        </p:nvSpPr>
        <p:spPr/>
        <p:txBody>
          <a:bodyPr/>
          <a:lstStyle/>
          <a:p>
            <a:r>
              <a:rPr lang="en-US" dirty="0"/>
              <a:t>Requirements</a:t>
            </a:r>
            <a:endParaRPr lang="en-IN" dirty="0"/>
          </a:p>
        </p:txBody>
      </p:sp>
    </p:spTree>
    <p:extLst>
      <p:ext uri="{BB962C8B-B14F-4D97-AF65-F5344CB8AC3E}">
        <p14:creationId xmlns:p14="http://schemas.microsoft.com/office/powerpoint/2010/main" val="197593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2248349"/>
            <a:ext cx="10327340" cy="2522944"/>
          </a:xfrm>
        </p:spPr>
        <p:txBody>
          <a:bodyPr>
            <a:noAutofit/>
          </a:bodyPr>
          <a:lstStyle/>
          <a:p>
            <a:pPr marL="0" indent="0">
              <a:buNone/>
            </a:pPr>
            <a:r>
              <a:rPr lang="en-US" sz="1400" dirty="0">
                <a:latin typeface="Times New Roman" pitchFamily="18" charset="0"/>
                <a:cs typeface="Times New Roman" pitchFamily="18" charset="0"/>
              </a:rPr>
              <a:t>[</a:t>
            </a:r>
            <a:r>
              <a:rPr lang="en-US" sz="1200" dirty="0">
                <a:latin typeface="Times New Roman" pitchFamily="18" charset="0"/>
                <a:cs typeface="Times New Roman" pitchFamily="18" charset="0"/>
              </a:rPr>
              <a:t>1] B. Ko, “A Brief Review of Facial Emotion Recognition Based on Visual Information,” Sensors, vol. 18, no. 2, p. 401, 2018.</a:t>
            </a:r>
          </a:p>
          <a:p>
            <a:pPr marL="0" indent="0">
              <a:buNone/>
            </a:pPr>
            <a:r>
              <a:rPr lang="en-US" sz="1200" dirty="0">
                <a:latin typeface="Times New Roman" pitchFamily="18" charset="0"/>
                <a:cs typeface="Times New Roman" pitchFamily="18" charset="0"/>
              </a:rPr>
              <a:t>[2] R. C. </a:t>
            </a:r>
            <a:r>
              <a:rPr lang="en-US" sz="1200" dirty="0" err="1">
                <a:latin typeface="Times New Roman" pitchFamily="18" charset="0"/>
                <a:cs typeface="Times New Roman" pitchFamily="18" charset="0"/>
              </a:rPr>
              <a:t>Chivers</a:t>
            </a:r>
            <a:r>
              <a:rPr lang="en-US" sz="1200" dirty="0">
                <a:latin typeface="Times New Roman" pitchFamily="18" charset="0"/>
                <a:cs typeface="Times New Roman" pitchFamily="18" charset="0"/>
              </a:rPr>
              <a:t>, V. V Ramalingam, and A. Pandian, “Facial Emotion Recognition System – A Machine Learning Approach Facial Emotion </a:t>
            </a:r>
          </a:p>
          <a:p>
            <a:pPr marL="0" indent="0">
              <a:buNone/>
            </a:pPr>
            <a:r>
              <a:rPr lang="en-US" sz="1200" dirty="0">
                <a:latin typeface="Times New Roman" pitchFamily="18" charset="0"/>
                <a:cs typeface="Times New Roman" pitchFamily="18" charset="0"/>
              </a:rPr>
              <a:t> Recognition System ± A Machine Learning,” 2018.</a:t>
            </a:r>
          </a:p>
          <a:p>
            <a:pPr marL="0" indent="0">
              <a:buNone/>
            </a:pPr>
            <a:r>
              <a:rPr lang="en-US" sz="1200" dirty="0">
                <a:latin typeface="Times New Roman" pitchFamily="18" charset="0"/>
                <a:cs typeface="Times New Roman" pitchFamily="18" charset="0"/>
              </a:rPr>
              <a:t>[3] Ekman, P. (2013). Emotion in the Human Face. USA: </a:t>
            </a:r>
            <a:r>
              <a:rPr lang="en-US" sz="1200" dirty="0" err="1">
                <a:latin typeface="Times New Roman" pitchFamily="18" charset="0"/>
                <a:cs typeface="Times New Roman" pitchFamily="18" charset="0"/>
              </a:rPr>
              <a:t>Malor</a:t>
            </a:r>
            <a:r>
              <a:rPr lang="en-US" sz="1200" dirty="0">
                <a:latin typeface="Times New Roman" pitchFamily="18" charset="0"/>
                <a:cs typeface="Times New Roman" pitchFamily="18" charset="0"/>
              </a:rPr>
              <a:t> Books.</a:t>
            </a:r>
          </a:p>
          <a:p>
            <a:pPr marL="0" indent="0">
              <a:buNone/>
            </a:pPr>
            <a:r>
              <a:rPr lang="en-US" sz="1200" dirty="0">
                <a:latin typeface="Times New Roman" pitchFamily="18" charset="0"/>
                <a:cs typeface="Times New Roman" pitchFamily="18" charset="0"/>
              </a:rPr>
              <a:t>[4] P. </a:t>
            </a:r>
            <a:r>
              <a:rPr lang="en-US" sz="1200" dirty="0" err="1">
                <a:latin typeface="Times New Roman" pitchFamily="18" charset="0"/>
                <a:cs typeface="Times New Roman" pitchFamily="18" charset="0"/>
              </a:rPr>
              <a:t>Hespanha</a:t>
            </a:r>
            <a:r>
              <a:rPr lang="en-US" sz="1200" dirty="0">
                <a:latin typeface="Times New Roman" pitchFamily="18" charset="0"/>
                <a:cs typeface="Times New Roman" pitchFamily="18" charset="0"/>
              </a:rPr>
              <a:t>, D. J. Kriegman, and P. N. </a:t>
            </a:r>
            <a:r>
              <a:rPr lang="en-US" sz="1200" dirty="0" err="1">
                <a:latin typeface="Times New Roman" pitchFamily="18" charset="0"/>
                <a:cs typeface="Times New Roman" pitchFamily="18" charset="0"/>
              </a:rPr>
              <a:t>Belhumeur</a:t>
            </a:r>
            <a:r>
              <a:rPr lang="en-US" sz="1200" dirty="0">
                <a:latin typeface="Times New Roman" pitchFamily="18" charset="0"/>
                <a:cs typeface="Times New Roman" pitchFamily="18" charset="0"/>
              </a:rPr>
              <a:t>, “Eigenfaces vs . </a:t>
            </a:r>
            <a:r>
              <a:rPr lang="en-US" sz="1200" dirty="0" err="1">
                <a:latin typeface="Times New Roman" pitchFamily="18" charset="0"/>
                <a:cs typeface="Times New Roman" pitchFamily="18" charset="0"/>
              </a:rPr>
              <a:t>Fisherfaces</a:t>
            </a:r>
            <a:r>
              <a:rPr lang="en-US" sz="1200" dirty="0">
                <a:latin typeface="Times New Roman" pitchFamily="18" charset="0"/>
                <a:cs typeface="Times New Roman" pitchFamily="18" charset="0"/>
              </a:rPr>
              <a:t> : Recognition Using Class Specific Linear</a:t>
            </a:r>
          </a:p>
          <a:p>
            <a:pPr marL="0" indent="0">
              <a:buNone/>
            </a:pPr>
            <a:r>
              <a:rPr lang="en-US" sz="1200" dirty="0">
                <a:latin typeface="Times New Roman" pitchFamily="18" charset="0"/>
                <a:cs typeface="Times New Roman" pitchFamily="18" charset="0"/>
              </a:rPr>
              <a:t> Projection,” vol. 19, no. 7, pp. 711–720, 1997.</a:t>
            </a:r>
          </a:p>
          <a:p>
            <a:pPr marL="0" indent="0">
              <a:buNone/>
            </a:pPr>
            <a:r>
              <a:rPr lang="en-US" sz="1200" dirty="0">
                <a:latin typeface="Times New Roman" pitchFamily="18" charset="0"/>
                <a:cs typeface="Times New Roman" pitchFamily="18" charset="0"/>
              </a:rPr>
              <a:t>[5] M. H. Siddiqi, M. </a:t>
            </a:r>
            <a:r>
              <a:rPr lang="en-US" sz="1200" dirty="0" err="1">
                <a:latin typeface="Times New Roman" pitchFamily="18" charset="0"/>
                <a:cs typeface="Times New Roman" pitchFamily="18" charset="0"/>
              </a:rPr>
              <a:t>Alruwaili</a:t>
            </a:r>
            <a:r>
              <a:rPr lang="en-US" sz="1200" dirty="0">
                <a:latin typeface="Times New Roman" pitchFamily="18" charset="0"/>
                <a:cs typeface="Times New Roman" pitchFamily="18" charset="0"/>
              </a:rPr>
              <a:t>, J. Bang, and S. Lee, “Real Time Human Facial Expression Recognition System using Smartphone,” </a:t>
            </a:r>
          </a:p>
          <a:p>
            <a:pPr marL="0" indent="0">
              <a:buNone/>
            </a:pPr>
            <a:r>
              <a:rPr lang="en-US" sz="1200" dirty="0">
                <a:latin typeface="Times New Roman" pitchFamily="18" charset="0"/>
                <a:cs typeface="Times New Roman" pitchFamily="18" charset="0"/>
              </a:rPr>
              <a:t> vol. 17, no. 10, pp. 223–230, 2017</a:t>
            </a:r>
          </a:p>
          <a:p>
            <a:pPr marL="0" indent="0">
              <a:buNone/>
            </a:pPr>
            <a:r>
              <a:rPr lang="en-US" sz="1200" dirty="0">
                <a:latin typeface="Times New Roman" pitchFamily="18" charset="0"/>
                <a:cs typeface="Times New Roman" pitchFamily="18" charset="0"/>
              </a:rPr>
              <a:t>[6] M. H. Siddiqi et al., “A Brief Review of Facial Emotion Recognition Based on Visual Information,” 2018 IEEMA Eng. Infin. Conf. </a:t>
            </a:r>
            <a:r>
              <a:rPr lang="en-US" sz="1200" dirty="0" err="1">
                <a:latin typeface="Times New Roman" pitchFamily="18" charset="0"/>
                <a:cs typeface="Times New Roman" pitchFamily="18" charset="0"/>
              </a:rPr>
              <a:t>eTechNxT</a:t>
            </a:r>
            <a:r>
              <a:rPr lang="en-US" sz="1200" dirty="0">
                <a:latin typeface="Times New Roman" pitchFamily="18" charset="0"/>
                <a:cs typeface="Times New Roman" pitchFamily="18" charset="0"/>
              </a:rPr>
              <a:t> 2018, vol. 5, no. 1, pp. 196–201, 2018.</a:t>
            </a:r>
          </a:p>
          <a:p>
            <a:pPr marL="0" indent="0">
              <a:buNone/>
            </a:pPr>
            <a:r>
              <a:rPr lang="en-US" sz="1200" dirty="0">
                <a:latin typeface="Times New Roman" pitchFamily="18" charset="0"/>
                <a:cs typeface="Times New Roman" pitchFamily="18" charset="0"/>
              </a:rPr>
              <a:t>[7] P. Viola and M. Jones. Rapid object detection using a boosted cascade of simple features. In Proceed-</a:t>
            </a:r>
          </a:p>
          <a:p>
            <a:pPr marL="0" indent="0">
              <a:buNone/>
            </a:pPr>
            <a:r>
              <a:rPr lang="en-US" sz="1200" dirty="0">
                <a:latin typeface="Times New Roman" pitchFamily="18" charset="0"/>
                <a:cs typeface="Times New Roman" pitchFamily="18" charset="0"/>
              </a:rPr>
              <a:t>[8] Rainer </a:t>
            </a:r>
            <a:r>
              <a:rPr lang="en-US" sz="1200" dirty="0" err="1">
                <a:latin typeface="Times New Roman" pitchFamily="18" charset="0"/>
                <a:cs typeface="Times New Roman" pitchFamily="18" charset="0"/>
              </a:rPr>
              <a:t>Lienhart</a:t>
            </a:r>
            <a:r>
              <a:rPr lang="en-US" sz="1200" dirty="0">
                <a:latin typeface="Times New Roman" pitchFamily="18" charset="0"/>
                <a:cs typeface="Times New Roman" pitchFamily="18" charset="0"/>
              </a:rPr>
              <a:t> and Jochen </a:t>
            </a:r>
            <a:r>
              <a:rPr lang="en-US" sz="1200" dirty="0" err="1">
                <a:latin typeface="Times New Roman" pitchFamily="18" charset="0"/>
                <a:cs typeface="Times New Roman" pitchFamily="18" charset="0"/>
              </a:rPr>
              <a:t>Maydt</a:t>
            </a:r>
            <a:r>
              <a:rPr lang="en-US" sz="1200" dirty="0">
                <a:latin typeface="Times New Roman" pitchFamily="18" charset="0"/>
                <a:cs typeface="Times New Roman" pitchFamily="18" charset="0"/>
              </a:rPr>
              <a:t>. An extended set of </a:t>
            </a:r>
            <a:r>
              <a:rPr lang="en-US" sz="1200" dirty="0" err="1">
                <a:latin typeface="Times New Roman" pitchFamily="18" charset="0"/>
                <a:cs typeface="Times New Roman" pitchFamily="18" charset="0"/>
              </a:rPr>
              <a:t>haar</a:t>
            </a:r>
            <a:r>
              <a:rPr lang="en-US" sz="1200" dirty="0">
                <a:latin typeface="Times New Roman" pitchFamily="18" charset="0"/>
                <a:cs typeface="Times New Roman" pitchFamily="18" charset="0"/>
              </a:rPr>
              <a:t>-like features for rapid object </a:t>
            </a:r>
            <a:r>
              <a:rPr lang="en-US" sz="1200" dirty="0" err="1">
                <a:latin typeface="Times New Roman" pitchFamily="18" charset="0"/>
                <a:cs typeface="Times New Roman" pitchFamily="18" charset="0"/>
              </a:rPr>
              <a:t>detection.In</a:t>
            </a:r>
            <a:r>
              <a:rPr lang="en-US" sz="1200" dirty="0">
                <a:latin typeface="Times New Roman" pitchFamily="18" charset="0"/>
                <a:cs typeface="Times New Roman" pitchFamily="18" charset="0"/>
              </a:rPr>
              <a:t> Image Processing. 2002. Proceedings. </a:t>
            </a:r>
          </a:p>
          <a:p>
            <a:pPr marL="0" indent="0">
              <a:buNone/>
            </a:pPr>
            <a:r>
              <a:rPr lang="en-US" sz="1200" dirty="0">
                <a:latin typeface="Times New Roman" pitchFamily="18" charset="0"/>
                <a:cs typeface="Times New Roman" pitchFamily="18" charset="0"/>
              </a:rPr>
              <a:t> 2002 International Conference on, volume 1, pages I–I. IEEE, 2002.</a:t>
            </a:r>
          </a:p>
          <a:p>
            <a:pPr marL="0" indent="0">
              <a:buNone/>
            </a:pPr>
            <a:r>
              <a:rPr lang="en-US" sz="1200" dirty="0">
                <a:latin typeface="Times New Roman" pitchFamily="18" charset="0"/>
                <a:cs typeface="Times New Roman" pitchFamily="18" charset="0"/>
              </a:rPr>
              <a:t>[9] John P Lewis. Fast template matching. In Vision interface, volume 95, pages 15–19, 1995.</a:t>
            </a:r>
          </a:p>
          <a:p>
            <a:pPr marL="0" indent="0">
              <a:buNone/>
            </a:pPr>
            <a:r>
              <a:rPr lang="en-US" sz="1200" dirty="0">
                <a:latin typeface="Times New Roman" pitchFamily="18" charset="0"/>
                <a:cs typeface="Times New Roman" pitchFamily="18" charset="0"/>
              </a:rPr>
              <a:t>[10] Meng Xiao He and Helen Yang. Microarray dimension reduction, 2009</a:t>
            </a:r>
          </a:p>
          <a:p>
            <a:pPr marL="457200" indent="-457200">
              <a:buFont typeface="+mj-lt"/>
              <a:buAutoNum type="arabicPeriod"/>
            </a:pPr>
            <a:endParaRPr lang="en-US" sz="1200" dirty="0">
              <a:latin typeface="Times New Roman" pitchFamily="18" charset="0"/>
              <a:cs typeface="Times New Roman" pitchFamily="18" charset="0"/>
            </a:endParaRPr>
          </a:p>
          <a:p>
            <a:pPr marL="457200" indent="-457200">
              <a:buFont typeface="+mj-lt"/>
              <a:buAutoNum type="arabicPeriod"/>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16</a:t>
            </a:fld>
            <a:endParaRPr lang="en-IN"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9205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30-09-2021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17</a:t>
            </a:fld>
            <a:endParaRPr lang="en-IN">
              <a:latin typeface="Times New Roman" panose="02020603050405020304" pitchFamily="18" charset="0"/>
              <a:cs typeface="Times New Roman" panose="02020603050405020304" pitchFamily="18" charset="0"/>
            </a:endParaRPr>
          </a:p>
        </p:txBody>
      </p:sp>
      <p:sp>
        <p:nvSpPr>
          <p:cNvPr id="4" name="TextBox 3"/>
          <p:cNvSpPr txBox="1"/>
          <p:nvPr/>
        </p:nvSpPr>
        <p:spPr>
          <a:xfrm>
            <a:off x="4124325" y="3009900"/>
            <a:ext cx="3917611" cy="923330"/>
          </a:xfrm>
          <a:prstGeom prst="rect">
            <a:avLst/>
          </a:prstGeom>
          <a:noFill/>
        </p:spPr>
        <p:txBody>
          <a:bodyPr wrap="none" rtlCol="0">
            <a:spAutoFit/>
          </a:bodyPr>
          <a:lstStyle/>
          <a:p>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3706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0054" y="1223907"/>
            <a:ext cx="10339617" cy="1910716"/>
          </a:xfrm>
        </p:spPr>
        <p:txBody>
          <a:bodyPr/>
          <a:lstStyle/>
          <a:p>
            <a:r>
              <a:rPr lang="en-US" sz="4000" dirty="0">
                <a:latin typeface="Times New Roman" panose="02020603050405020304" pitchFamily="18" charset="0"/>
                <a:cs typeface="Times New Roman" panose="02020603050405020304" pitchFamily="18" charset="0"/>
              </a:rPr>
              <a:t>PROBLEM STATEMENT</a:t>
            </a:r>
          </a:p>
        </p:txBody>
      </p:sp>
      <p:sp>
        <p:nvSpPr>
          <p:cNvPr id="2" name="Content Placeholder 1"/>
          <p:cNvSpPr>
            <a:spLocks noGrp="1"/>
          </p:cNvSpPr>
          <p:nvPr>
            <p:ph type="body" idx="1"/>
          </p:nvPr>
        </p:nvSpPr>
        <p:spPr>
          <a:xfrm>
            <a:off x="932331" y="3786367"/>
            <a:ext cx="10312996" cy="1500187"/>
          </a:xfrm>
        </p:spPr>
        <p:txBody>
          <a:bodyPr/>
          <a:lstStyle/>
          <a:p>
            <a:r>
              <a:rPr lang="en-US" dirty="0"/>
              <a:t>To build a facial emotion recognizer that can detect a face from any source (i.e. image, video, or live feed) and then detect the expressions expressed by the feed. </a:t>
            </a:r>
          </a:p>
        </p:txBody>
      </p:sp>
      <p:sp>
        <p:nvSpPr>
          <p:cNvPr id="3" name="Date Placeholder 2"/>
          <p:cNvSpPr>
            <a:spLocks noGrp="1"/>
          </p:cNvSpPr>
          <p:nvPr>
            <p:ph type="dt" sz="half" idx="10"/>
          </p:nvPr>
        </p:nvSpPr>
        <p:spPr>
          <a:xfrm>
            <a:off x="480504" y="6180493"/>
            <a:ext cx="2844800" cy="365125"/>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852352" y="6180493"/>
            <a:ext cx="2844800" cy="365125"/>
          </a:xfrm>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53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Face Recognition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2125662"/>
            <a:ext cx="8316168" cy="3504671"/>
          </a:xfrm>
          <a:prstGeom prst="rect">
            <a:avLst/>
          </a:prstGeom>
        </p:spPr>
      </p:pic>
      <p:sp>
        <p:nvSpPr>
          <p:cNvPr id="39" name="Content Placeholder 2"/>
          <p:cNvSpPr txBox="1">
            <a:spLocks/>
          </p:cNvSpPr>
          <p:nvPr/>
        </p:nvSpPr>
        <p:spPr>
          <a:xfrm>
            <a:off x="5173134" y="5520266"/>
            <a:ext cx="2150534" cy="457200"/>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IN" sz="1400" dirty="0">
                <a:latin typeface="Times New Roman" pitchFamily="18" charset="0"/>
                <a:cs typeface="Times New Roman" pitchFamily="18" charset="0"/>
              </a:rPr>
              <a:t>Fig 1.1 Face recognition</a:t>
            </a:r>
          </a:p>
        </p:txBody>
      </p:sp>
    </p:spTree>
    <p:extLst>
      <p:ext uri="{BB962C8B-B14F-4D97-AF65-F5344CB8AC3E}">
        <p14:creationId xmlns:p14="http://schemas.microsoft.com/office/powerpoint/2010/main" val="28523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30-09-2021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What is OpenCV? And Why?</a:t>
            </a:r>
            <a:br>
              <a:rPr lang="en-US" sz="4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(Open Source Computer Vision Library)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4280" y="2456766"/>
            <a:ext cx="2645507" cy="1866659"/>
          </a:xfrm>
          <a:prstGeom prst="rect">
            <a:avLst/>
          </a:prstGeom>
          <a:ln>
            <a:noFill/>
          </a:ln>
          <a:effectLst>
            <a:softEdge rad="12700"/>
          </a:effectLst>
        </p:spPr>
      </p:pic>
      <p:sp>
        <p:nvSpPr>
          <p:cNvPr id="37" name="Content Placeholder 2"/>
          <p:cNvSpPr txBox="1">
            <a:spLocks/>
          </p:cNvSpPr>
          <p:nvPr/>
        </p:nvSpPr>
        <p:spPr>
          <a:xfrm>
            <a:off x="585927" y="2750623"/>
            <a:ext cx="9357064" cy="2905437"/>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OpenCV is an open source computer vision and machine learning software library built to provide a common infrastructure for computer vision applications and to accelerate the use of machine perception in the commercial products.</a:t>
            </a:r>
          </a:p>
          <a:p>
            <a:r>
              <a:rPr lang="en-US" sz="1800" dirty="0">
                <a:latin typeface="Times New Roman" panose="02020603050405020304" pitchFamily="18" charset="0"/>
                <a:cs typeface="Times New Roman" panose="02020603050405020304" pitchFamily="18" charset="0"/>
              </a:rPr>
              <a:t>Contains a library of programming functions mainly aimed real-time computer vision.</a:t>
            </a:r>
          </a:p>
          <a:p>
            <a:r>
              <a:rPr lang="en-US" sz="1800" dirty="0">
                <a:latin typeface="Times New Roman" panose="02020603050405020304" pitchFamily="18" charset="0"/>
                <a:cs typeface="Times New Roman" panose="02020603050405020304" pitchFamily="18" charset="0"/>
              </a:rPr>
              <a:t>The library is cross-platform free for use under Open Source BSD license.</a:t>
            </a:r>
          </a:p>
          <a:p>
            <a:r>
              <a:rPr lang="en-US" sz="1800" dirty="0">
                <a:latin typeface="Times New Roman" panose="02020603050405020304" pitchFamily="18" charset="0"/>
                <a:cs typeface="Times New Roman" panose="02020603050405020304" pitchFamily="18" charset="0"/>
              </a:rPr>
              <a:t>Major applications are object, face and gesture recognition, lip reading, Human- Computer Interaction(HCI), motion detection and much more.</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01424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2904" y="2553148"/>
            <a:ext cx="10327340" cy="3877815"/>
          </a:xfrm>
        </p:spPr>
        <p:txBody>
          <a:bodyPr>
            <a:normAutofit/>
          </a:bodyPr>
          <a:lstStyle/>
          <a:p>
            <a:r>
              <a:rPr lang="en-US" sz="2000" dirty="0">
                <a:latin typeface="Times New Roman" panose="02020603050405020304" pitchFamily="18" charset="0"/>
                <a:cs typeface="Times New Roman" panose="02020603050405020304" pitchFamily="18" charset="0"/>
              </a:rPr>
              <a:t>Robust and very quick.</a:t>
            </a:r>
          </a:p>
          <a:p>
            <a:r>
              <a:rPr lang="en-US" sz="2000" dirty="0">
                <a:latin typeface="Times New Roman" panose="02020603050405020304" pitchFamily="18" charset="0"/>
                <a:cs typeface="Times New Roman" panose="02020603050405020304" pitchFamily="18" charset="0"/>
              </a:rPr>
              <a:t>15 times quicker than any technique at time of release.</a:t>
            </a:r>
          </a:p>
          <a:p>
            <a:r>
              <a:rPr lang="en-US" sz="2000" dirty="0">
                <a:latin typeface="Times New Roman" panose="02020603050405020304" pitchFamily="18" charset="0"/>
                <a:cs typeface="Times New Roman" panose="02020603050405020304" pitchFamily="18" charset="0"/>
              </a:rPr>
              <a:t>Could be operated in real time.(95% accuracy at around 17fps)</a:t>
            </a:r>
          </a:p>
          <a:p>
            <a:r>
              <a:rPr lang="en-US" sz="2000" dirty="0">
                <a:latin typeface="Times New Roman" panose="02020603050405020304" pitchFamily="18" charset="0"/>
                <a:cs typeface="Times New Roman" panose="02020603050405020304" pitchFamily="18" charset="0"/>
              </a:rPr>
              <a:t>Feature extraction and feature evaluation.</a:t>
            </a:r>
          </a:p>
          <a:p>
            <a:r>
              <a:rPr lang="en-US" sz="2000" dirty="0">
                <a:latin typeface="Times New Roman" panose="02020603050405020304" pitchFamily="18" charset="0"/>
                <a:cs typeface="Times New Roman" panose="02020603050405020304" pitchFamily="18" charset="0"/>
              </a:rPr>
              <a:t>Classifier training and feature selection using a method called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a:t>
            </a:r>
          </a:p>
        </p:txBody>
      </p:sp>
      <p:sp>
        <p:nvSpPr>
          <p:cNvPr id="3" name="Date Placeholder 2"/>
          <p:cNvSpPr>
            <a:spLocks noGrp="1"/>
          </p:cNvSpPr>
          <p:nvPr>
            <p:ph type="dt" sz="half" idx="10"/>
          </p:nvPr>
        </p:nvSpPr>
        <p:spPr/>
        <p:txBody>
          <a:bodyPr/>
          <a:lstStyle/>
          <a:p>
            <a:fld id="{1AE8B06D-1C84-4507-B790-13E272A62841}" type="datetime1">
              <a:rPr lang="en-IN" smtClean="0"/>
              <a:t>30-09-2021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5</a:t>
            </a:fld>
            <a:endParaRPr lang="en-IN"/>
          </a:p>
        </p:txBody>
      </p:sp>
      <p:sp>
        <p:nvSpPr>
          <p:cNvPr id="5" name="Title 4"/>
          <p:cNvSpPr>
            <a:spLocks noGrp="1"/>
          </p:cNvSpPr>
          <p:nvPr>
            <p:ph type="title"/>
          </p:nvPr>
        </p:nvSpPr>
        <p:spPr>
          <a:xfrm>
            <a:off x="480504" y="570156"/>
            <a:ext cx="11076495" cy="1054250"/>
          </a:xfrm>
        </p:spPr>
        <p:txBody>
          <a:bodyPr/>
          <a:lstStyle/>
          <a:p>
            <a:r>
              <a:rPr lang="en-US" sz="4000" dirty="0">
                <a:latin typeface="Times New Roman" panose="02020603050405020304" pitchFamily="18" charset="0"/>
                <a:cs typeface="Times New Roman" panose="02020603050405020304" pitchFamily="18" charset="0"/>
              </a:rPr>
              <a:t>Face detection using Haar Cascades</a:t>
            </a:r>
          </a:p>
        </p:txBody>
      </p:sp>
    </p:spTree>
    <p:extLst>
      <p:ext uri="{BB962C8B-B14F-4D97-AF65-F5344CB8AC3E}">
        <p14:creationId xmlns:p14="http://schemas.microsoft.com/office/powerpoint/2010/main" val="170905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9157" y="3059486"/>
            <a:ext cx="2743200" cy="1666875"/>
          </a:xfrm>
        </p:spPr>
      </p:pic>
      <p:sp>
        <p:nvSpPr>
          <p:cNvPr id="3" name="Date Placeholder 2"/>
          <p:cNvSpPr>
            <a:spLocks noGrp="1"/>
          </p:cNvSpPr>
          <p:nvPr>
            <p:ph type="dt" sz="half" idx="10"/>
          </p:nvPr>
        </p:nvSpPr>
        <p:spPr/>
        <p:txBody>
          <a:bodyPr/>
          <a:lstStyle/>
          <a:p>
            <a:fld id="{1AE8B06D-1C84-4507-B790-13E272A62841}" type="datetime1">
              <a:rPr lang="en-IN" smtClean="0"/>
              <a:t>30-09-2021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6</a:t>
            </a:fld>
            <a:endParaRPr lang="en-IN"/>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Feature’s and its extraction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266" y="2602287"/>
            <a:ext cx="3048000" cy="2581275"/>
          </a:xfrm>
          <a:prstGeom prst="rect">
            <a:avLst/>
          </a:prstGeom>
        </p:spPr>
      </p:pic>
    </p:spTree>
    <p:extLst>
      <p:ext uri="{BB962C8B-B14F-4D97-AF65-F5344CB8AC3E}">
        <p14:creationId xmlns:p14="http://schemas.microsoft.com/office/powerpoint/2010/main" val="207850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1694" y="2519283"/>
            <a:ext cx="3614270" cy="2272852"/>
          </a:xfrm>
        </p:spPr>
        <p:txBody>
          <a:bodyPr/>
          <a:lstStyle/>
          <a:p>
            <a:r>
              <a:rPr lang="en-US" dirty="0">
                <a:latin typeface="Times New Roman" panose="02020603050405020304" pitchFamily="18" charset="0"/>
                <a:cs typeface="Times New Roman" panose="02020603050405020304" pitchFamily="18" charset="0"/>
              </a:rPr>
              <a:t>Variations in pose</a:t>
            </a:r>
          </a:p>
          <a:p>
            <a:r>
              <a:rPr lang="en-US" dirty="0">
                <a:latin typeface="Times New Roman" panose="02020603050405020304" pitchFamily="18" charset="0"/>
                <a:cs typeface="Times New Roman" panose="02020603050405020304" pitchFamily="18" charset="0"/>
              </a:rPr>
              <a:t>Illumination changes</a:t>
            </a:r>
          </a:p>
          <a:p>
            <a:r>
              <a:rPr lang="en-US" dirty="0">
                <a:latin typeface="Times New Roman" panose="02020603050405020304" pitchFamily="18" charset="0"/>
                <a:cs typeface="Times New Roman" panose="02020603050405020304" pitchFamily="18" charset="0"/>
              </a:rPr>
              <a:t>Camera parameters</a:t>
            </a:r>
          </a:p>
          <a:p>
            <a:r>
              <a:rPr lang="en-US" dirty="0">
                <a:latin typeface="Times New Roman" panose="02020603050405020304" pitchFamily="18" charset="0"/>
                <a:cs typeface="Times New Roman" panose="02020603050405020304" pitchFamily="18" charset="0"/>
              </a:rPr>
              <a:t>Occlusion</a:t>
            </a:r>
          </a:p>
        </p:txBody>
      </p:sp>
      <p:sp>
        <p:nvSpPr>
          <p:cNvPr id="3" name="Date Placeholder 2"/>
          <p:cNvSpPr>
            <a:spLocks noGrp="1"/>
          </p:cNvSpPr>
          <p:nvPr>
            <p:ph type="dt" sz="half" idx="10"/>
          </p:nvPr>
        </p:nvSpPr>
        <p:spPr/>
        <p:txBody>
          <a:bodyPr/>
          <a:lstStyle/>
          <a:p>
            <a:fld id="{1AE8B06D-1C84-4507-B790-13E272A62841}" type="datetime1">
              <a:rPr lang="en-IN" smtClean="0">
                <a:latin typeface="Times New Roman" panose="02020603050405020304" pitchFamily="18" charset="0"/>
                <a:cs typeface="Times New Roman" panose="02020603050405020304" pitchFamily="18" charset="0"/>
              </a:rPr>
              <a:t>30-09-2021</a:t>
            </a:fld>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7</a:t>
            </a:fld>
            <a:endParaRPr lang="en-IN">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85042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138333" y="2607733"/>
            <a:ext cx="4910666" cy="3156922"/>
          </a:xfrm>
          <a:prstGeom prst="roundRect">
            <a:avLst/>
          </a:prstGeom>
          <a:solidFill>
            <a:srgbClr val="E9E9E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8" name="Rounded Rectangle 7"/>
          <p:cNvSpPr/>
          <p:nvPr/>
        </p:nvSpPr>
        <p:spPr>
          <a:xfrm>
            <a:off x="1244600" y="2607733"/>
            <a:ext cx="3987800" cy="3156922"/>
          </a:xfrm>
          <a:prstGeom prst="roundRect">
            <a:avLst/>
          </a:prstGeom>
          <a:solidFill>
            <a:srgbClr val="E9E9E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367865" y="2918534"/>
            <a:ext cx="3741270" cy="2535319"/>
          </a:xfrm>
        </p:spPr>
        <p:txBody>
          <a:bodyPr/>
          <a:lstStyle/>
          <a:p>
            <a:r>
              <a:rPr lang="en-US" dirty="0">
                <a:latin typeface="Times New Roman" panose="02020603050405020304" pitchFamily="18" charset="0"/>
                <a:cs typeface="Times New Roman" panose="02020603050405020304" pitchFamily="18" charset="0"/>
              </a:rPr>
              <a:t>High Detection Accuracy</a:t>
            </a:r>
          </a:p>
          <a:p>
            <a:r>
              <a:rPr lang="en-US" dirty="0">
                <a:latin typeface="Times New Roman" panose="02020603050405020304" pitchFamily="18" charset="0"/>
                <a:cs typeface="Times New Roman" panose="02020603050405020304" pitchFamily="18" charset="0"/>
              </a:rPr>
              <a:t>Low false positive </a:t>
            </a:r>
            <a:r>
              <a:rPr lang="en-US" dirty="0" err="1">
                <a:latin typeface="Times New Roman" panose="02020603050405020304" pitchFamily="18" charset="0"/>
                <a:cs typeface="Times New Roman" panose="02020603050405020304" pitchFamily="18" charset="0"/>
              </a:rPr>
              <a:t>ratec</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AE8B06D-1C84-4507-B790-13E272A62841}" type="datetime1">
              <a:rPr lang="en-IN" smtClean="0"/>
              <a:t>30-09-2021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8</a:t>
            </a:fld>
            <a:endParaRPr lang="en-IN"/>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Advantages, and Disadvantages</a:t>
            </a:r>
          </a:p>
        </p:txBody>
      </p:sp>
      <p:sp>
        <p:nvSpPr>
          <p:cNvPr id="7" name="Content Placeholder 1"/>
          <p:cNvSpPr txBox="1">
            <a:spLocks/>
          </p:cNvSpPr>
          <p:nvPr/>
        </p:nvSpPr>
        <p:spPr>
          <a:xfrm>
            <a:off x="6376396" y="2936619"/>
            <a:ext cx="4672603" cy="3407386"/>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Computationally complex and slow</a:t>
            </a:r>
          </a:p>
          <a:p>
            <a:r>
              <a:rPr lang="en-US" dirty="0">
                <a:latin typeface="Times New Roman" panose="02020603050405020304" pitchFamily="18" charset="0"/>
                <a:cs typeface="Times New Roman" panose="02020603050405020304" pitchFamily="18" charset="0"/>
              </a:rPr>
              <a:t>Longer training time.</a:t>
            </a:r>
          </a:p>
          <a:p>
            <a:r>
              <a:rPr lang="en-US" dirty="0">
                <a:latin typeface="Times New Roman" panose="02020603050405020304" pitchFamily="18" charset="0"/>
                <a:cs typeface="Times New Roman" panose="02020603050405020304" pitchFamily="18" charset="0"/>
              </a:rPr>
              <a:t>Limitation in difficult lightening conditions.</a:t>
            </a:r>
          </a:p>
          <a:p>
            <a:r>
              <a:rPr lang="en-US" dirty="0">
                <a:latin typeface="Times New Roman" panose="02020603050405020304" pitchFamily="18" charset="0"/>
                <a:cs typeface="Times New Roman" panose="02020603050405020304" pitchFamily="18" charset="0"/>
              </a:rPr>
              <a:t>Less robust to occlusion/obstacle</a:t>
            </a:r>
          </a:p>
        </p:txBody>
      </p:sp>
    </p:spTree>
    <p:extLst>
      <p:ext uri="{BB962C8B-B14F-4D97-AF65-F5344CB8AC3E}">
        <p14:creationId xmlns:p14="http://schemas.microsoft.com/office/powerpoint/2010/main" val="130422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AEBB37-1FDE-40FE-829B-A76B32703E23}"/>
              </a:ext>
            </a:extLst>
          </p:cNvPr>
          <p:cNvSpPr>
            <a:spLocks noGrp="1"/>
          </p:cNvSpPr>
          <p:nvPr>
            <p:ph idx="1"/>
          </p:nvPr>
        </p:nvSpPr>
        <p:spPr/>
        <p:txBody>
          <a:bodyPr/>
          <a:lstStyle/>
          <a:p>
            <a:r>
              <a:rPr lang="en-US" dirty="0"/>
              <a:t>Feature extraction converts a pixel data of the face region into a higher-level representation of shape, color, texture, and spatial configuration of the face or its components. Feature extraction will reduce the dimension of the input space while keeping the important information. Feature extraction is important in formulating a better emotion categorization as the extracted facial feature given inputs to classification module which finally it categorizes different emotions. The technique used in this project is CNN</a:t>
            </a:r>
            <a:endParaRPr lang="en-IN" dirty="0"/>
          </a:p>
        </p:txBody>
      </p:sp>
      <p:sp>
        <p:nvSpPr>
          <p:cNvPr id="3" name="Date Placeholder 2">
            <a:extLst>
              <a:ext uri="{FF2B5EF4-FFF2-40B4-BE49-F238E27FC236}">
                <a16:creationId xmlns:a16="http://schemas.microsoft.com/office/drawing/2014/main" id="{03B09670-F5AC-4F2F-A325-094C6A469BA4}"/>
              </a:ext>
            </a:extLst>
          </p:cNvPr>
          <p:cNvSpPr>
            <a:spLocks noGrp="1"/>
          </p:cNvSpPr>
          <p:nvPr>
            <p:ph type="dt" sz="half" idx="10"/>
          </p:nvPr>
        </p:nvSpPr>
        <p:spPr/>
        <p:txBody>
          <a:bodyPr/>
          <a:lstStyle/>
          <a:p>
            <a:fld id="{1AE8B06D-1C84-4507-B790-13E272A62841}" type="datetime1">
              <a:rPr lang="en-IN" smtClean="0"/>
              <a:t>30-09-2021</a:t>
            </a:fld>
            <a:endParaRPr lang="en-IN"/>
          </a:p>
        </p:txBody>
      </p:sp>
      <p:sp>
        <p:nvSpPr>
          <p:cNvPr id="4" name="Slide Number Placeholder 3">
            <a:extLst>
              <a:ext uri="{FF2B5EF4-FFF2-40B4-BE49-F238E27FC236}">
                <a16:creationId xmlns:a16="http://schemas.microsoft.com/office/drawing/2014/main" id="{2AFD496A-E661-4C24-B9B3-D9DF1E793548}"/>
              </a:ext>
            </a:extLst>
          </p:cNvPr>
          <p:cNvSpPr>
            <a:spLocks noGrp="1"/>
          </p:cNvSpPr>
          <p:nvPr>
            <p:ph type="sldNum" sz="quarter" idx="12"/>
          </p:nvPr>
        </p:nvSpPr>
        <p:spPr/>
        <p:txBody>
          <a:bodyPr/>
          <a:lstStyle/>
          <a:p>
            <a:fld id="{9CBC4159-5DAA-4CDE-B3BA-3CDBA7D23299}" type="slidenum">
              <a:rPr lang="en-IN" smtClean="0"/>
              <a:t>9</a:t>
            </a:fld>
            <a:endParaRPr lang="en-IN"/>
          </a:p>
        </p:txBody>
      </p:sp>
      <p:sp>
        <p:nvSpPr>
          <p:cNvPr id="5" name="Title 4">
            <a:extLst>
              <a:ext uri="{FF2B5EF4-FFF2-40B4-BE49-F238E27FC236}">
                <a16:creationId xmlns:a16="http://schemas.microsoft.com/office/drawing/2014/main" id="{D27BDFFB-60A9-4F21-A8E9-0B46048E55F0}"/>
              </a:ext>
            </a:extLst>
          </p:cNvPr>
          <p:cNvSpPr>
            <a:spLocks noGrp="1"/>
          </p:cNvSpPr>
          <p:nvPr>
            <p:ph type="title"/>
          </p:nvPr>
        </p:nvSpPr>
        <p:spPr/>
        <p:txBody>
          <a:bodyPr/>
          <a:lstStyle/>
          <a:p>
            <a:r>
              <a:rPr lang="en-IN" dirty="0"/>
              <a:t>Feature Extraction</a:t>
            </a:r>
          </a:p>
        </p:txBody>
      </p:sp>
    </p:spTree>
    <p:extLst>
      <p:ext uri="{BB962C8B-B14F-4D97-AF65-F5344CB8AC3E}">
        <p14:creationId xmlns:p14="http://schemas.microsoft.com/office/powerpoint/2010/main" val="23064698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910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Book Antiqua</vt:lpstr>
      <vt:lpstr>Calibri</vt:lpstr>
      <vt:lpstr>Times New Roman</vt:lpstr>
      <vt:lpstr>Wingdings</vt:lpstr>
      <vt:lpstr>Hardcover</vt:lpstr>
      <vt:lpstr>PowerPoint Presentation</vt:lpstr>
      <vt:lpstr>PROBLEM STATEMENT</vt:lpstr>
      <vt:lpstr>Face Recognition</vt:lpstr>
      <vt:lpstr>What is OpenCV? And Why? (Open Source Computer Vision Library)</vt:lpstr>
      <vt:lpstr>Face detection using Haar Cascades</vt:lpstr>
      <vt:lpstr>Feature’s and its extraction</vt:lpstr>
      <vt:lpstr>CHALLENGES</vt:lpstr>
      <vt:lpstr>Advantages, and Disadvantages</vt:lpstr>
      <vt:lpstr>Feature Extraction</vt:lpstr>
      <vt:lpstr>Flow Chart for Feature Extraction</vt:lpstr>
      <vt:lpstr>Feature Classification</vt:lpstr>
      <vt:lpstr>Flow Chart for Facial Classification</vt:lpstr>
      <vt:lpstr>OBJECTIVE</vt:lpstr>
      <vt:lpstr>PERT CHART</vt:lpstr>
      <vt:lpstr>Requirements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Tyagi</dc:creator>
  <cp:lastModifiedBy>VK PATEL</cp:lastModifiedBy>
  <cp:revision>67</cp:revision>
  <dcterms:created xsi:type="dcterms:W3CDTF">2020-09-19T11:58:03Z</dcterms:created>
  <dcterms:modified xsi:type="dcterms:W3CDTF">2021-09-30T09:12:58Z</dcterms:modified>
</cp:coreProperties>
</file>