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Huffman Coding Algorithm and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Traverse the Huffman tree assigning '0' to left branches and '1' to right branches.</a:t>
            </a:r>
          </a:p>
          <a:p>
            <a:pPr>
              <a:lnSpc>
                <a:spcPct val="115000"/>
              </a:lnSpc>
              <a:defRPr sz="1800"/>
            </a:pPr>
            <a:r>
              <a:t>The code for each character is the path from the root to its leaf node.</a:t>
            </a:r>
          </a:p>
          <a:p>
            <a:pPr>
              <a:lnSpc>
                <a:spcPct val="115000"/>
              </a:lnSpc>
              <a:defRPr sz="1800"/>
            </a:pPr>
            <a:r>
              <a:t>This creates a prefix-free code (no code is a prefix of another).</a:t>
            </a:r>
          </a:p>
          <a:p>
            <a:pPr>
              <a:lnSpc>
                <a:spcPct val="115000"/>
              </a:lnSpc>
              <a:defRPr sz="1800"/>
            </a:pPr>
            <a:r>
              <a:t>This prevents ambiguity during decoding.</a:t>
            </a:r>
          </a:p>
          <a:p>
            <a:pPr>
              <a:lnSpc>
                <a:spcPct val="115000"/>
              </a:lnSpc>
              <a:defRPr sz="1800"/>
            </a:pPr>
            <a:r>
              <a:t>The codes are then used to replace the original characters in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Prefix Codes and Ambiguity Prevention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Huffman codes are prefix-free.</a:t>
            </a:r>
          </a:p>
          <a:p>
            <a:pPr>
              <a:lnSpc>
                <a:spcPct val="115000"/>
              </a:lnSpc>
              <a:defRPr sz="1800"/>
            </a:pPr>
            <a:r>
              <a:t>No code is a prefix of another code.</a:t>
            </a:r>
          </a:p>
          <a:p>
            <a:pPr>
              <a:lnSpc>
                <a:spcPct val="115000"/>
              </a:lnSpc>
              <a:defRPr sz="1800"/>
            </a:pPr>
            <a:r>
              <a:t>This ensures unambiguous decoding.</a:t>
            </a:r>
          </a:p>
          <a:p>
            <a:pPr>
              <a:lnSpc>
                <a:spcPct val="115000"/>
              </a:lnSpc>
              <a:defRPr sz="1800"/>
            </a:pPr>
            <a:r>
              <a:t>Example:</a:t>
            </a:r>
          </a:p>
          <a:p>
            <a:pPr>
              <a:lnSpc>
                <a:spcPct val="115000"/>
              </a:lnSpc>
              <a:defRPr sz="1800"/>
            </a:pPr>
            <a:r>
              <a:t>This property is crucial for correct reconstruction of the original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Huffman Coding in Action &amp; Decoding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Show a simple example with a small string (e.g.,</a:t>
            </a:r>
          </a:p>
          <a:p>
            <a:pPr>
              <a:lnSpc>
                <a:spcPct val="115000"/>
              </a:lnSpc>
              <a:defRPr sz="1800"/>
            </a:pPr>
            <a:r>
              <a:t>Illustrate frequency calculation.</a:t>
            </a:r>
          </a:p>
          <a:p>
            <a:pPr>
              <a:lnSpc>
                <a:spcPct val="115000"/>
              </a:lnSpc>
              <a:defRPr sz="1800"/>
            </a:pPr>
            <a:r>
              <a:t>Show the construction of the Huffman tree.</a:t>
            </a:r>
          </a:p>
          <a:p>
            <a:pPr>
              <a:lnSpc>
                <a:spcPct val="115000"/>
              </a:lnSpc>
              <a:defRPr sz="1800"/>
            </a:pPr>
            <a:r>
              <a:t>Demonstrate code assignment.</a:t>
            </a:r>
          </a:p>
          <a:p>
            <a:pPr>
              <a:lnSpc>
                <a:spcPct val="115000"/>
              </a:lnSpc>
              <a:defRPr sz="1800"/>
            </a:pPr>
            <a:r>
              <a:t>Show the encoded string.</a:t>
            </a:r>
          </a:p>
          <a:p>
            <a:pPr>
              <a:lnSpc>
                <a:spcPct val="115000"/>
              </a:lnSpc>
              <a:defRPr sz="1800"/>
            </a:pPr>
            <a:r>
              <a:t>Illustrate the decoding process using the Huffman tree.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Advantages and Applications of 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Highly efficient for compressing data with repetitive patterns.</a:t>
            </a:r>
          </a:p>
          <a:p>
            <a:pPr>
              <a:lnSpc>
                <a:spcPct val="115000"/>
              </a:lnSpc>
              <a:defRPr sz="1800"/>
            </a:pPr>
            <a:r>
              <a:t>Lossless compression – no data is lost during compression and decompression.</a:t>
            </a:r>
          </a:p>
          <a:p>
            <a:pPr>
              <a:lnSpc>
                <a:spcPct val="115000"/>
              </a:lnSpc>
              <a:defRPr sz="1800"/>
            </a:pPr>
            <a:r>
              <a:t>Widely used in file compression (e.g., .zip, .rar).</a:t>
            </a:r>
          </a:p>
          <a:p>
            <a:pPr>
              <a:lnSpc>
                <a:spcPct val="115000"/>
              </a:lnSpc>
              <a:defRPr sz="1800"/>
            </a:pPr>
            <a:r>
              <a:t>Used in fax machines, data transmission, and image compression.</a:t>
            </a:r>
          </a:p>
          <a:p>
            <a:pPr>
              <a:lnSpc>
                <a:spcPct val="115000"/>
              </a:lnSpc>
              <a:defRPr sz="1800"/>
            </a:pPr>
            <a:r>
              <a:t>A foundational concept in many advanced compression techniques.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Huffman Coding: Data Compression Technique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Huffman Coding</a:t>
            </a:r>
          </a:p>
          <a:p>
            <a:pPr>
              <a:lnSpc>
                <a:spcPct val="115000"/>
              </a:lnSpc>
              <a:defRPr sz="1800"/>
            </a:pPr>
            <a:r>
              <a:t>2. How Huffman Coding Works: A Simple Explanation</a:t>
            </a:r>
          </a:p>
          <a:p>
            <a:pPr>
              <a:lnSpc>
                <a:spcPct val="115000"/>
              </a:lnSpc>
              <a:defRPr sz="1800"/>
            </a:pPr>
            <a:r>
              <a:t>3. Huffman Tree Construction</a:t>
            </a:r>
          </a:p>
          <a:p>
            <a:pPr>
              <a:lnSpc>
                <a:spcPct val="115000"/>
              </a:lnSpc>
              <a:defRPr sz="1800"/>
            </a:pPr>
            <a:r>
              <a:t>4. Huffman Coding Algorithm and Code Generation</a:t>
            </a:r>
          </a:p>
          <a:p>
            <a:pPr>
              <a:lnSpc>
                <a:spcPct val="115000"/>
              </a:lnSpc>
              <a:defRPr sz="1800"/>
            </a:pPr>
            <a:r>
              <a:t>5. Prefix Codes and Ambiguity Prevention</a:t>
            </a:r>
          </a:p>
          <a:p>
            <a:pPr>
              <a:lnSpc>
                <a:spcPct val="115000"/>
              </a:lnSpc>
              <a:defRPr sz="1800"/>
            </a:pPr>
            <a:r>
              <a:t>6. Example: Huffman Coding in Action &amp; Decoding</a:t>
            </a:r>
          </a:p>
          <a:p>
            <a:pPr>
              <a:lnSpc>
                <a:spcPct val="115000"/>
              </a:lnSpc>
              <a:defRPr sz="1800"/>
            </a:pPr>
            <a:r>
              <a:t>7. Conclusion: Advantages and Applications of Huffman 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Developed by David Huffman.</a:t>
            </a:r>
          </a:p>
          <a:p>
            <a:pPr>
              <a:lnSpc>
                <a:spcPct val="115000"/>
              </a:lnSpc>
              <a:defRPr sz="1800"/>
            </a:pPr>
            <a:r>
              <a:t>Data compression technique that reduces file size without data loss.</a:t>
            </a:r>
          </a:p>
          <a:p>
            <a:pPr>
              <a:lnSpc>
                <a:spcPct val="115000"/>
              </a:lnSpc>
              <a:defRPr sz="1800"/>
            </a:pPr>
            <a:r>
              <a:t>Exploits character frequency for efficient compression.</a:t>
            </a:r>
          </a:p>
          <a:p>
            <a:pPr>
              <a:lnSpc>
                <a:spcPct val="115000"/>
              </a:lnSpc>
              <a:defRPr sz="1800"/>
            </a:pPr>
            <a:r>
              <a:t>Most effective for data with frequent repeating characters (text, images).</a:t>
            </a:r>
          </a:p>
          <a:p>
            <a:pPr>
              <a:lnSpc>
                <a:spcPct val="115000"/>
              </a:lnSpc>
              <a:defRPr sz="1800"/>
            </a:pPr>
            <a:r>
              <a:t>Reduces storage space and transmission time.</a:t>
            </a:r>
          </a:p>
          <a:p>
            <a:pPr>
              <a:lnSpc>
                <a:spcPct val="115000"/>
              </a:lnSpc>
              <a:defRPr sz="1800"/>
            </a:pPr>
            <a:r>
              <a:t>Widely used in various data compression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Huffman Coding - Visual Content</a:t>
            </a:r>
          </a:p>
        </p:txBody>
      </p:sp>
      <p:pic>
        <p:nvPicPr>
          <p:cNvPr id="3" name="Picture 2" descr="page_3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  <p:pic>
        <p:nvPicPr>
          <p:cNvPr id="5" name="Picture 4" descr="page_3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Huffman Coding Works: A Simple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Assigns shorter codes to frequently occurring characters.</a:t>
            </a:r>
          </a:p>
          <a:p>
            <a:pPr>
              <a:lnSpc>
                <a:spcPct val="115000"/>
              </a:lnSpc>
              <a:defRPr sz="1800"/>
            </a:pPr>
            <a:r>
              <a:t>Assigns longer codes to less frequent characters.</a:t>
            </a:r>
          </a:p>
          <a:p>
            <a:pPr>
              <a:lnSpc>
                <a:spcPct val="115000"/>
              </a:lnSpc>
              <a:defRPr sz="1800"/>
            </a:pPr>
            <a:r>
              <a:t>Uses a binary tree (Huffman tree) to represent codes.</a:t>
            </a:r>
          </a:p>
          <a:p>
            <a:pPr>
              <a:lnSpc>
                <a:spcPct val="115000"/>
              </a:lnSpc>
              <a:defRPr sz="1800"/>
            </a:pPr>
            <a:r>
              <a:t>The tree is built based on character frequencies.</a:t>
            </a:r>
          </a:p>
          <a:p>
            <a:pPr>
              <a:lnSpc>
                <a:spcPct val="115000"/>
              </a:lnSpc>
              <a:defRPr sz="1800"/>
            </a:pPr>
            <a:r>
              <a:t>Encoding involves traversing the tree to find the code for each character.</a:t>
            </a:r>
          </a:p>
          <a:p>
            <a:pPr>
              <a:lnSpc>
                <a:spcPct val="115000"/>
              </a:lnSpc>
              <a:defRPr sz="1800"/>
            </a:pPr>
            <a:r>
              <a:t>Decoding involves traversing the tree based on the code to find the character.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How Huffman Coding Works: A Simple Explanation - Visual Content</a:t>
            </a:r>
          </a:p>
        </p:txBody>
      </p:sp>
      <p:pic>
        <p:nvPicPr>
          <p:cNvPr id="3" name="Picture 2" descr="page_4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  <p:pic>
        <p:nvPicPr>
          <p:cNvPr id="5" name="Picture 4" descr="page_4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Huffman Tree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Calculate the frequency of each character in the input data.</a:t>
            </a:r>
          </a:p>
          <a:p>
            <a:pPr>
              <a:lnSpc>
                <a:spcPct val="115000"/>
              </a:lnSpc>
              <a:defRPr sz="1800"/>
            </a:pPr>
            <a:r>
              <a:t>Create a min-heap data structure to store characters and their frequencies.</a:t>
            </a:r>
          </a:p>
          <a:p>
            <a:pPr>
              <a:lnSpc>
                <a:spcPct val="115000"/>
              </a:lnSpc>
              <a:defRPr sz="1800"/>
            </a:pPr>
            <a:r>
              <a:t>Repeatedly extract the two nodes with the lowest frequencies from the heap.</a:t>
            </a:r>
          </a:p>
          <a:p>
            <a:pPr>
              <a:lnSpc>
                <a:spcPct val="115000"/>
              </a:lnSpc>
              <a:defRPr sz="1800"/>
            </a:pPr>
            <a:r>
              <a:t>Create a new node with the sum of their frequencies, making the extracted nodes its children.</a:t>
            </a:r>
          </a:p>
          <a:p>
            <a:pPr>
              <a:lnSpc>
                <a:spcPct val="115000"/>
              </a:lnSpc>
              <a:defRPr sz="1800"/>
            </a:pPr>
            <a:r>
              <a:t>Insert the new node back into the heap.</a:t>
            </a:r>
          </a:p>
          <a:p>
            <a:pPr>
              <a:lnSpc>
                <a:spcPct val="115000"/>
              </a:lnSpc>
              <a:defRPr sz="1800"/>
            </a:pPr>
            <a:r>
              <a:t>Repeat until only one node remains (the root of the Huffman tree).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Huffman Tree Construction - Visual Content</a:t>
            </a:r>
          </a:p>
        </p:txBody>
      </p:sp>
      <p:pic>
        <p:nvPicPr>
          <p:cNvPr id="3" name="Picture 2" descr="page_5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