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53998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81551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8952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6911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474655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2049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7993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91746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92595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84396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74458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5348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35403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1361473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4FFE33-465F-4E9E-89CE-5F79E84B8B4B}" type="datetimeFigureOut">
              <a:rPr lang="en-IN" smtClean="0"/>
              <a:t>28-02-2025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194310011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fontScale="85000" lnSpcReduction="10000"/>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ID3</a:t>
            </a:r>
          </a:p>
        </p:txBody>
      </p:sp>
      <p:sp>
        <p:nvSpPr>
          <p:cNvPr id="3" name="Content Placeholder 2"/>
          <p:cNvSpPr>
            <a:spLocks noGrp="1"/>
          </p:cNvSpPr>
          <p:nvPr>
            <p:ph idx="1"/>
          </p:nvPr>
        </p:nvSpPr>
        <p:spPr/>
        <p:txBody>
          <a:bodyPr/>
          <a:lstStyle/>
          <a:p/>
          <a:p>
            <a:pPr/>
            <a:r>
              <a:t>Medical diagnosis.Customer relationship management (CRM).Risk assessment.Fraud detection.Image recognition (with feature extraction).Credit scoring.Market research.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ID3 vs. Other Classification Algorithms</a:t>
            </a:r>
          </a:p>
        </p:txBody>
      </p:sp>
      <p:sp>
        <p:nvSpPr>
          <p:cNvPr id="3" name="TextBox 2"/>
          <p:cNvSpPr txBox="1"/>
          <p:nvPr/>
        </p:nvSpPr>
        <p:spPr>
          <a:xfrm>
            <a:off x="914400" y="1828800"/>
            <a:ext cx="7315200" cy="3657600"/>
          </a:xfrm>
          <a:prstGeom prst="rect">
            <a:avLst/>
          </a:prstGeom>
          <a:noFill/>
        </p:spPr>
        <p:txBody>
          <a:bodyPr wrap="square">
            <a:spAutoFit/>
          </a:bodyPr>
          <a:lstStyle/>
          <a:p/>
          <a:p>
            <a:pPr algn="ctr">
              <a:defRPr sz="2400" b="1">
                <a:solidFill>
                  <a:srgbClr val="646464"/>
                </a:solidFill>
              </a:defRPr>
            </a:pPr>
            <a:r>
              <a:t>[Diagram Placeholder]</a:t>
            </a:r>
          </a:p>
        </p:txBody>
      </p:sp>
      <p:sp>
        <p:nvSpPr>
          <p:cNvPr id="4" name="TextBox 3"/>
          <p:cNvSpPr txBox="1"/>
          <p:nvPr/>
        </p:nvSpPr>
        <p:spPr>
          <a:xfrm>
            <a:off x="914400" y="5486400"/>
            <a:ext cx="7315200" cy="1371600"/>
          </a:xfrm>
          <a:prstGeom prst="rect">
            <a:avLst/>
          </a:prstGeom>
          <a:noFill/>
        </p:spPr>
        <p:txBody>
          <a:bodyPr wrap="square">
            <a:spAutoFit/>
          </a:bodyPr>
          <a:lstStyle/>
          <a:p/>
          <a:p>
            <a:pPr>
              <a:defRPr sz="1200" i="1"/>
            </a:pPr>
            <a:r>
              <a:t>Diagram: A comparison chart showing ID3's performance against other algorithms (e.g., Naive Bayes, SVM) based on fact...Compare ID3's strengths and weaknesses against other algorithms.Discuss the scenarios where ID3 is a suitable choice.Highlight the trade-offs involved in choosing an algorithm.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Key Takeaways</a:t>
            </a:r>
          </a:p>
        </p:txBody>
      </p:sp>
      <p:sp>
        <p:nvSpPr>
          <p:cNvPr id="3" name="Content Placeholder 2"/>
          <p:cNvSpPr>
            <a:spLocks noGrp="1"/>
          </p:cNvSpPr>
          <p:nvPr>
            <p:ph idx="1"/>
          </p:nvPr>
        </p:nvSpPr>
        <p:spPr/>
        <p:txBody>
          <a:bodyPr/>
          <a:lstStyle/>
          <a:p/>
          <a:p>
            <a:pPr/>
            <a:r>
              <a:t>ID3 is a fundamental decision tree algorithm.It uses entropy and information gain for attribute selection.It's simple to understand and implement.While having limitations, it forms the basis for more advanced algorithms.Choosing the right algorithm depends on the specific dataset and application.Further research into C4.5 and C5.0 is recommended for practical applications.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Unveiling the ID3 Decision Tree Algorithm</a:t>
            </a:r>
          </a:p>
        </p:txBody>
      </p:sp>
      <p:sp>
        <p:nvSpPr>
          <p:cNvPr id="3" name="Content Placeholder 2"/>
          <p:cNvSpPr>
            <a:spLocks noGrp="1"/>
          </p:cNvSpPr>
          <p:nvPr>
            <p:ph idx="1"/>
          </p:nvPr>
        </p:nvSpPr>
        <p:spPr/>
        <p:txBody>
          <a:bodyPr/>
          <a:lstStyle/>
          <a:p/>
          <a:p>
            <a:pPr/>
            <a:r>
              <a:t>Created by: jdks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1.Introduction to ID32.Core Concepts: Entropy and Information Gain3.The ID3 Algorithm: A Step-by-Step Guide4.Building a Decision Tree: A Practical Example5.Advantages of ID36.Limitations of ID3 and its successors (C4.5, C5.0)7.Applications of ID38.ID3 vs. Other Classification Algorithms9.Conclusion: Key TakeawaysConclusion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ID3</a:t>
            </a:r>
          </a:p>
        </p:txBody>
      </p:sp>
      <p:sp>
        <p:nvSpPr>
          <p:cNvPr id="3" name="Content Placeholder 2"/>
          <p:cNvSpPr>
            <a:spLocks noGrp="1"/>
          </p:cNvSpPr>
          <p:nvPr>
            <p:ph idx="1"/>
          </p:nvPr>
        </p:nvSpPr>
        <p:spPr/>
        <p:txBody>
          <a:bodyPr/>
          <a:lstStyle/>
          <a:p/>
          <a:p>
            <a:pPr/>
            <a:r>
              <a:t>A classic algorithm for building decision trees.Used for classification problems.Based on the concept of information gain.Recursive partitioning of data.Aims to create a tree that accurately classifies data.Developed by J. Ross Quinlan.Foundation for many subsequent decision tree algorithms.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Core Concepts: Entropy and Information Gain</a:t>
            </a:r>
          </a:p>
        </p:txBody>
      </p:sp>
      <p:sp>
        <p:nvSpPr>
          <p:cNvPr id="3" name="TextBox 2"/>
          <p:cNvSpPr txBox="1"/>
          <p:nvPr/>
        </p:nvSpPr>
        <p:spPr>
          <a:xfrm>
            <a:off x="914400" y="1828800"/>
            <a:ext cx="7315200" cy="3657600"/>
          </a:xfrm>
          <a:prstGeom prst="rect">
            <a:avLst/>
          </a:prstGeom>
          <a:noFill/>
        </p:spPr>
        <p:txBody>
          <a:bodyPr wrap="square">
            <a:spAutoFit/>
          </a:bodyPr>
          <a:lstStyle/>
          <a:p/>
          <a:p>
            <a:pPr algn="ctr">
              <a:defRPr sz="2400" b="1">
                <a:solidFill>
                  <a:srgbClr val="646464"/>
                </a:solidFill>
              </a:defRPr>
            </a:pPr>
            <a:r>
              <a:t>[Flowchart Placeholder]</a:t>
            </a:r>
          </a:p>
        </p:txBody>
      </p:sp>
      <p:sp>
        <p:nvSpPr>
          <p:cNvPr id="4" name="TextBox 3"/>
          <p:cNvSpPr txBox="1"/>
          <p:nvPr/>
        </p:nvSpPr>
        <p:spPr>
          <a:xfrm>
            <a:off x="914400" y="5486400"/>
            <a:ext cx="7315200" cy="1371600"/>
          </a:xfrm>
          <a:prstGeom prst="rect">
            <a:avLst/>
          </a:prstGeom>
          <a:noFill/>
        </p:spPr>
        <p:txBody>
          <a:bodyPr wrap="square">
            <a:spAutoFit/>
          </a:bodyPr>
          <a:lstStyle/>
          <a:p/>
          <a:p>
            <a:pPr>
              <a:defRPr sz="1200" i="1"/>
            </a:pPr>
            <a:r>
              <a:t>Diagram: A flowchart illustrating the calculation of entropy and information gain.Show example calculations.Entropy measures the impurity of a dataset.Information gain measures the reduction in entropy after splitting on an attribute.Higher information gain indicates a better split.Used to select the best attribute for each node in the tree.Key formula for entropy and information gain should be visually highlighted.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The ID3 Algorithm: A Step-by-Step Guide</a:t>
            </a:r>
          </a:p>
        </p:txBody>
      </p:sp>
      <p:sp>
        <p:nvSpPr>
          <p:cNvPr id="3" name="TextBox 2"/>
          <p:cNvSpPr txBox="1"/>
          <p:nvPr/>
        </p:nvSpPr>
        <p:spPr>
          <a:xfrm>
            <a:off x="914400" y="1828800"/>
            <a:ext cx="7315200" cy="3657600"/>
          </a:xfrm>
          <a:prstGeom prst="rect">
            <a:avLst/>
          </a:prstGeom>
          <a:noFill/>
        </p:spPr>
        <p:txBody>
          <a:bodyPr wrap="square">
            <a:spAutoFit/>
          </a:bodyPr>
          <a:lstStyle/>
          <a:p/>
          <a:p>
            <a:pPr algn="ctr">
              <a:defRPr sz="2400" b="1">
                <a:solidFill>
                  <a:srgbClr val="646464"/>
                </a:solidFill>
              </a:defRPr>
            </a:pPr>
            <a:r>
              <a:t>[Diagram Placeholder]</a:t>
            </a:r>
          </a:p>
        </p:txBody>
      </p:sp>
      <p:sp>
        <p:nvSpPr>
          <p:cNvPr id="4" name="TextBox 3"/>
          <p:cNvSpPr txBox="1"/>
          <p:nvPr/>
        </p:nvSpPr>
        <p:spPr>
          <a:xfrm>
            <a:off x="914400" y="5486400"/>
            <a:ext cx="7315200" cy="1371600"/>
          </a:xfrm>
          <a:prstGeom prst="rect">
            <a:avLst/>
          </a:prstGeom>
          <a:noFill/>
        </p:spPr>
        <p:txBody>
          <a:bodyPr wrap="square">
            <a:spAutoFit/>
          </a:bodyPr>
          <a:lstStyle/>
          <a:p/>
          <a:p>
            <a:pPr>
              <a:defRPr sz="1200" i="1"/>
            </a:pPr>
            <a:r>
              <a:t>Diagram: A step-by-step process diagram showing the ID3 algorithm's flow.Use boxes and arrows to represent the steps.Start with the root node containing all data.Calculate the entropy of the dataset.Calculate the information gain for each attribute.Select the attribute with the highest information gain.Split the data based on the selected attribute.Recursively repeat steps 2-5 for each branch until a stopping criterion is met.Assign class labels to leaf nodes.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Building a Decision Tree: A Practical Example</a:t>
            </a:r>
          </a:p>
        </p:txBody>
      </p:sp>
      <p:sp>
        <p:nvSpPr>
          <p:cNvPr id="3" name="TextBox 2"/>
          <p:cNvSpPr txBox="1"/>
          <p:nvPr/>
        </p:nvSpPr>
        <p:spPr>
          <a:xfrm>
            <a:off x="914400" y="1828800"/>
            <a:ext cx="7315200" cy="3657600"/>
          </a:xfrm>
          <a:prstGeom prst="rect">
            <a:avLst/>
          </a:prstGeom>
          <a:noFill/>
        </p:spPr>
        <p:txBody>
          <a:bodyPr wrap="square">
            <a:spAutoFit/>
          </a:bodyPr>
          <a:lstStyle/>
          <a:p/>
          <a:p>
            <a:pPr algn="ctr">
              <a:defRPr sz="2400" b="1">
                <a:solidFill>
                  <a:srgbClr val="646464"/>
                </a:solidFill>
              </a:defRPr>
            </a:pPr>
            <a:r>
              <a:t>[Diagram Placeholder]</a:t>
            </a:r>
          </a:p>
        </p:txBody>
      </p:sp>
      <p:sp>
        <p:nvSpPr>
          <p:cNvPr id="4" name="TextBox 3"/>
          <p:cNvSpPr txBox="1"/>
          <p:nvPr/>
        </p:nvSpPr>
        <p:spPr>
          <a:xfrm>
            <a:off x="914400" y="5486400"/>
            <a:ext cx="7315200" cy="1371600"/>
          </a:xfrm>
          <a:prstGeom prst="rect">
            <a:avLst/>
          </a:prstGeom>
          <a:noFill/>
        </p:spPr>
        <p:txBody>
          <a:bodyPr wrap="square">
            <a:spAutoFit/>
          </a:bodyPr>
          <a:lstStyle/>
          <a:p/>
          <a:p>
            <a:pPr>
              <a:defRPr sz="1200" i="1"/>
            </a:pPr>
            <a:r>
              <a:t>Diagram: A visual representation of a decision tree built using a simple dataset (e.g., weather data predicting playi...Illustrate the process of splitting the data based on attributes.Show how the algorithm arrives at the final decision tree.Clearly label nodes and branches.Highlight the classification results at leaf nodes.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Advantages of ID3</a:t>
            </a:r>
          </a:p>
        </p:txBody>
      </p:sp>
      <p:sp>
        <p:nvSpPr>
          <p:cNvPr id="3" name="Content Placeholder 2"/>
          <p:cNvSpPr>
            <a:spLocks noGrp="1"/>
          </p:cNvSpPr>
          <p:nvPr>
            <p:ph idx="1"/>
          </p:nvPr>
        </p:nvSpPr>
        <p:spPr/>
        <p:txBody>
          <a:bodyPr/>
          <a:lstStyle/>
          <a:p/>
          <a:p>
            <a:pPr/>
            <a:r>
              <a:t>Simplicity and ease of understanding.Relatively fast training time.Handles both numerical and categorical data (with preprocessing).Can be visualized easily for interpretation.Provides a clear understanding of the decision-making process.Effective for datasets with many attributes.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Limitations of ID3 and its successors (C4.5, C5.0)</a:t>
            </a:r>
          </a:p>
        </p:txBody>
      </p:sp>
      <p:sp>
        <p:nvSpPr>
          <p:cNvPr id="3" name="TextBox 2"/>
          <p:cNvSpPr txBox="1"/>
          <p:nvPr/>
        </p:nvSpPr>
        <p:spPr>
          <a:xfrm>
            <a:off x="914400" y="1828800"/>
            <a:ext cx="7315200" cy="3657600"/>
          </a:xfrm>
          <a:prstGeom prst="rect">
            <a:avLst/>
          </a:prstGeom>
          <a:noFill/>
        </p:spPr>
        <p:txBody>
          <a:bodyPr wrap="square">
            <a:spAutoFit/>
          </a:bodyPr>
          <a:lstStyle/>
          <a:p/>
          <a:p>
            <a:pPr algn="ctr">
              <a:defRPr sz="2400" b="1">
                <a:solidFill>
                  <a:srgbClr val="646464"/>
                </a:solidFill>
              </a:defRPr>
            </a:pPr>
            <a:r>
              <a:t>[Diagram Placeholder]</a:t>
            </a:r>
          </a:p>
        </p:txBody>
      </p:sp>
      <p:sp>
        <p:nvSpPr>
          <p:cNvPr id="4" name="TextBox 3"/>
          <p:cNvSpPr txBox="1"/>
          <p:nvPr/>
        </p:nvSpPr>
        <p:spPr>
          <a:xfrm>
            <a:off x="914400" y="5486400"/>
            <a:ext cx="7315200" cy="1371600"/>
          </a:xfrm>
          <a:prstGeom prst="rect">
            <a:avLst/>
          </a:prstGeom>
          <a:noFill/>
        </p:spPr>
        <p:txBody>
          <a:bodyPr wrap="square">
            <a:spAutoFit/>
          </a:bodyPr>
          <a:lstStyle/>
          <a:p/>
          <a:p>
            <a:pPr>
              <a:defRPr sz="1200" i="1"/>
            </a:pPr>
            <a:r>
              <a:t>Prone to overfitting, especially with noisy data.Cannot handle continuous attributes directly (requires discretization).Biased towards attributes with many values.C4.5 addresses some limitations by handling continuous attributes and pruning.C5.0 offers further improvements in speed and memory efficiency.Diagram: A comparison table highlighting the key differences between ID3, C4.5, and C5.0.</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Century Gothic</vt:lpstr>
      <vt:lpstr>Roboto</vt:lpstr>
      <vt:lpstr>Wingdings 2</vt:lpstr>
      <vt:lpstr>Quotable</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5</cp:revision>
  <dcterms:created xsi:type="dcterms:W3CDTF">2024-10-07T05:44:32Z</dcterms:created>
  <dcterms:modified xsi:type="dcterms:W3CDTF">2025-02-28T02:16:22Z</dcterms:modified>
</cp:coreProperties>
</file>