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Image recognition and object detection.</a:t>
            </a:r>
          </a:p>
          <a:p>
            <a:pPr>
              <a:lnSpc>
                <a:spcPct val="115000"/>
              </a:lnSpc>
              <a:defRPr sz="1800"/>
            </a:pPr>
            <a:r>
              <a:t>Natural language processing (NLP): machine translation, sentiment analysis.</a:t>
            </a:r>
          </a:p>
          <a:p>
            <a:pPr>
              <a:lnSpc>
                <a:spcPct val="115000"/>
              </a:lnSpc>
              <a:defRPr sz="1800"/>
            </a:pPr>
            <a:r>
              <a:t>Speech recognition and synthesis.</a:t>
            </a:r>
          </a:p>
          <a:p>
            <a:pPr>
              <a:lnSpc>
                <a:spcPct val="115000"/>
              </a:lnSpc>
              <a:defRPr sz="1800"/>
            </a:pPr>
            <a:r>
              <a:t>Medical diagnosis and drug discovery.</a:t>
            </a:r>
          </a:p>
          <a:p>
            <a:pPr>
              <a:lnSpc>
                <a:spcPct val="115000"/>
              </a:lnSpc>
              <a:defRPr sz="1800"/>
            </a:pPr>
            <a:r>
              <a:t>Financial modeling and fraud detection.</a:t>
            </a:r>
          </a:p>
          <a:p>
            <a:pPr>
              <a:lnSpc>
                <a:spcPct val="115000"/>
              </a:lnSpc>
              <a:defRPr sz="1800"/>
            </a:pPr>
            <a:r>
              <a:t>Robotics and autonomous systems.</a:t>
            </a:r>
          </a:p>
          <a:p>
            <a:pPr>
              <a:lnSpc>
                <a:spcPct val="115000"/>
              </a:lnSpc>
              <a:defRPr sz="1800"/>
            </a:pPr>
            <a:r>
              <a:t>Self-driving cars and other autonomous vehicles.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Overfitting and generalization.</a:t>
            </a:r>
          </a:p>
          <a:p>
            <a:pPr>
              <a:lnSpc>
                <a:spcPct val="115000"/>
              </a:lnSpc>
              <a:defRPr sz="1800"/>
            </a:pPr>
            <a:r>
              <a:t>Computational cost and energy consumption.</a:t>
            </a:r>
          </a:p>
          <a:p>
            <a:pPr>
              <a:lnSpc>
                <a:spcPct val="115000"/>
              </a:lnSpc>
              <a:defRPr sz="1800"/>
            </a:pPr>
            <a:r>
              <a:t>Explainability and interpretability of neural networks (</a:t>
            </a:r>
          </a:p>
          <a:p>
            <a:pPr>
              <a:lnSpc>
                <a:spcPct val="115000"/>
              </a:lnSpc>
              <a:defRPr sz="1800"/>
            </a:pPr>
            <a:r>
              <a:t>Data bias and fairness concerns.</a:t>
            </a:r>
          </a:p>
          <a:p>
            <a:pPr>
              <a:lnSpc>
                <a:spcPct val="115000"/>
              </a:lnSpc>
              <a:defRPr sz="1800"/>
            </a:pPr>
            <a:r>
              <a:t>The need for more robust and efficient training algorithms.</a:t>
            </a:r>
          </a:p>
          <a:p>
            <a:pPr>
              <a:lnSpc>
                <a:spcPct val="115000"/>
              </a:lnSpc>
              <a:defRPr sz="1800"/>
            </a:pPr>
            <a:r>
              <a:t>Exploring new architectures and network designs.</a:t>
            </a:r>
          </a:p>
          <a:p>
            <a:pPr>
              <a:lnSpc>
                <a:spcPct val="115000"/>
              </a:lnSpc>
              <a:defRPr sz="1800"/>
            </a:pPr>
            <a:r>
              <a:t>Addressing ethical considerations in AI development.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Future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Neural networks are powerful tools for pattern recognition and prediction.</a:t>
            </a:r>
          </a:p>
          <a:p>
            <a:pPr>
              <a:lnSpc>
                <a:spcPct val="115000"/>
              </a:lnSpc>
              <a:defRPr sz="1800"/>
            </a:pPr>
            <a:r>
              <a:t>Deep learning has revolutionized many fields.</a:t>
            </a:r>
          </a:p>
          <a:p>
            <a:pPr>
              <a:lnSpc>
                <a:spcPct val="115000"/>
              </a:lnSpc>
              <a:defRPr sz="1800"/>
            </a:pPr>
            <a:r>
              <a:t>Challenges remain in training, interpretability, and ethical considerations.</a:t>
            </a:r>
          </a:p>
          <a:p>
            <a:pPr>
              <a:lnSpc>
                <a:spcPct val="115000"/>
              </a:lnSpc>
              <a:defRPr sz="1800"/>
            </a:pPr>
            <a:r>
              <a:t>Future directions include developing more efficient and transparent models.</a:t>
            </a:r>
          </a:p>
          <a:p>
            <a:pPr>
              <a:lnSpc>
                <a:spcPct val="115000"/>
              </a:lnSpc>
              <a:defRPr sz="1800"/>
            </a:pPr>
            <a:r>
              <a:t>The field is constantly evolving with ongoing research and development.</a:t>
            </a:r>
          </a:p>
          <a:p>
            <a:pPr>
              <a:lnSpc>
                <a:spcPct val="115000"/>
              </a:lnSpc>
              <a:defRPr sz="1800"/>
            </a:pPr>
            <a:r>
              <a:t>Neural networks are a key component of the future of artificial intelligence.</a:t>
            </a:r>
          </a:p>
          <a:p>
            <a:pPr>
              <a:lnSpc>
                <a:spcPct val="115000"/>
              </a:lnSpc>
              <a:defRPr sz="1800"/>
            </a:pPr>
            <a:r>
              <a:t>Call to action: explore further and contribute to the field.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Unraveling the Mysteries of Neural Networks: From Biology to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Shubham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Neural Networks</a:t>
            </a:r>
          </a:p>
          <a:p>
            <a:pPr>
              <a:lnSpc>
                <a:spcPct val="115000"/>
              </a:lnSpc>
              <a:defRPr sz="1800"/>
            </a:pPr>
            <a:r>
              <a:t>2. Biological Inspiration: The Neuron</a:t>
            </a:r>
          </a:p>
          <a:p>
            <a:pPr>
              <a:lnSpc>
                <a:spcPct val="115000"/>
              </a:lnSpc>
              <a:defRPr sz="1800"/>
            </a:pPr>
            <a:r>
              <a:t>3. The Perceptron: The Building Block</a:t>
            </a:r>
          </a:p>
          <a:p>
            <a:pPr>
              <a:lnSpc>
                <a:spcPct val="115000"/>
              </a:lnSpc>
              <a:defRPr sz="1800"/>
            </a:pPr>
            <a:r>
              <a:t>4. Multilayer Perceptrons (MLPs) and Deep Learning</a:t>
            </a:r>
          </a:p>
          <a:p>
            <a:pPr>
              <a:lnSpc>
                <a:spcPct val="115000"/>
              </a:lnSpc>
              <a:defRPr sz="1800"/>
            </a:pPr>
            <a:r>
              <a:t>5. Activation Functions: Shaping the Output</a:t>
            </a:r>
          </a:p>
          <a:p>
            <a:pPr>
              <a:lnSpc>
                <a:spcPct val="115000"/>
              </a:lnSpc>
              <a:defRPr sz="1800"/>
            </a:pPr>
            <a:r>
              <a:t>6. Training Neural Networks: Backpropagation</a:t>
            </a:r>
          </a:p>
          <a:p>
            <a:pPr>
              <a:lnSpc>
                <a:spcPct val="115000"/>
              </a:lnSpc>
              <a:defRPr sz="1800"/>
            </a:pPr>
            <a:r>
              <a:t>7. Applications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8. Challenges and Future Directions</a:t>
            </a:r>
          </a:p>
          <a:p>
            <a:pPr>
              <a:lnSpc>
                <a:spcPct val="115000"/>
              </a:lnSpc>
              <a:defRPr sz="1800"/>
            </a:pPr>
            <a:r>
              <a:t>9. Conclusion: Key Takeaways and Future of Neural Networks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Definition of a neural network: interconnected nodes (neurons) processing information.</a:t>
            </a:r>
          </a:p>
          <a:p>
            <a:pPr>
              <a:lnSpc>
                <a:spcPct val="115000"/>
              </a:lnSpc>
              <a:defRPr sz="1800"/>
            </a:pPr>
            <a:r>
              <a:t>Inspiration from the human brain: parallel processing and learning.</a:t>
            </a:r>
          </a:p>
          <a:p>
            <a:pPr>
              <a:lnSpc>
                <a:spcPct val="115000"/>
              </a:lnSpc>
              <a:defRPr sz="1800"/>
            </a:pPr>
            <a:r>
              <a:t>Types of neural networks: feedforward, recurrent, convolutional, etc.</a:t>
            </a:r>
          </a:p>
          <a:p>
            <a:pPr>
              <a:lnSpc>
                <a:spcPct val="115000"/>
              </a:lnSpc>
              <a:defRPr sz="1800"/>
            </a:pPr>
            <a:r>
              <a:t>Key components: input layer, hidden layers, output layer, weights, biases.</a:t>
            </a:r>
          </a:p>
          <a:p>
            <a:pPr>
              <a:lnSpc>
                <a:spcPct val="115000"/>
              </a:lnSpc>
              <a:defRPr sz="1800"/>
            </a:pPr>
            <a:r>
              <a:t>Applications across various fields: image recognition, natural language processing, etc.</a:t>
            </a:r>
          </a:p>
          <a:p>
            <a:pPr>
              <a:lnSpc>
                <a:spcPct val="115000"/>
              </a:lnSpc>
              <a:defRPr sz="1800"/>
            </a:pPr>
            <a:r>
              <a:t>The power of pattern recognition and prediction.</a:t>
            </a:r>
          </a:p>
          <a:p>
            <a:pPr>
              <a:lnSpc>
                <a:spcPct val="115000"/>
              </a:lnSpc>
              <a:defRPr sz="1800"/>
            </a:pPr>
            <a:r>
              <a:t>Difference between traditional computing and neural 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Biological Inspiration: The Neuron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Structure of a biological neuron: dendrites, soma, axon, synapses.</a:t>
            </a:r>
          </a:p>
          <a:p>
            <a:pPr>
              <a:lnSpc>
                <a:spcPct val="115000"/>
              </a:lnSpc>
              <a:defRPr sz="1800"/>
            </a:pPr>
            <a:r>
              <a:t>Signal transmission: electrochemical signals and synaptic transmission.</a:t>
            </a:r>
          </a:p>
          <a:p>
            <a:pPr>
              <a:lnSpc>
                <a:spcPct val="115000"/>
              </a:lnSpc>
              <a:defRPr sz="1800"/>
            </a:pPr>
            <a:r>
              <a:t>The concept of weighted connections and summation of signals.</a:t>
            </a:r>
          </a:p>
          <a:p>
            <a:pPr>
              <a:lnSpc>
                <a:spcPct val="115000"/>
              </a:lnSpc>
              <a:defRPr sz="1800"/>
            </a:pPr>
            <a:r>
              <a:t>How biological neurons inspire artificial neuron models.</a:t>
            </a:r>
          </a:p>
          <a:p>
            <a:pPr>
              <a:lnSpc>
                <a:spcPct val="115000"/>
              </a:lnSpc>
              <a:defRPr sz="1800"/>
            </a:pPr>
            <a:r>
              <a:t>Limitations of biological neuron models in artificial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The simplification of biological processes for computational efficiency.</a:t>
            </a:r>
          </a:p>
          <a:p>
            <a:pPr>
              <a:lnSpc>
                <a:spcPct val="115000"/>
              </a:lnSpc>
              <a:defRPr sz="1800"/>
            </a:pPr>
            <a:r>
              <a:t>Comparison of biological and artificial neuron characteristics.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Perceptron: The Building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simplest form of a neural network: a single neuron.</a:t>
            </a:r>
          </a:p>
          <a:p>
            <a:pPr>
              <a:lnSpc>
                <a:spcPct val="115000"/>
              </a:lnSpc>
              <a:defRPr sz="1800"/>
            </a:pPr>
            <a:r>
              <a:t>Weighted inputs and a bias term.</a:t>
            </a:r>
          </a:p>
          <a:p>
            <a:pPr>
              <a:lnSpc>
                <a:spcPct val="115000"/>
              </a:lnSpc>
              <a:defRPr sz="1800"/>
            </a:pPr>
            <a:r>
              <a:t>Activation function: introducing non-linearity.</a:t>
            </a:r>
          </a:p>
          <a:p>
            <a:pPr>
              <a:lnSpc>
                <a:spcPct val="115000"/>
              </a:lnSpc>
              <a:defRPr sz="1800"/>
            </a:pPr>
            <a:r>
              <a:t>Binary classification using a step function.</a:t>
            </a:r>
          </a:p>
          <a:p>
            <a:pPr>
              <a:lnSpc>
                <a:spcPct val="115000"/>
              </a:lnSpc>
              <a:defRPr sz="1800"/>
            </a:pPr>
            <a:r>
              <a:t>Limitations of a single perceptron: inability to solve linearly inseparable problems.</a:t>
            </a:r>
          </a:p>
          <a:p>
            <a:pPr>
              <a:lnSpc>
                <a:spcPct val="115000"/>
              </a:lnSpc>
              <a:defRPr sz="1800"/>
            </a:pPr>
            <a:r>
              <a:t>Mathematical representation of a perceptron's operation.</a:t>
            </a:r>
          </a:p>
          <a:p>
            <a:pPr>
              <a:lnSpc>
                <a:spcPct val="115000"/>
              </a:lnSpc>
              <a:defRPr sz="1800"/>
            </a:pPr>
            <a:r>
              <a:t>Visual representation of a perceptron's decision boundary.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Multilayer Perceptrons (MLPs) and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Overcoming limitations of single perceptrons through multiple layers.</a:t>
            </a:r>
          </a:p>
          <a:p>
            <a:pPr>
              <a:lnSpc>
                <a:spcPct val="115000"/>
              </a:lnSpc>
              <a:defRPr sz="1800"/>
            </a:pPr>
            <a:r>
              <a:t>Introduction of hidden layers: increasing complexity and representational power.</a:t>
            </a:r>
          </a:p>
          <a:p>
            <a:pPr>
              <a:lnSpc>
                <a:spcPct val="115000"/>
              </a:lnSpc>
              <a:defRPr sz="1800"/>
            </a:pPr>
            <a:r>
              <a:t>Deep learning: networks with many hidden layers.</a:t>
            </a:r>
          </a:p>
          <a:p>
            <a:pPr>
              <a:lnSpc>
                <a:spcPct val="115000"/>
              </a:lnSpc>
              <a:defRPr sz="1800"/>
            </a:pPr>
            <a:r>
              <a:t>Increased capacity for complex pattern recognition.</a:t>
            </a:r>
          </a:p>
          <a:p>
            <a:pPr>
              <a:lnSpc>
                <a:spcPct val="115000"/>
              </a:lnSpc>
              <a:defRPr sz="1800"/>
            </a:pPr>
            <a:r>
              <a:t>The concept of feature extraction in hidden layers.</a:t>
            </a:r>
          </a:p>
          <a:p>
            <a:pPr>
              <a:lnSpc>
                <a:spcPct val="115000"/>
              </a:lnSpc>
              <a:defRPr sz="1800"/>
            </a:pPr>
            <a:r>
              <a:t>The power of deep learning in solving complex problems.</a:t>
            </a:r>
          </a:p>
          <a:p>
            <a:pPr>
              <a:lnSpc>
                <a:spcPct val="115000"/>
              </a:lnSpc>
              <a:defRPr sz="1800"/>
            </a:pPr>
            <a:r>
              <a:t>Relationship between depth and complexity.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Functions: Shaping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Purpose of activation functions: introducing non-linearity.</a:t>
            </a:r>
          </a:p>
          <a:p>
            <a:pPr>
              <a:lnSpc>
                <a:spcPct val="115000"/>
              </a:lnSpc>
              <a:defRPr sz="1800"/>
            </a:pPr>
            <a:r>
              <a:t>Common activation functions: sigmoid, ReLU, tanh.</a:t>
            </a:r>
          </a:p>
          <a:p>
            <a:pPr>
              <a:lnSpc>
                <a:spcPct val="115000"/>
              </a:lnSpc>
              <a:defRPr sz="1800"/>
            </a:pPr>
            <a:r>
              <a:t>Choosing the appropriate activation function for a specific task.</a:t>
            </a:r>
          </a:p>
          <a:p>
            <a:pPr>
              <a:lnSpc>
                <a:spcPct val="115000"/>
              </a:lnSpc>
              <a:defRPr sz="1800"/>
            </a:pPr>
            <a:r>
              <a:t>Impact of activation function on gradient descent.</a:t>
            </a:r>
          </a:p>
          <a:p>
            <a:pPr>
              <a:lnSpc>
                <a:spcPct val="115000"/>
              </a:lnSpc>
              <a:defRPr sz="1800"/>
            </a:pPr>
            <a:r>
              <a:t>Advantages and disadvantages of different activation functions.</a:t>
            </a:r>
          </a:p>
          <a:p>
            <a:pPr>
              <a:lnSpc>
                <a:spcPct val="115000"/>
              </a:lnSpc>
              <a:defRPr sz="1800"/>
            </a:pPr>
            <a:r>
              <a:t>Visual representation of different activation functions.</a:t>
            </a:r>
          </a:p>
          <a:p>
            <a:pPr>
              <a:lnSpc>
                <a:spcPct val="115000"/>
              </a:lnSpc>
              <a:defRPr sz="1800"/>
            </a:pPr>
            <a:r>
              <a:t>The role of activation functions in preventing vanishing gradients.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Neural Networks: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process of adjusting weights and biases to minimize error.</a:t>
            </a:r>
          </a:p>
          <a:p>
            <a:pPr>
              <a:lnSpc>
                <a:spcPct val="115000"/>
              </a:lnSpc>
              <a:defRPr sz="1800"/>
            </a:pPr>
            <a:r>
              <a:t>Gradient descent: iterative optimization algorithm.</a:t>
            </a:r>
          </a:p>
          <a:p>
            <a:pPr>
              <a:lnSpc>
                <a:spcPct val="115000"/>
              </a:lnSpc>
              <a:defRPr sz="1800"/>
            </a:pPr>
            <a:r>
              <a:t>Backpropagation algorithm: calculating gradients through the network.</a:t>
            </a:r>
          </a:p>
          <a:p>
            <a:pPr>
              <a:lnSpc>
                <a:spcPct val="115000"/>
              </a:lnSpc>
              <a:defRPr sz="1800"/>
            </a:pPr>
            <a:r>
              <a:t>Loss functions: measuring the difference between predicted and actual outputs.</a:t>
            </a:r>
          </a:p>
          <a:p>
            <a:pPr>
              <a:lnSpc>
                <a:spcPct val="115000"/>
              </a:lnSpc>
              <a:defRPr sz="1800"/>
            </a:pPr>
            <a:r>
              <a:t>Optimization algorithms: stochastic gradient descent, Adam, etc.</a:t>
            </a:r>
          </a:p>
          <a:p>
            <a:pPr>
              <a:lnSpc>
                <a:spcPct val="115000"/>
              </a:lnSpc>
              <a:defRPr sz="1800"/>
            </a:pPr>
            <a:r>
              <a:t>The concept of epochs and iterations.</a:t>
            </a:r>
          </a:p>
          <a:p>
            <a:pPr>
              <a:lnSpc>
                <a:spcPct val="115000"/>
              </a:lnSpc>
              <a:defRPr sz="1800"/>
            </a:pPr>
            <a:r>
              <a:t>Challenges in training deep neural networks.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