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>
      <p:cViewPr varScale="1">
        <p:scale>
          <a:sx n="96" d="100"/>
          <a:sy n="96" d="100"/>
        </p:scale>
        <p:origin x="17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" Type="http://schemas.openxmlformats.org/officeDocument/2006/relationships/slide" Target="slides/slide1.xml"/><Relationship Id="rId20" Type="http://schemas.openxmlformats.org/officeDocument/2006/relationships/slide" Target="slides/slide15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9772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4993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588812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50084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70951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17131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71509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8256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3663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3670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0290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5727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5061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8004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3898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5714340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9557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  <p:sldLayoutId id="2147483817" r:id="rId13"/>
    <p:sldLayoutId id="2147483818" r:id="rId14"/>
    <p:sldLayoutId id="2147483819" r:id="rId15"/>
    <p:sldLayoutId id="214748382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035DB-6DB6-D38F-1484-B8A0D41162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7780" y="811049"/>
            <a:ext cx="8637073" cy="2541431"/>
          </a:xfrm>
        </p:spPr>
        <p:txBody>
          <a:bodyPr/>
          <a:lstStyle/>
          <a:p>
            <a:pPr algn="ctr"/>
            <a:r>
              <a:rPr lang="en-US" dirty="0"/>
              <a:t>Teach-Assist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BC824D-0E42-F791-FF9C-89703E785D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 </a:t>
            </a:r>
            <a:r>
              <a:rPr lang="en-US" b="0" i="0" dirty="0">
                <a:effectLst/>
                <a:latin typeface="Roboto" panose="020F0502020204030204" pitchFamily="2" charset="0"/>
              </a:rPr>
              <a:t>Harness the power of AI to automatically convert your PDF documents into beautiful, ready-to-present PowerPoint slides.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E8F4CB-40DC-47B1-4B2A-048873C770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2987" cy="169768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E0E603C-20A7-C1C8-15A2-188D6A70A81F}"/>
              </a:ext>
            </a:extLst>
          </p:cNvPr>
          <p:cNvSpPr txBox="1"/>
          <p:nvPr/>
        </p:nvSpPr>
        <p:spPr>
          <a:xfrm>
            <a:off x="3189927" y="811049"/>
            <a:ext cx="70927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V.E.S. INSTITUTE OF TECHNOLOGY, CHEMBUR, MUMBAI-74</a:t>
            </a:r>
          </a:p>
          <a:p>
            <a:pPr algn="ctr"/>
            <a:r>
              <a:rPr lang="en-US" dirty="0"/>
              <a:t>(An Autonomous College Affiliated to University of Mumbai, Approved by </a:t>
            </a:r>
          </a:p>
          <a:p>
            <a:pPr algn="ctr"/>
            <a:r>
              <a:rPr lang="en-US" dirty="0"/>
              <a:t>AICTE &amp; Recognized by Govt. of Maharashtra)</a:t>
            </a:r>
          </a:p>
          <a:p>
            <a:pPr algn="ctr"/>
            <a:r>
              <a:rPr lang="en-US" b="1" dirty="0"/>
              <a:t>Department of Electronics and Computer Science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465777249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Huffman Coding Algorithm: Code Generation and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lnSpc>
                <a:spcPct val="115000"/>
              </a:lnSpc>
              <a:defRPr sz="1800"/>
            </a:pPr>
            <a:r>
              <a:t>Traverse the Huffman tree assigning '0' to left branches and '1' to right branches.</a:t>
            </a:r>
          </a:p>
          <a:p>
            <a:pPr>
              <a:lnSpc>
                <a:spcPct val="115000"/>
              </a:lnSpc>
              <a:defRPr sz="1800"/>
            </a:pPr>
            <a:r>
              <a:t>Leaf nodes represent characters and their associated binary codes.</a:t>
            </a:r>
          </a:p>
          <a:p>
            <a:pPr>
              <a:lnSpc>
                <a:spcPct val="115000"/>
              </a:lnSpc>
              <a:defRPr sz="1800"/>
            </a:pPr>
            <a:r>
              <a:t>The code for each character is the path from the root to that leaf.</a:t>
            </a:r>
          </a:p>
          <a:p>
            <a:pPr>
              <a:lnSpc>
                <a:spcPct val="115000"/>
              </a:lnSpc>
              <a:defRPr sz="1800"/>
            </a:pPr>
            <a:r>
              <a:t>The algorithm ensures a prefix-free code, preventing ambiguity during decoding.</a:t>
            </a:r>
          </a:p>
          <a:p>
            <a:pPr>
              <a:lnSpc>
                <a:spcPct val="115000"/>
              </a:lnSpc>
              <a:defRPr sz="1800"/>
            </a:pPr>
            <a:r>
              <a:t>Implementation involves using data structures like min-heaps and trees.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Prefix Codes and Decoding: Ensuring Unambiguity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lnSpc>
                <a:spcPct val="115000"/>
              </a:lnSpc>
              <a:defRPr sz="1800"/>
            </a:pPr>
            <a:r>
              <a:t>Prefix codes guarantee unique decoding.</a:t>
            </a:r>
          </a:p>
          <a:p>
            <a:pPr>
              <a:lnSpc>
                <a:spcPct val="115000"/>
              </a:lnSpc>
              <a:defRPr sz="1800"/>
            </a:pPr>
            <a:r>
              <a:t>No code is a prefix of another, eliminating ambiguity.</a:t>
            </a:r>
          </a:p>
          <a:p>
            <a:pPr>
              <a:lnSpc>
                <a:spcPct val="115000"/>
              </a:lnSpc>
              <a:defRPr sz="1800"/>
            </a:pPr>
            <a:r>
              <a:t>Decoding involves traversing the Huffman tree based on the received code.</a:t>
            </a:r>
          </a:p>
          <a:p>
            <a:pPr>
              <a:lnSpc>
                <a:spcPct val="115000"/>
              </a:lnSpc>
              <a:defRPr sz="1800"/>
            </a:pPr>
            <a:r>
              <a:t>Each '0' indicates a left traversal, each '1' a right traversal.</a:t>
            </a:r>
          </a:p>
          <a:p>
            <a:pPr>
              <a:lnSpc>
                <a:spcPct val="115000"/>
              </a:lnSpc>
              <a:defRPr sz="1800"/>
            </a:pPr>
            <a:r>
              <a:t>Reaching a leaf node signifies the decoded character.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Example and Compression Analysis: A Practical Demonstration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lnSpc>
                <a:spcPct val="115000"/>
              </a:lnSpc>
              <a:defRPr sz="1800"/>
            </a:pPr>
            <a:r>
              <a:t>Presents a sample string and its Huffman encoding.</a:t>
            </a:r>
          </a:p>
          <a:p>
            <a:pPr>
              <a:lnSpc>
                <a:spcPct val="115000"/>
              </a:lnSpc>
              <a:defRPr sz="1800"/>
            </a:pPr>
            <a:r>
              <a:t>Shows the frequency of each character.</a:t>
            </a:r>
          </a:p>
          <a:p>
            <a:pPr>
              <a:lnSpc>
                <a:spcPct val="115000"/>
              </a:lnSpc>
              <a:defRPr sz="1800"/>
            </a:pPr>
            <a:r>
              <a:t>Illustrates the Huffman tree construction for the sample string.</a:t>
            </a:r>
          </a:p>
          <a:p>
            <a:pPr>
              <a:lnSpc>
                <a:spcPct val="115000"/>
              </a:lnSpc>
              <a:defRPr sz="1800"/>
            </a:pPr>
            <a:r>
              <a:t>Calculates the original and compressed data sizes in bits.</a:t>
            </a:r>
          </a:p>
          <a:p>
            <a:pPr>
              <a:lnSpc>
                <a:spcPct val="115000"/>
              </a:lnSpc>
              <a:defRPr sz="1800"/>
            </a:pPr>
            <a:r>
              <a:t>Demonstrates the significant reduction in size achieved through Huffman coding.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Conclusion: The Power and Applications of Huffman Coding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lnSpc>
                <a:spcPct val="115000"/>
              </a:lnSpc>
              <a:defRPr sz="1800"/>
            </a:pPr>
            <a:r>
              <a:t>Huffman coding provides efficient lossless data compression.</a:t>
            </a:r>
          </a:p>
          <a:p>
            <a:pPr>
              <a:lnSpc>
                <a:spcPct val="115000"/>
              </a:lnSpc>
              <a:defRPr sz="1800"/>
            </a:pPr>
            <a:r>
              <a:t>Widely used in data compression algorithms and file formats.</a:t>
            </a:r>
          </a:p>
          <a:p>
            <a:pPr>
              <a:lnSpc>
                <a:spcPct val="115000"/>
              </a:lnSpc>
              <a:defRPr sz="1800"/>
            </a:pPr>
            <a:r>
              <a:t>Its effectiveness depends on the distribution of character frequencies.</a:t>
            </a:r>
          </a:p>
          <a:p>
            <a:pPr>
              <a:lnSpc>
                <a:spcPct val="115000"/>
              </a:lnSpc>
              <a:defRPr sz="1800"/>
            </a:pPr>
            <a:r>
              <a:t>Applications include text compression, image compression (as part of larger algorithms), and data transmission optimization.</a:t>
            </a:r>
          </a:p>
          <a:p>
            <a:pPr>
              <a:lnSpc>
                <a:spcPct val="115000"/>
              </a:lnSpc>
              <a:defRPr sz="1800"/>
            </a:pPr>
            <a:r>
              <a:t>Further advancements in compression techniques often build upon the principles of Huffman coding.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/>
            </a:pPr>
            <a:r>
              <a:t>Additional Images - Part 1</a:t>
            </a:r>
          </a:p>
        </p:txBody>
      </p:sp>
      <p:pic>
        <p:nvPicPr>
          <p:cNvPr id="3" name="Picture 2" descr="page_1_img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3657600" cy="27432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4206240"/>
            <a:ext cx="3657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 i="1"/>
            </a:pPr>
            <a:r>
              <a:t>Additional Figure 1</a:t>
            </a:r>
          </a:p>
        </p:txBody>
      </p:sp>
      <p:pic>
        <p:nvPicPr>
          <p:cNvPr id="5" name="Picture 4" descr="page_2_img_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1371600"/>
            <a:ext cx="3657600" cy="2743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029200" y="4206240"/>
            <a:ext cx="3657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 i="1"/>
            </a:pPr>
            <a:r>
              <a:t>Additional Figure 2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/>
            </a:pPr>
            <a:r>
              <a:t>Additional Images - Part 2</a:t>
            </a:r>
          </a:p>
        </p:txBody>
      </p:sp>
      <p:pic>
        <p:nvPicPr>
          <p:cNvPr id="3" name="Picture 2" descr="page_2_img_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4114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577840"/>
            <a:ext cx="7315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 i="1"/>
            </a:pPr>
            <a:r>
              <a:t>Additional Figure 3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Huffman Coding: Data Compression Through Efficiency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36576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800">
                <a:solidFill>
                  <a:srgbClr val="595959"/>
                </a:solidFill>
              </a:defRPr>
            </a:pPr>
            <a:r>
              <a:t>Created by: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lnSpc>
                <a:spcPct val="115000"/>
              </a:lnSpc>
              <a:defRPr sz="1800"/>
            </a:pPr>
            <a:r>
              <a:t>1. Introduction to Huffman Coding</a:t>
            </a:r>
          </a:p>
          <a:p>
            <a:pPr>
              <a:lnSpc>
                <a:spcPct val="115000"/>
              </a:lnSpc>
              <a:defRPr sz="1800"/>
            </a:pPr>
            <a:r>
              <a:t>2. How Huffman Coding Works: A Conceptual Overview</a:t>
            </a:r>
          </a:p>
          <a:p>
            <a:pPr>
              <a:lnSpc>
                <a:spcPct val="115000"/>
              </a:lnSpc>
              <a:defRPr sz="1800"/>
            </a:pPr>
            <a:r>
              <a:t>3. Building the Huffman Tree: Step-by-Step</a:t>
            </a:r>
          </a:p>
          <a:p>
            <a:pPr>
              <a:lnSpc>
                <a:spcPct val="115000"/>
              </a:lnSpc>
              <a:defRPr sz="1800"/>
            </a:pPr>
            <a:r>
              <a:t>4. Huffman Coding Algorithm: Code Generation and Implementation</a:t>
            </a:r>
          </a:p>
          <a:p>
            <a:pPr>
              <a:lnSpc>
                <a:spcPct val="115000"/>
              </a:lnSpc>
              <a:defRPr sz="1800"/>
            </a:pPr>
            <a:r>
              <a:t>5. Prefix Codes and Decoding: Ensuring Unambiguity</a:t>
            </a:r>
          </a:p>
          <a:p>
            <a:pPr>
              <a:lnSpc>
                <a:spcPct val="115000"/>
              </a:lnSpc>
              <a:defRPr sz="1800"/>
            </a:pPr>
            <a:r>
              <a:t>6. Example and Compression Analysis: A Practical Demonstration</a:t>
            </a:r>
          </a:p>
          <a:p>
            <a:pPr>
              <a:lnSpc>
                <a:spcPct val="115000"/>
              </a:lnSpc>
              <a:defRPr sz="1800"/>
            </a:pPr>
            <a:r>
              <a:t>7. Conclusion: The Power and Applications of Huffman Coding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Huffman Coding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lnSpc>
                <a:spcPct val="115000"/>
              </a:lnSpc>
              <a:defRPr sz="1800"/>
            </a:pPr>
            <a:r>
              <a:t>Data compression technique reducing file size without information loss.</a:t>
            </a:r>
          </a:p>
          <a:p>
            <a:pPr>
              <a:lnSpc>
                <a:spcPct val="115000"/>
              </a:lnSpc>
              <a:defRPr sz="1800"/>
            </a:pPr>
            <a:r>
              <a:t>Developed by David A. Huffman.</a:t>
            </a:r>
          </a:p>
          <a:p>
            <a:pPr>
              <a:lnSpc>
                <a:spcPct val="115000"/>
              </a:lnSpc>
              <a:defRPr sz="1800"/>
            </a:pPr>
            <a:r>
              <a:t>Exploits character frequency differences in data.</a:t>
            </a:r>
          </a:p>
          <a:p>
            <a:pPr>
              <a:lnSpc>
                <a:spcPct val="115000"/>
              </a:lnSpc>
              <a:defRPr sz="1800"/>
            </a:pPr>
            <a:r>
              <a:t>Most effective for text and other data with frequent repeating characters.</a:t>
            </a:r>
          </a:p>
          <a:p>
            <a:pPr>
              <a:lnSpc>
                <a:spcPct val="115000"/>
              </a:lnSpc>
              <a:defRPr sz="1800"/>
            </a:pPr>
            <a:r>
              <a:t>Improves data transmission speed and storage efficiency.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/>
            </a:pPr>
            <a:r>
              <a:t>Introduction to Huffman Coding - Visual Content</a:t>
            </a:r>
          </a:p>
        </p:txBody>
      </p:sp>
      <p:pic>
        <p:nvPicPr>
          <p:cNvPr id="3" name="Picture 2" descr="page_3_img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3657600" cy="27432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4206240"/>
            <a:ext cx="3657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 i="1"/>
            </a:pPr>
            <a:r>
              <a:t>Figure 1</a:t>
            </a:r>
          </a:p>
        </p:txBody>
      </p:sp>
      <p:pic>
        <p:nvPicPr>
          <p:cNvPr id="5" name="Picture 4" descr="page_3_img_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1371600"/>
            <a:ext cx="3657600" cy="2743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029200" y="4206240"/>
            <a:ext cx="3657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 i="1"/>
            </a:pPr>
            <a:r>
              <a:t>Figure 2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Huffman Coding Works: A Conceptual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lnSpc>
                <a:spcPct val="115000"/>
              </a:lnSpc>
              <a:defRPr sz="1800"/>
            </a:pPr>
            <a:r>
              <a:t>Assigns shorter codes to frequent characters, longer codes to infrequent ones.</a:t>
            </a:r>
          </a:p>
          <a:p>
            <a:pPr>
              <a:lnSpc>
                <a:spcPct val="115000"/>
              </a:lnSpc>
              <a:defRPr sz="1800"/>
            </a:pPr>
            <a:r>
              <a:t>Creates a binary tree based on character frequencies.</a:t>
            </a:r>
          </a:p>
          <a:p>
            <a:pPr>
              <a:lnSpc>
                <a:spcPct val="115000"/>
              </a:lnSpc>
              <a:defRPr sz="1800"/>
            </a:pPr>
            <a:r>
              <a:t>Uses a prefix code (no code is a prefix of another).</a:t>
            </a:r>
          </a:p>
          <a:p>
            <a:pPr>
              <a:lnSpc>
                <a:spcPct val="115000"/>
              </a:lnSpc>
              <a:defRPr sz="1800"/>
            </a:pPr>
            <a:r>
              <a:t>Encodes data by replacing characters with their assigned codes.</a:t>
            </a:r>
          </a:p>
          <a:p>
            <a:pPr>
              <a:lnSpc>
                <a:spcPct val="115000"/>
              </a:lnSpc>
              <a:defRPr sz="1800"/>
            </a:pPr>
            <a:r>
              <a:t>Decodes data using the same binary tree, traversing from root to leaf.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/>
            </a:pPr>
            <a:r>
              <a:t>How Huffman Coding Works: A Conceptual Overview - Visual Content</a:t>
            </a:r>
          </a:p>
        </p:txBody>
      </p:sp>
      <p:pic>
        <p:nvPicPr>
          <p:cNvPr id="3" name="Picture 2" descr="page_4_img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3657600" cy="27432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4206240"/>
            <a:ext cx="3657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 i="1"/>
            </a:pPr>
            <a:r>
              <a:t>Figure 1</a:t>
            </a:r>
          </a:p>
        </p:txBody>
      </p:sp>
      <p:pic>
        <p:nvPicPr>
          <p:cNvPr id="5" name="Picture 4" descr="page_4_img_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1371600"/>
            <a:ext cx="3657600" cy="2743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029200" y="4206240"/>
            <a:ext cx="3657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 i="1"/>
            </a:pPr>
            <a:r>
              <a:t>Figure 2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Building the Huffman Tree: Step-by-Step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lnSpc>
                <a:spcPct val="115000"/>
              </a:lnSpc>
              <a:defRPr sz="1800"/>
            </a:pPr>
            <a:r>
              <a:t>Calculate character frequencies in input data.</a:t>
            </a:r>
          </a:p>
          <a:p>
            <a:pPr>
              <a:lnSpc>
                <a:spcPct val="115000"/>
              </a:lnSpc>
              <a:defRPr sz="1800"/>
            </a:pPr>
            <a:r>
              <a:t>Create a min-heap (priority queue) of characters sorted by frequency.</a:t>
            </a:r>
          </a:p>
          <a:p>
            <a:pPr>
              <a:lnSpc>
                <a:spcPct val="115000"/>
              </a:lnSpc>
              <a:defRPr sz="1800"/>
            </a:pPr>
            <a:r>
              <a:t>Repeatedly extract two nodes with lowest frequencies.</a:t>
            </a:r>
          </a:p>
          <a:p>
            <a:pPr>
              <a:lnSpc>
                <a:spcPct val="115000"/>
              </a:lnSpc>
              <a:defRPr sz="1800"/>
            </a:pPr>
            <a:r>
              <a:t>Create a new parent node with frequency sum of children.</a:t>
            </a:r>
          </a:p>
          <a:p>
            <a:pPr>
              <a:lnSpc>
                <a:spcPct val="115000"/>
              </a:lnSpc>
              <a:defRPr sz="1800"/>
            </a:pPr>
            <a:r>
              <a:t>Insert new node back into the heap.</a:t>
            </a:r>
          </a:p>
          <a:p>
            <a:pPr>
              <a:lnSpc>
                <a:spcPct val="115000"/>
              </a:lnSpc>
              <a:defRPr sz="1800"/>
            </a:pPr>
            <a:r>
              <a:t>Repeat until only one node (root) remains.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/>
            </a:pPr>
            <a:r>
              <a:t>Building the Huffman Tree: Step-by-Step - Visual Content</a:t>
            </a:r>
          </a:p>
        </p:txBody>
      </p:sp>
      <p:pic>
        <p:nvPicPr>
          <p:cNvPr id="3" name="Picture 2" descr="page_5_img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4114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577840"/>
            <a:ext cx="7315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 i="1"/>
            </a:pPr>
            <a:r>
              <a:t>Figure 1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</TotalTime>
  <Words>60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Roboto</vt:lpstr>
      <vt:lpstr>Trebuchet MS</vt:lpstr>
      <vt:lpstr>Wingdings 3</vt:lpstr>
      <vt:lpstr>Facet</vt:lpstr>
      <vt:lpstr>Teach-Assist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Aditya Bhogil</dc:creator>
  <cp:lastModifiedBy>Aditya Bhogil</cp:lastModifiedBy>
  <cp:revision>7</cp:revision>
  <dcterms:created xsi:type="dcterms:W3CDTF">2024-10-07T05:44:32Z</dcterms:created>
  <dcterms:modified xsi:type="dcterms:W3CDTF">2025-02-28T02:17:07Z</dcterms:modified>
</cp:coreProperties>
</file>