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Advantages: Powerful pattern recognition, adaptability, parallel processing.</a:t>
            </a:r>
          </a:p>
          <a:p>
            <a:pPr>
              <a:lnSpc>
                <a:spcPct val="115000"/>
              </a:lnSpc>
              <a:defRPr sz="1800"/>
            </a:pPr>
            <a:r>
              <a:t>Disadvantages:</a:t>
            </a:r>
          </a:p>
          <a:p>
            <a:pPr>
              <a:lnSpc>
                <a:spcPct val="115000"/>
              </a:lnSpc>
              <a:defRPr sz="1800"/>
            </a:pPr>
            <a:r>
              <a:t>• Need for large datasets.</a:t>
            </a:r>
          </a:p>
          <a:p>
            <a:pPr>
              <a:lnSpc>
                <a:spcPct val="115000"/>
              </a:lnSpc>
              <a:defRPr sz="1800"/>
            </a:pPr>
            <a:r>
              <a:t>• Explainability challenges.</a:t>
            </a:r>
          </a:p>
          <a:p>
            <a:pPr>
              <a:lnSpc>
                <a:spcPct val="115000"/>
              </a:lnSpc>
              <a:defRPr sz="1800"/>
            </a:pPr>
            <a:r>
              <a:t>• Overfitting issues.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Advancements in deep learning.</a:t>
            </a:r>
          </a:p>
          <a:p>
            <a:pPr>
              <a:lnSpc>
                <a:spcPct val="115000"/>
              </a:lnSpc>
              <a:defRPr sz="1800"/>
            </a:pPr>
            <a:r>
              <a:t>• Improved training algorithms.</a:t>
            </a:r>
          </a:p>
          <a:p>
            <a:pPr>
              <a:lnSpc>
                <a:spcPct val="115000"/>
              </a:lnSpc>
              <a:defRPr sz="1800"/>
            </a:pPr>
            <a:r>
              <a:t>• Explainable AI (XAI).</a:t>
            </a:r>
          </a:p>
          <a:p>
            <a:pPr>
              <a:lnSpc>
                <a:spcPct val="115000"/>
              </a:lnSpc>
              <a:defRPr sz="1800"/>
            </a:pPr>
            <a:r>
              <a:t>• Hardware acceleration (GPUs, TPUs).</a:t>
            </a:r>
          </a:p>
          <a:p>
            <a:pPr>
              <a:lnSpc>
                <a:spcPct val="115000"/>
              </a:lnSpc>
              <a:defRPr sz="1800"/>
            </a:pPr>
            <a:r>
              <a:t>• Ethical considerations and responsible AI.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Summary of key concepts covered.</a:t>
            </a:r>
          </a:p>
          <a:p>
            <a:pPr>
              <a:lnSpc>
                <a:spcPct val="115000"/>
              </a:lnSpc>
              <a:defRPr sz="1800"/>
            </a:pPr>
            <a:r>
              <a:t>• Recap of neural network architecture and training.</a:t>
            </a:r>
          </a:p>
          <a:p>
            <a:pPr>
              <a:lnSpc>
                <a:spcPct val="115000"/>
              </a:lnSpc>
              <a:defRPr sz="1800"/>
            </a:pPr>
            <a:r>
              <a:t>• Highlighting the diverse applications.</a:t>
            </a:r>
          </a:p>
          <a:p>
            <a:pPr>
              <a:lnSpc>
                <a:spcPct val="115000"/>
              </a:lnSpc>
              <a:defRPr sz="1800"/>
            </a:pPr>
            <a:r>
              <a:t>• Discussion of future trends and challenges.</a:t>
            </a:r>
          </a:p>
          <a:p>
            <a:pPr>
              <a:lnSpc>
                <a:spcPct val="115000"/>
              </a:lnSpc>
              <a:defRPr sz="1800"/>
            </a:pPr>
            <a:r>
              <a:t>• Call to action: Further exploration and research.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Unveiling the Power of Neural Networks: A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Neural Networks</a:t>
            </a:r>
          </a:p>
          <a:p>
            <a:pPr>
              <a:lnSpc>
                <a:spcPct val="115000"/>
              </a:lnSpc>
              <a:defRPr sz="1800"/>
            </a:pPr>
            <a:r>
              <a:t>2. The Biological Inspiration</a:t>
            </a:r>
          </a:p>
          <a:p>
            <a:pPr>
              <a:lnSpc>
                <a:spcPct val="115000"/>
              </a:lnSpc>
              <a:defRPr sz="1800"/>
            </a:pPr>
            <a:r>
              <a:t>3. Architecture of a Neural Network</a:t>
            </a:r>
          </a:p>
          <a:p>
            <a:pPr>
              <a:lnSpc>
                <a:spcPct val="115000"/>
              </a:lnSpc>
              <a:defRPr sz="1800"/>
            </a:pPr>
            <a:r>
              <a:t>4. Types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5. Training Neural Networks: Backpropagation</a:t>
            </a:r>
          </a:p>
          <a:p>
            <a:pPr>
              <a:lnSpc>
                <a:spcPct val="115000"/>
              </a:lnSpc>
              <a:defRPr sz="1800"/>
            </a:pPr>
            <a:r>
              <a:t>6. Applications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7. Advantages and Disadvantages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8. The Future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What are neural networks?</a:t>
            </a:r>
          </a:p>
          <a:p>
            <a:pPr>
              <a:lnSpc>
                <a:spcPct val="115000"/>
              </a:lnSpc>
              <a:defRPr sz="1800"/>
            </a:pPr>
            <a:r>
              <a:t>• A brief history of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• The concept of interconnected nodes (neurons).</a:t>
            </a:r>
          </a:p>
          <a:p>
            <a:pPr>
              <a:lnSpc>
                <a:spcPct val="115000"/>
              </a:lnSpc>
              <a:defRPr sz="1800"/>
            </a:pPr>
            <a:r>
              <a:t>• Processing information through weighted connections.</a:t>
            </a:r>
          </a:p>
          <a:p>
            <a:pPr>
              <a:lnSpc>
                <a:spcPct val="115000"/>
              </a:lnSpc>
              <a:defRPr sz="1800"/>
            </a:pPr>
            <a:r>
              <a:t>• The role of activation functions.</a:t>
            </a:r>
          </a:p>
          <a:p>
            <a:pPr>
              <a:lnSpc>
                <a:spcPct val="115000"/>
              </a:lnSpc>
              <a:defRPr sz="1800"/>
            </a:pPr>
            <a:r>
              <a:t>• Simple analogy to the human brain.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Biological 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Neurons and synapses in the human brain.</a:t>
            </a:r>
          </a:p>
          <a:p>
            <a:pPr>
              <a:lnSpc>
                <a:spcPct val="115000"/>
              </a:lnSpc>
              <a:defRPr sz="1800"/>
            </a:pPr>
            <a:r>
              <a:t>• Signal transmission and processing.</a:t>
            </a:r>
          </a:p>
          <a:p>
            <a:pPr>
              <a:lnSpc>
                <a:spcPct val="115000"/>
              </a:lnSpc>
              <a:defRPr sz="1800"/>
            </a:pPr>
            <a:r>
              <a:t>• Parallel processing capabilities.</a:t>
            </a:r>
          </a:p>
          <a:p>
            <a:pPr>
              <a:lnSpc>
                <a:spcPct val="115000"/>
              </a:lnSpc>
              <a:defRPr sz="1800"/>
            </a:pPr>
            <a:r>
              <a:t>• Learning and adaptation through synaptic plasticity.</a:t>
            </a:r>
          </a:p>
          <a:p>
            <a:pPr>
              <a:lnSpc>
                <a:spcPct val="115000"/>
              </a:lnSpc>
              <a:defRPr sz="1800"/>
            </a:pPr>
            <a:r>
              <a:t>• Inspiration for artificial neural networks.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of a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Input layer: Receiving data.</a:t>
            </a:r>
          </a:p>
          <a:p>
            <a:pPr>
              <a:lnSpc>
                <a:spcPct val="115000"/>
              </a:lnSpc>
              <a:defRPr sz="1800"/>
            </a:pPr>
            <a:r>
              <a:t>• Hidden layers: Feature extraction and transformation.</a:t>
            </a:r>
          </a:p>
          <a:p>
            <a:pPr>
              <a:lnSpc>
                <a:spcPct val="115000"/>
              </a:lnSpc>
              <a:defRPr sz="1800"/>
            </a:pPr>
            <a:r>
              <a:t>• Output layer: Producing results.</a:t>
            </a:r>
          </a:p>
          <a:p>
            <a:pPr>
              <a:lnSpc>
                <a:spcPct val="115000"/>
              </a:lnSpc>
              <a:defRPr sz="1800"/>
            </a:pPr>
            <a:r>
              <a:t>• Connections (weights) and biases.</a:t>
            </a:r>
          </a:p>
          <a:p>
            <a:pPr>
              <a:lnSpc>
                <a:spcPct val="115000"/>
              </a:lnSpc>
              <a:defRPr sz="1800"/>
            </a:pPr>
            <a:r>
              <a:t>• Feedforward vs. recurrent networks.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Feedforward Neural Networks (FNNs)</a:t>
            </a:r>
          </a:p>
          <a:p>
            <a:pPr>
              <a:lnSpc>
                <a:spcPct val="115000"/>
              </a:lnSpc>
              <a:defRPr sz="1800"/>
            </a:pPr>
            <a:r>
              <a:t>• Convolutional Neural Networks (CNNs) - image processing</a:t>
            </a:r>
          </a:p>
          <a:p>
            <a:pPr>
              <a:lnSpc>
                <a:spcPct val="115000"/>
              </a:lnSpc>
              <a:defRPr sz="1800"/>
            </a:pPr>
            <a:r>
              <a:t>• Recurrent Neural Networks (RNNs) - sequential data</a:t>
            </a:r>
          </a:p>
          <a:p>
            <a:pPr>
              <a:lnSpc>
                <a:spcPct val="115000"/>
              </a:lnSpc>
              <a:defRPr sz="1800"/>
            </a:pPr>
            <a:r>
              <a:t>• Long Short-Term Memory networks (LSTMs) - handling long sequences</a:t>
            </a:r>
          </a:p>
          <a:p>
            <a:pPr>
              <a:lnSpc>
                <a:spcPct val="115000"/>
              </a:lnSpc>
              <a:defRPr sz="1800"/>
            </a:pPr>
            <a:r>
              <a:t>• Generative Adversarial Networks (GANs) - image generation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Neural Networks: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The concept of loss function.</a:t>
            </a:r>
          </a:p>
          <a:p>
            <a:pPr>
              <a:lnSpc>
                <a:spcPct val="115000"/>
              </a:lnSpc>
              <a:defRPr sz="1800"/>
            </a:pPr>
            <a:r>
              <a:t>• Gradient descent optimization.</a:t>
            </a:r>
          </a:p>
          <a:p>
            <a:pPr>
              <a:lnSpc>
                <a:spcPct val="115000"/>
              </a:lnSpc>
              <a:defRPr sz="1800"/>
            </a:pPr>
            <a:r>
              <a:t>• Backpropagation algorithm: Calculating gradients.</a:t>
            </a:r>
          </a:p>
          <a:p>
            <a:pPr>
              <a:lnSpc>
                <a:spcPct val="115000"/>
              </a:lnSpc>
              <a:defRPr sz="1800"/>
            </a:pPr>
            <a:r>
              <a:t>• Weight updates and iterative learning.</a:t>
            </a:r>
          </a:p>
          <a:p>
            <a:pPr>
              <a:lnSpc>
                <a:spcPct val="115000"/>
              </a:lnSpc>
              <a:defRPr sz="1800"/>
            </a:pPr>
            <a:r>
              <a:t>• Overfitting and regularization techniques.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Image recognition and classification.</a:t>
            </a:r>
          </a:p>
          <a:p>
            <a:pPr>
              <a:lnSpc>
                <a:spcPct val="115000"/>
              </a:lnSpc>
              <a:defRPr sz="1800"/>
            </a:pPr>
            <a:r>
              <a:t>• Natural language processing (NLP).</a:t>
            </a:r>
          </a:p>
          <a:p>
            <a:pPr>
              <a:lnSpc>
                <a:spcPct val="115000"/>
              </a:lnSpc>
              <a:defRPr sz="1800"/>
            </a:pPr>
            <a:r>
              <a:t>• Speech recognition and synthesis.</a:t>
            </a:r>
          </a:p>
          <a:p>
            <a:pPr>
              <a:lnSpc>
                <a:spcPct val="115000"/>
              </a:lnSpc>
              <a:defRPr sz="1800"/>
            </a:pPr>
            <a:r>
              <a:t>• Self-driving cars.</a:t>
            </a:r>
          </a:p>
          <a:p>
            <a:pPr>
              <a:lnSpc>
                <a:spcPct val="115000"/>
              </a:lnSpc>
              <a:defRPr sz="1800"/>
            </a:pPr>
            <a:r>
              <a:t>• Medical diagnosis and drug discovery.</a:t>
            </a:r>
          </a:p>
          <a:p>
            <a:pPr>
              <a:lnSpc>
                <a:spcPct val="115000"/>
              </a:lnSpc>
              <a:defRPr sz="1800"/>
            </a:pPr>
            <a:r>
              <a:t>• Financial modeling and prediction.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