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Advantages of Using an RTOS - Visual Content</a:t>
            </a:r>
          </a:p>
        </p:txBody>
      </p:sp>
      <p:pic>
        <p:nvPicPr>
          <p:cNvPr id="3" name="Picture 2" descr="page_6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advantages using rtos</a:t>
            </a:r>
          </a:p>
        </p:txBody>
      </p:sp>
      <p:pic>
        <p:nvPicPr>
          <p:cNvPr id="5" name="Picture 4" descr="page_6_img_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advantages using rtos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RTOS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FreeRTOS: Popular open-source RTOS.</a:t>
            </a:r>
          </a:p>
          <a:p>
            <a:pPr>
              <a:lnSpc>
                <a:spcPct val="115000"/>
              </a:lnSpc>
              <a:defRPr sz="1800"/>
            </a:pPr>
            <a:r>
              <a:t>• VxWorks: Widely used in aerospace and industrial applications.</a:t>
            </a:r>
          </a:p>
          <a:p>
            <a:pPr>
              <a:lnSpc>
                <a:spcPct val="115000"/>
              </a:lnSpc>
              <a:defRPr sz="1800"/>
            </a:pPr>
            <a:r>
              <a:t>• QNX: Real-time OS used in automotive and medical devices.</a:t>
            </a:r>
          </a:p>
          <a:p>
            <a:pPr>
              <a:lnSpc>
                <a:spcPct val="115000"/>
              </a:lnSpc>
              <a:defRPr sz="1800"/>
            </a:pPr>
            <a:r>
              <a:t>• ThreadX: High-performance RTOS with a small footprint.</a:t>
            </a:r>
          </a:p>
          <a:p>
            <a:pPr>
              <a:lnSpc>
                <a:spcPct val="115000"/>
              </a:lnSpc>
              <a:defRPr sz="1800"/>
            </a:pPr>
            <a:r>
              <a:t>• Zephyr:  A scalable, real-time operating system for resource-constrained devices.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RTOS Application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Automotive Systems: Engine control, ABS, airbag deployment.</a:t>
            </a:r>
          </a:p>
          <a:p>
            <a:pPr>
              <a:lnSpc>
                <a:spcPct val="115000"/>
              </a:lnSpc>
              <a:defRPr sz="1800"/>
            </a:pPr>
            <a:r>
              <a:t>• Industrial Automation: Robotics, process control, PLC systems.</a:t>
            </a:r>
          </a:p>
          <a:p>
            <a:pPr>
              <a:lnSpc>
                <a:spcPct val="115000"/>
              </a:lnSpc>
              <a:defRPr sz="1800"/>
            </a:pPr>
            <a:r>
              <a:t>• Medical Devices: Pacemakers, ventilators, imaging systems.</a:t>
            </a:r>
          </a:p>
          <a:p>
            <a:pPr>
              <a:lnSpc>
                <a:spcPct val="115000"/>
              </a:lnSpc>
              <a:defRPr sz="1800"/>
            </a:pPr>
            <a:r>
              <a:t>• Aerospace and Defense: Flight control, navigation, satellite systems.</a:t>
            </a:r>
          </a:p>
          <a:p>
            <a:pPr>
              <a:lnSpc>
                <a:spcPct val="115000"/>
              </a:lnSpc>
              <a:defRPr sz="1800"/>
            </a:pPr>
            <a:r>
              <a:t>• IoT Devices: Smart home appliances, wearable sensors.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RTOS Application Examples - Visual Content</a:t>
            </a:r>
          </a:p>
        </p:txBody>
      </p:sp>
      <p:pic>
        <p:nvPicPr>
          <p:cNvPr id="3" name="Picture 2" descr="page_8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rtos application examples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RTOS and Development/Debugging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Factors to consider: Real-time requirements, hardware platform, memory constraints, cost.</a:t>
            </a:r>
          </a:p>
          <a:p>
            <a:pPr>
              <a:lnSpc>
                <a:spcPct val="115000"/>
              </a:lnSpc>
              <a:defRPr sz="1800"/>
            </a:pPr>
            <a:r>
              <a:t>• Development tools and IDEs.</a:t>
            </a:r>
          </a:p>
          <a:p>
            <a:pPr>
              <a:lnSpc>
                <a:spcPct val="115000"/>
              </a:lnSpc>
              <a:defRPr sz="1800"/>
            </a:pPr>
            <a:r>
              <a:t>• Debugging techniques and strategies: Real-time tracing, simulation.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Choosing the Right RTOS and Development/Debugging - Visual Content</a:t>
            </a:r>
          </a:p>
        </p:txBody>
      </p:sp>
      <p:pic>
        <p:nvPicPr>
          <p:cNvPr id="3" name="Picture 2" descr="page_9_img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choosing right rtos development/debugging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Increasing demand for AI and machine learning integration.</a:t>
            </a:r>
          </a:p>
          <a:p>
            <a:pPr>
              <a:lnSpc>
                <a:spcPct val="115000"/>
              </a:lnSpc>
              <a:defRPr sz="1800"/>
            </a:pPr>
            <a:r>
              <a:t>• Growing importance of security and safety features.</a:t>
            </a:r>
          </a:p>
          <a:p>
            <a:pPr>
              <a:lnSpc>
                <a:spcPct val="115000"/>
              </a:lnSpc>
              <a:defRPr sz="1800"/>
            </a:pPr>
            <a:r>
              <a:t>• Development of RTOS for edge computing and IoT.</a:t>
            </a:r>
          </a:p>
          <a:p>
            <a:pPr>
              <a:lnSpc>
                <a:spcPct val="115000"/>
              </a:lnSpc>
              <a:defRPr sz="1800"/>
            </a:pPr>
            <a:r>
              <a:t>• Advancements in virtualization and containerization technologies.</a:t>
            </a:r>
          </a:p>
          <a:p>
            <a:pPr>
              <a:lnSpc>
                <a:spcPct val="115000"/>
              </a:lnSpc>
              <a:defRPr sz="1800"/>
            </a:pPr>
            <a:r>
              <a:t>• Focus on energy efficiency and low-power consumption.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Mastering the Power of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Summary of key concepts and benefits.</a:t>
            </a:r>
          </a:p>
          <a:p>
            <a:pPr>
              <a:lnSpc>
                <a:spcPct val="115000"/>
              </a:lnSpc>
              <a:defRPr sz="1800"/>
            </a:pPr>
            <a:r>
              <a:t>• Takeaways:  RTOS selection considerations, future trends.</a:t>
            </a:r>
          </a:p>
          <a:p>
            <a:pPr>
              <a:lnSpc>
                <a:spcPct val="115000"/>
              </a:lnSpc>
              <a:defRPr sz="1800"/>
            </a:pPr>
            <a:r>
              <a:t>• Q&amp;A Session.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Unlocking the Power of RTOS: Real-Time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RTOS</a:t>
            </a:r>
          </a:p>
          <a:p>
            <a:pPr>
              <a:lnSpc>
                <a:spcPct val="115000"/>
              </a:lnSpc>
              <a:defRPr sz="1800"/>
            </a:pPr>
            <a:r>
              <a:t>2. Key Concepts: Tasks, Scheduling, and Interrupts</a:t>
            </a:r>
          </a:p>
          <a:p>
            <a:pPr>
              <a:lnSpc>
                <a:spcPct val="115000"/>
              </a:lnSpc>
              <a:defRPr sz="1800"/>
            </a:pPr>
            <a:r>
              <a:t>3. RTOS Architectures and Components</a:t>
            </a:r>
          </a:p>
          <a:p>
            <a:pPr>
              <a:lnSpc>
                <a:spcPct val="115000"/>
              </a:lnSpc>
              <a:defRPr sz="1800"/>
            </a:pPr>
            <a:r>
              <a:t>4. Advantages of Using an RTOS</a:t>
            </a:r>
          </a:p>
          <a:p>
            <a:pPr>
              <a:lnSpc>
                <a:spcPct val="115000"/>
              </a:lnSpc>
              <a:defRPr sz="1800"/>
            </a:pPr>
            <a:r>
              <a:t>5. Common RTOS Implementations</a:t>
            </a:r>
          </a:p>
          <a:p>
            <a:pPr>
              <a:lnSpc>
                <a:spcPct val="115000"/>
              </a:lnSpc>
              <a:defRPr sz="1800"/>
            </a:pPr>
            <a:r>
              <a:t>6. RTOS Application Examples</a:t>
            </a:r>
          </a:p>
          <a:p>
            <a:pPr>
              <a:lnSpc>
                <a:spcPct val="115000"/>
              </a:lnSpc>
              <a:defRPr sz="1800"/>
            </a:pPr>
            <a:r>
              <a:t>7. Choosing the Right RTOS and Development/Debugging</a:t>
            </a:r>
          </a:p>
          <a:p>
            <a:pPr>
              <a:lnSpc>
                <a:spcPct val="115000"/>
              </a:lnSpc>
              <a:defRPr sz="1800"/>
            </a:pPr>
            <a:r>
              <a:t>8. Future Trends in RTOS</a:t>
            </a:r>
          </a:p>
          <a:p>
            <a:pPr>
              <a:lnSpc>
                <a:spcPct val="115000"/>
              </a:lnSpc>
              <a:defRPr sz="1800"/>
            </a:pPr>
            <a:r>
              <a:t>9. Conclusion: Mastering the Power of RTOS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is a Real-Time Operating System (RTOS)?</a:t>
            </a:r>
          </a:p>
          <a:p>
            <a:pPr>
              <a:lnSpc>
                <a:spcPct val="115000"/>
              </a:lnSpc>
              <a:defRPr sz="1800"/>
            </a:pPr>
            <a:r>
              <a:t>• Defining</a:t>
            </a:r>
          </a:p>
          <a:p>
            <a:pPr>
              <a:lnSpc>
                <a:spcPct val="115000"/>
              </a:lnSpc>
              <a:defRPr sz="1800"/>
            </a:pPr>
            <a:r>
              <a:t>• Core Functionality: Task Management, Resource Management</a:t>
            </a:r>
          </a:p>
          <a:p>
            <a:pPr>
              <a:lnSpc>
                <a:spcPct val="115000"/>
              </a:lnSpc>
              <a:defRPr sz="1800"/>
            </a:pPr>
            <a:r>
              <a:t>• Differences between RTOS and General-Purpose OS (like Windows or Linux)</a:t>
            </a:r>
          </a:p>
          <a:p>
            <a:pPr>
              <a:lnSpc>
                <a:spcPct val="115000"/>
              </a:lnSpc>
              <a:defRPr sz="1800"/>
            </a:pPr>
            <a:r>
              <a:t>Why use an RTOS?  When is it necessary?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Concepts: Tasks, Scheduling, and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Tasks (Threads): Concurrent execution of multiple processes.</a:t>
            </a:r>
          </a:p>
          <a:p>
            <a:pPr>
              <a:lnSpc>
                <a:spcPct val="115000"/>
              </a:lnSpc>
              <a:defRPr sz="1800"/>
            </a:pPr>
            <a:r>
              <a:t>• Scheduling Algorithms: Round-robin, priority-based, rate monotonic.</a:t>
            </a:r>
          </a:p>
          <a:p>
            <a:pPr>
              <a:lnSpc>
                <a:spcPct val="115000"/>
              </a:lnSpc>
              <a:defRPr sz="1800"/>
            </a:pPr>
            <a:r>
              <a:t>• Interrupts: Handling external events and system signals.</a:t>
            </a:r>
          </a:p>
          <a:p>
            <a:pPr>
              <a:lnSpc>
                <a:spcPct val="115000"/>
              </a:lnSpc>
              <a:defRPr sz="1800"/>
            </a:pPr>
            <a:r>
              <a:t>• Context Switching: Efficiently switching between tasks.</a:t>
            </a:r>
          </a:p>
          <a:p>
            <a:pPr>
              <a:lnSpc>
                <a:spcPct val="115000"/>
              </a:lnSpc>
              <a:defRPr sz="1800"/>
            </a:pPr>
            <a:r>
              <a:t>• Semaphores and Mutexes: Synchronization mechanisms for shared resources.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Key Concepts: Tasks, Scheduling, and Interrupts - Visual Content</a:t>
            </a:r>
          </a:p>
        </p:txBody>
      </p:sp>
      <p:pic>
        <p:nvPicPr>
          <p:cNvPr id="3" name="Picture 2" descr="page_4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key concepts</a:t>
            </a:r>
          </a:p>
        </p:txBody>
      </p:sp>
      <p:pic>
        <p:nvPicPr>
          <p:cNvPr id="5" name="Picture 4" descr="page_4_img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key concepts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RTOS Architectures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Kernel: The core of the RTOS.</a:t>
            </a:r>
          </a:p>
          <a:p>
            <a:pPr>
              <a:lnSpc>
                <a:spcPct val="115000"/>
              </a:lnSpc>
              <a:defRPr sz="1800"/>
            </a:pPr>
            <a:r>
              <a:t>• Memory Management: Allocation and deallocation of memory resources.</a:t>
            </a:r>
          </a:p>
          <a:p>
            <a:pPr>
              <a:lnSpc>
                <a:spcPct val="115000"/>
              </a:lnSpc>
              <a:defRPr sz="1800"/>
            </a:pPr>
            <a:r>
              <a:t>• Inter-Process Communication (IPC): Mechanisms for tasks to communicate.</a:t>
            </a:r>
          </a:p>
          <a:p>
            <a:pPr>
              <a:lnSpc>
                <a:spcPct val="115000"/>
              </a:lnSpc>
              <a:defRPr sz="1800"/>
            </a:pPr>
            <a:r>
              <a:t>• Device Drivers: Interfaces to hardware peripherals.</a:t>
            </a:r>
          </a:p>
          <a:p>
            <a:pPr>
              <a:lnSpc>
                <a:spcPct val="115000"/>
              </a:lnSpc>
              <a:defRPr sz="1800"/>
            </a:pPr>
            <a:r>
              <a:t>• Real-Time Clock (RTC): Precise timekeeping.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RTOS Architectures and Components - Visual Content</a:t>
            </a:r>
          </a:p>
        </p:txBody>
      </p:sp>
      <p:pic>
        <p:nvPicPr>
          <p:cNvPr id="3" name="Picture 2" descr="page_5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rtos architectures 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an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Improved Determinism: Predictable response times.</a:t>
            </a:r>
          </a:p>
          <a:p>
            <a:pPr>
              <a:lnSpc>
                <a:spcPct val="115000"/>
              </a:lnSpc>
              <a:defRPr sz="1800"/>
            </a:pPr>
            <a:r>
              <a:t>• Modularity and Reusability: Easier development and maintenance.</a:t>
            </a:r>
          </a:p>
          <a:p>
            <a:pPr>
              <a:lnSpc>
                <a:spcPct val="115000"/>
              </a:lnSpc>
              <a:defRPr sz="1800"/>
            </a:pPr>
            <a:r>
              <a:t>• Enhanced Reliability: Robust error handling and fault tolerance.</a:t>
            </a:r>
          </a:p>
          <a:p>
            <a:pPr>
              <a:lnSpc>
                <a:spcPct val="115000"/>
              </a:lnSpc>
              <a:defRPr sz="1800"/>
            </a:pPr>
            <a:r>
              <a:t>• Increased Efficiency: Optimized resource utilization.</a:t>
            </a:r>
          </a:p>
          <a:p>
            <a:pPr>
              <a:lnSpc>
                <a:spcPct val="115000"/>
              </a:lnSpc>
              <a:defRPr sz="1800"/>
            </a:pPr>
            <a:r>
              <a:t>• Parallel Processing: Concurrent execution of multiple tasks.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