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" Type="http://schemas.openxmlformats.org/officeDocument/2006/relationships/slide" Target="slides/slide1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772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993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8881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008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095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713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150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25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66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67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290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72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06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00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898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71434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55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gif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035DB-6DB6-D38F-1484-B8A0D4116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80" y="811049"/>
            <a:ext cx="8637073" cy="2541431"/>
          </a:xfrm>
        </p:spPr>
        <p:txBody>
          <a:bodyPr/>
          <a:lstStyle/>
          <a:p>
            <a:pPr algn="ctr"/>
            <a:r>
              <a:rPr lang="en-US" dirty="0"/>
              <a:t>Teach-Assist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C824D-0E42-F791-FF9C-89703E785D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 </a:t>
            </a:r>
            <a:r>
              <a:rPr lang="en-US" b="0" i="0" dirty="0">
                <a:effectLst/>
                <a:latin typeface="Roboto" panose="020F0502020204030204" pitchFamily="2" charset="0"/>
              </a:rPr>
              <a:t>Harness the power of AI to automatically convert your PDF documents into beautiful, ready-to-present PowerPoint slides.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E8F4CB-40DC-47B1-4B2A-048873C77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2987" cy="16976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0E603C-20A7-C1C8-15A2-188D6A70A81F}"/>
              </a:ext>
            </a:extLst>
          </p:cNvPr>
          <p:cNvSpPr txBox="1"/>
          <p:nvPr/>
        </p:nvSpPr>
        <p:spPr>
          <a:xfrm>
            <a:off x="3189927" y="811049"/>
            <a:ext cx="7092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V.E.S. INSTITUTE OF TECHNOLOGY, CHEMBUR, MUMBAI-74</a:t>
            </a:r>
          </a:p>
          <a:p>
            <a:pPr algn="ctr"/>
            <a:r>
              <a:rPr lang="en-US" dirty="0"/>
              <a:t>(An Autonomous College Affiliated to University of Mumbai, Approved by </a:t>
            </a:r>
          </a:p>
          <a:p>
            <a:pPr algn="ctr"/>
            <a:r>
              <a:rPr lang="en-US" dirty="0"/>
              <a:t>AICTE &amp; Recognized by Govt. of Maharashtra)</a:t>
            </a:r>
          </a:p>
          <a:p>
            <a:pPr algn="ctr"/>
            <a:r>
              <a:rPr lang="en-US" b="1" dirty="0"/>
              <a:t>Department of Electronics and Computer Science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65777249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Feedforward Neural Networks (FNNs)</a:t>
            </a:r>
          </a:p>
          <a:p>
            <a:pPr>
              <a:lnSpc>
                <a:spcPct val="115000"/>
              </a:lnSpc>
              <a:defRPr sz="1800"/>
            </a:pPr>
            <a:r>
              <a:t>Convolutional Neural Networks (CNNs) - image recognition</a:t>
            </a:r>
          </a:p>
          <a:p>
            <a:pPr>
              <a:lnSpc>
                <a:spcPct val="115000"/>
              </a:lnSpc>
              <a:defRPr sz="1800"/>
            </a:pPr>
            <a:r>
              <a:t>Recurrent Neural Networks (RNNs) - sequential data</a:t>
            </a:r>
          </a:p>
          <a:p>
            <a:pPr>
              <a:lnSpc>
                <a:spcPct val="115000"/>
              </a:lnSpc>
              <a:defRPr sz="1800"/>
            </a:pPr>
            <a:r>
              <a:t>Long Short-Term Memory (LSTM) networks - handling long sequences</a:t>
            </a:r>
          </a:p>
          <a:p>
            <a:pPr>
              <a:lnSpc>
                <a:spcPct val="115000"/>
              </a:lnSpc>
              <a:defRPr sz="1800"/>
            </a:pPr>
            <a:r>
              <a:t>Generative Adversarial Networks (GANs) - generating new data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Types of Neural Networks - Visual Content</a:t>
            </a:r>
          </a:p>
        </p:txBody>
      </p:sp>
      <p:pic>
        <p:nvPicPr>
          <p:cNvPr id="3" name="Picture 2" descr="page_6_img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5778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t>Neural Networks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Neural Networks: Backpropagation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The concept of backpropagation.</a:t>
            </a:r>
          </a:p>
          <a:p>
            <a:pPr>
              <a:lnSpc>
                <a:spcPct val="115000"/>
              </a:lnSpc>
              <a:defRPr sz="1800"/>
            </a:pPr>
            <a:r>
              <a:t>Calculating gradients and updating weights.</a:t>
            </a:r>
          </a:p>
          <a:p>
            <a:pPr>
              <a:lnSpc>
                <a:spcPct val="115000"/>
              </a:lnSpc>
              <a:defRPr sz="1800"/>
            </a:pPr>
            <a:r>
              <a:t>Loss functions and optimization algorithms (e.g., gradient descent).</a:t>
            </a:r>
          </a:p>
          <a:p>
            <a:pPr>
              <a:lnSpc>
                <a:spcPct val="115000"/>
              </a:lnSpc>
              <a:defRPr sz="1800"/>
            </a:pPr>
            <a:r>
              <a:t>Overfitting and regularization techniques.</a:t>
            </a:r>
          </a:p>
          <a:p>
            <a:pPr>
              <a:lnSpc>
                <a:spcPct val="115000"/>
              </a:lnSpc>
              <a:defRPr sz="1800"/>
            </a:pPr>
            <a:r>
              <a:t>Epochs, batches, and learning rates.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Image recognition and object detection.</a:t>
            </a:r>
          </a:p>
          <a:p>
            <a:pPr>
              <a:lnSpc>
                <a:spcPct val="115000"/>
              </a:lnSpc>
              <a:defRPr sz="1800"/>
            </a:pPr>
            <a:r>
              <a:t>Natural language processing (NLP).</a:t>
            </a:r>
          </a:p>
          <a:p>
            <a:pPr>
              <a:lnSpc>
                <a:spcPct val="115000"/>
              </a:lnSpc>
              <a:defRPr sz="1800"/>
            </a:pPr>
            <a:r>
              <a:t>Speech recognition.</a:t>
            </a:r>
          </a:p>
          <a:p>
            <a:pPr>
              <a:lnSpc>
                <a:spcPct val="115000"/>
              </a:lnSpc>
              <a:defRPr sz="1800"/>
            </a:pPr>
            <a:r>
              <a:t>Self-driving cars.</a:t>
            </a:r>
          </a:p>
          <a:p>
            <a:pPr>
              <a:lnSpc>
                <a:spcPct val="115000"/>
              </a:lnSpc>
              <a:defRPr sz="1800"/>
            </a:pPr>
            <a:r>
              <a:t>Medical diagnosis and drug discovery.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Computational cost and energy consumption.</a:t>
            </a:r>
          </a:p>
          <a:p>
            <a:pPr>
              <a:lnSpc>
                <a:spcPct val="115000"/>
              </a:lnSpc>
              <a:defRPr sz="1800"/>
            </a:pPr>
            <a:r>
              <a:t>Data requirements for training.</a:t>
            </a:r>
          </a:p>
          <a:p>
            <a:pPr>
              <a:lnSpc>
                <a:spcPct val="115000"/>
              </a:lnSpc>
              <a:defRPr sz="1800"/>
            </a:pPr>
            <a:r>
              <a:t>The</a:t>
            </a:r>
          </a:p>
          <a:p>
            <a:pPr>
              <a:lnSpc>
                <a:spcPct val="115000"/>
              </a:lnSpc>
              <a:defRPr sz="1800"/>
            </a:pPr>
            <a:r>
              <a:t>Bias and fairness in AI.</a:t>
            </a:r>
          </a:p>
          <a:p>
            <a:pPr>
              <a:lnSpc>
                <a:spcPct val="115000"/>
              </a:lnSpc>
              <a:defRPr sz="1800"/>
            </a:pPr>
            <a:r>
              <a:t>Security vulnerabilities.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of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Neuromorphic computing.</a:t>
            </a:r>
          </a:p>
          <a:p>
            <a:pPr>
              <a:lnSpc>
                <a:spcPct val="115000"/>
              </a:lnSpc>
              <a:defRPr sz="1800"/>
            </a:pPr>
            <a:r>
              <a:t>Spiking neural networks.</a:t>
            </a:r>
          </a:p>
          <a:p>
            <a:pPr>
              <a:lnSpc>
                <a:spcPct val="115000"/>
              </a:lnSpc>
              <a:defRPr sz="1800"/>
            </a:pPr>
            <a:r>
              <a:t>Quantum neural networks.</a:t>
            </a:r>
          </a:p>
          <a:p>
            <a:pPr>
              <a:lnSpc>
                <a:spcPct val="115000"/>
              </a:lnSpc>
              <a:defRPr sz="1800"/>
            </a:pPr>
            <a:r>
              <a:t>Increased efficiency and scalability.</a:t>
            </a:r>
          </a:p>
          <a:p>
            <a:pPr>
              <a:lnSpc>
                <a:spcPct val="115000"/>
              </a:lnSpc>
              <a:defRPr sz="1800"/>
            </a:pPr>
            <a:r>
              <a:t>Addressing ethical concerns.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Conclusion: Key Takeaways and Future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Summary of key concepts and applications.</a:t>
            </a:r>
          </a:p>
          <a:p>
            <a:pPr>
              <a:lnSpc>
                <a:spcPct val="115000"/>
              </a:lnSpc>
              <a:defRPr sz="1800"/>
            </a:pPr>
            <a:r>
              <a:t>Recap of challenges and limitations.</a:t>
            </a:r>
          </a:p>
          <a:p>
            <a:pPr>
              <a:lnSpc>
                <a:spcPct val="115000"/>
              </a:lnSpc>
              <a:defRPr sz="1800"/>
            </a:pPr>
            <a:r>
              <a:t>Discussion of future research directions.</a:t>
            </a:r>
          </a:p>
          <a:p>
            <a:pPr>
              <a:lnSpc>
                <a:spcPct val="115000"/>
              </a:lnSpc>
              <a:defRPr sz="1800"/>
            </a:pPr>
            <a:r>
              <a:t>Call to action: further exploration and learning.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Index - Additional Visual Content</a:t>
            </a:r>
          </a:p>
        </p:txBody>
      </p:sp>
      <p:pic>
        <p:nvPicPr>
          <p:cNvPr id="3" name="Picture 2" descr="page_1_img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5778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t>Introduction to Neural Networks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Perceptrons: The Building Blocks - Additional Visual Content</a:t>
            </a:r>
          </a:p>
        </p:txBody>
      </p:sp>
      <p:pic>
        <p:nvPicPr>
          <p:cNvPr id="3" name="Picture 2" descr="page_2_img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5778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t>Types of Neural Networks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Unveiling the Power of Neural Networks: A Deep Dive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6400800" y="4114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i="1"/>
            </a:pPr>
            <a:r>
              <a:t>Created by: Aditya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1. Introduction to Neural Networks</a:t>
            </a:r>
          </a:p>
          <a:p>
            <a:pPr>
              <a:lnSpc>
                <a:spcPct val="115000"/>
              </a:lnSpc>
              <a:defRPr sz="1800"/>
            </a:pPr>
            <a:r>
              <a:t>2. Biological Inspiration: The Human Brain</a:t>
            </a:r>
          </a:p>
          <a:p>
            <a:pPr>
              <a:lnSpc>
                <a:spcPct val="115000"/>
              </a:lnSpc>
              <a:defRPr sz="1800"/>
            </a:pPr>
            <a:r>
              <a:t>3. Perceptrons: The Building Blocks</a:t>
            </a:r>
          </a:p>
          <a:p>
            <a:pPr>
              <a:lnSpc>
                <a:spcPct val="115000"/>
              </a:lnSpc>
              <a:defRPr sz="1800"/>
            </a:pPr>
            <a:r>
              <a:t>4. Types of Neural Networks</a:t>
            </a:r>
          </a:p>
          <a:p>
            <a:pPr>
              <a:lnSpc>
                <a:spcPct val="115000"/>
              </a:lnSpc>
              <a:defRPr sz="1800"/>
            </a:pPr>
            <a:r>
              <a:t>5. Training Neural Networks: Backpropagation</a:t>
            </a:r>
          </a:p>
          <a:p>
            <a:pPr>
              <a:lnSpc>
                <a:spcPct val="115000"/>
              </a:lnSpc>
              <a:defRPr sz="1800"/>
            </a:pPr>
            <a:r>
              <a:t>6. Applications of Neural Networks</a:t>
            </a:r>
          </a:p>
          <a:p>
            <a:pPr>
              <a:lnSpc>
                <a:spcPct val="115000"/>
              </a:lnSpc>
              <a:defRPr sz="1800"/>
            </a:pPr>
            <a:r>
              <a:t>7. Challenges and Limitations</a:t>
            </a:r>
          </a:p>
          <a:p>
            <a:pPr>
              <a:lnSpc>
                <a:spcPct val="115000"/>
              </a:lnSpc>
              <a:defRPr sz="1800"/>
            </a:pPr>
            <a:r>
              <a:t>8. Future of Neural Networks</a:t>
            </a:r>
          </a:p>
          <a:p>
            <a:pPr>
              <a:lnSpc>
                <a:spcPct val="115000"/>
              </a:lnSpc>
              <a:defRPr sz="1800"/>
            </a:pPr>
            <a:r>
              <a:t>9. Conclusion: Key Takeaways and Future Directions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What are Neural Networks?</a:t>
            </a:r>
          </a:p>
          <a:p>
            <a:pPr>
              <a:lnSpc>
                <a:spcPct val="115000"/>
              </a:lnSpc>
              <a:defRPr sz="1800"/>
            </a:pPr>
            <a:r>
              <a:t>A brief history of neural networks.</a:t>
            </a:r>
          </a:p>
          <a:p>
            <a:pPr>
              <a:lnSpc>
                <a:spcPct val="115000"/>
              </a:lnSpc>
              <a:defRPr sz="1800"/>
            </a:pPr>
            <a:r>
              <a:t>Key concepts: nodes, weights, biases, layers.</a:t>
            </a:r>
          </a:p>
          <a:p>
            <a:pPr>
              <a:lnSpc>
                <a:spcPct val="115000"/>
              </a:lnSpc>
              <a:defRPr sz="1800"/>
            </a:pPr>
            <a:r>
              <a:t>The power of parallel processing.</a:t>
            </a:r>
          </a:p>
          <a:p>
            <a:pPr>
              <a:lnSpc>
                <a:spcPct val="115000"/>
              </a:lnSpc>
              <a:defRPr sz="1800"/>
            </a:pPr>
            <a:r>
              <a:t>Relationship to Artificial Intelligence (AI) and Machine Learning (ML).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Introduction to Neural Networks - Visual Content</a:t>
            </a:r>
          </a:p>
        </p:txBody>
      </p:sp>
      <p:pic>
        <p:nvPicPr>
          <p:cNvPr id="3" name="Picture 2" descr="page_3_img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5778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t>Training Neural Networks: Backpropagation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Biological Inspiration: The Human Brain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Neurons and synapses: The biological foundation.</a:t>
            </a:r>
          </a:p>
          <a:p>
            <a:pPr>
              <a:lnSpc>
                <a:spcPct val="115000"/>
              </a:lnSpc>
              <a:defRPr sz="1800"/>
            </a:pPr>
            <a:r>
              <a:t>How the brain processes information.</a:t>
            </a:r>
          </a:p>
          <a:p>
            <a:pPr>
              <a:lnSpc>
                <a:spcPct val="115000"/>
              </a:lnSpc>
              <a:defRPr sz="1800"/>
            </a:pPr>
            <a:r>
              <a:t>Parallel processing in the brain.</a:t>
            </a:r>
          </a:p>
          <a:p>
            <a:pPr>
              <a:lnSpc>
                <a:spcPct val="115000"/>
              </a:lnSpc>
              <a:defRPr sz="1800"/>
            </a:pPr>
            <a:r>
              <a:t>Inspiration for artificial neural networks.</a:t>
            </a:r>
          </a:p>
          <a:p>
            <a:pPr>
              <a:lnSpc>
                <a:spcPct val="115000"/>
              </a:lnSpc>
              <a:defRPr sz="1800"/>
            </a:pPr>
            <a:r>
              <a:t>Limitations of the biological analogy.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Biological Inspiration: The Human Brain - Visual Content</a:t>
            </a:r>
          </a:p>
        </p:txBody>
      </p:sp>
      <p:pic>
        <p:nvPicPr>
          <p:cNvPr id="3" name="Picture 2" descr="page_4_img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5778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t>Applications of Neural Networks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Perceptrons: The Building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The basic perceptron model.</a:t>
            </a:r>
          </a:p>
          <a:p>
            <a:pPr>
              <a:lnSpc>
                <a:spcPct val="115000"/>
              </a:lnSpc>
              <a:defRPr sz="1800"/>
            </a:pPr>
            <a:r>
              <a:t>Weighted inputs and activation functions.</a:t>
            </a:r>
          </a:p>
          <a:p>
            <a:pPr>
              <a:lnSpc>
                <a:spcPct val="115000"/>
              </a:lnSpc>
              <a:defRPr sz="1800"/>
            </a:pPr>
            <a:r>
              <a:t>Binary classification.</a:t>
            </a:r>
          </a:p>
          <a:p>
            <a:pPr>
              <a:lnSpc>
                <a:spcPct val="115000"/>
              </a:lnSpc>
              <a:defRPr sz="1800"/>
            </a:pPr>
            <a:r>
              <a:t>Limitations of single perceptrons.</a:t>
            </a:r>
          </a:p>
          <a:p>
            <a:pPr>
              <a:lnSpc>
                <a:spcPct val="115000"/>
              </a:lnSpc>
              <a:defRPr sz="1800"/>
            </a:pPr>
            <a:r>
              <a:t>The need for multiple layers.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Perceptrons: The Building Blocks - Visual Content</a:t>
            </a:r>
          </a:p>
        </p:txBody>
      </p:sp>
      <p:pic>
        <p:nvPicPr>
          <p:cNvPr id="3" name="Picture 2" descr="page_5_img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5778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t>Conclusion: Key Takeaways and Future Directions of Neural Networks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60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Roboto</vt:lpstr>
      <vt:lpstr>Trebuchet MS</vt:lpstr>
      <vt:lpstr>Wingdings 3</vt:lpstr>
      <vt:lpstr>Facet</vt:lpstr>
      <vt:lpstr>Teach-Assist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Bhogil</dc:creator>
  <cp:lastModifiedBy>Aditya Bhogil</cp:lastModifiedBy>
  <cp:revision>7</cp:revision>
  <dcterms:created xsi:type="dcterms:W3CDTF">2024-10-07T05:44:32Z</dcterms:created>
  <dcterms:modified xsi:type="dcterms:W3CDTF">2025-02-28T02:17:07Z</dcterms:modified>
</cp:coreProperties>
</file>