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slide" Target="slides/slide1.xml"/><Relationship Id="rId20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7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9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88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00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9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1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50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5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9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6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9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143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5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35DB-6DB6-D38F-1484-B8A0D411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11049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Teach-Assist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824D-0E42-F791-FF9C-89703E785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b="0" i="0" dirty="0">
                <a:effectLst/>
                <a:latin typeface="Roboto" panose="020F0502020204030204" pitchFamily="2" charset="0"/>
              </a:rPr>
              <a:t>Harness the power of AI to automatically convert your PDF documents into beautiful, ready-to-present PowerPoint slides.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8F4CB-40DC-47B1-4B2A-048873C7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2987" cy="1697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E603C-20A7-C1C8-15A2-188D6A70A81F}"/>
              </a:ext>
            </a:extLst>
          </p:cNvPr>
          <p:cNvSpPr txBox="1"/>
          <p:nvPr/>
        </p:nvSpPr>
        <p:spPr>
          <a:xfrm>
            <a:off x="3189927" y="811049"/>
            <a:ext cx="709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V.E.S. INSTITUTE OF TECHNOLOGY, CHEMBUR, MUMBAI-74</a:t>
            </a:r>
          </a:p>
          <a:p>
            <a:pPr algn="ctr"/>
            <a:r>
              <a:rPr lang="en-US" dirty="0"/>
              <a:t>(An Autonomous College Affiliated to University of Mumbai, Approved by </a:t>
            </a:r>
          </a:p>
          <a:p>
            <a:pPr algn="ctr"/>
            <a:r>
              <a:rPr lang="en-US" dirty="0"/>
              <a:t>AICTE &amp; Recognized by Govt. of Maharashtra)</a:t>
            </a:r>
          </a:p>
          <a:p>
            <a:pPr algn="ctr"/>
            <a:r>
              <a:rPr lang="en-US" b="1" dirty="0"/>
              <a:t>Department of Electronics and Computer Science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577724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Huffman Coding Algorithm (Code 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Illustrate the algorithm using pseudocode or a simplified code example (C++, Python, etc.).</a:t>
            </a:r>
          </a:p>
          <a:p>
            <a:pPr>
              <a:lnSpc>
                <a:spcPct val="115000"/>
              </a:lnSpc>
              <a:defRPr sz="1800"/>
            </a:pPr>
            <a:r>
              <a:t>Show the functions for creating the min-heap, building the tree, assigning codes, and encoding/decoding.</a:t>
            </a:r>
          </a:p>
          <a:p>
            <a:pPr>
              <a:lnSpc>
                <a:spcPct val="115000"/>
              </a:lnSpc>
              <a:defRPr sz="1800"/>
            </a:pPr>
            <a:r>
              <a:t>Focus on key steps: building the min-heap, extracting minimum nodes, creating new nodes, and assigning codes.</a:t>
            </a:r>
          </a:p>
          <a:p>
            <a:pPr>
              <a:lnSpc>
                <a:spcPct val="115000"/>
              </a:lnSpc>
              <a:defRPr sz="1800"/>
            </a:pPr>
            <a:r>
              <a:t>Highlight the recursive nature of tree traversal for code generation.</a:t>
            </a:r>
          </a:p>
          <a:p>
            <a:pPr>
              <a:lnSpc>
                <a:spcPct val="115000"/>
              </a:lnSpc>
              <a:defRPr sz="1800"/>
            </a:pPr>
            <a:r>
              <a:t>Show a simple example of how the algorithm works with a small set of characters and frequencies.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Prefix Codes and Decoding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Huffman codes are prefix-free: no code is a prefix of another.  This prevents ambiguity during decoding.</a:t>
            </a:r>
          </a:p>
          <a:p>
            <a:pPr>
              <a:lnSpc>
                <a:spcPct val="115000"/>
              </a:lnSpc>
              <a:defRPr sz="1800"/>
            </a:pPr>
            <a:r>
              <a:t>Decoding involves traversing the Huffman tree using the encoded bits.</a:t>
            </a:r>
          </a:p>
          <a:p>
            <a:pPr>
              <a:lnSpc>
                <a:spcPct val="115000"/>
              </a:lnSpc>
              <a:defRPr sz="1800"/>
            </a:pPr>
            <a:r>
              <a:t>A '0' indicates traversing to the left child, and a '1' indicates traversing to the right child.</a:t>
            </a:r>
          </a:p>
          <a:p>
            <a:pPr>
              <a:lnSpc>
                <a:spcPct val="115000"/>
              </a:lnSpc>
              <a:defRPr sz="1800"/>
            </a:pPr>
            <a:r>
              <a:t>When a leaf node is reached, the corresponding character is output.</a:t>
            </a:r>
          </a:p>
          <a:p>
            <a:pPr>
              <a:lnSpc>
                <a:spcPct val="115000"/>
              </a:lnSpc>
              <a:defRPr sz="1800"/>
            </a:pPr>
            <a:r>
              <a:t>The process continues until all encoded bits are processed.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and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Show a concrete example: initial string, frequency table, Huffman tree, encoded string, and size comparison.</a:t>
            </a:r>
          </a:p>
          <a:p>
            <a:pPr>
              <a:lnSpc>
                <a:spcPct val="115000"/>
              </a:lnSpc>
              <a:defRPr sz="1800"/>
            </a:pPr>
            <a:r>
              <a:t>Quantify the compression achieved (e.g., from 120 bits to 75 bits).</a:t>
            </a:r>
          </a:p>
          <a:p>
            <a:pPr>
              <a:lnSpc>
                <a:spcPct val="115000"/>
              </a:lnSpc>
              <a:defRPr sz="1800"/>
            </a:pPr>
            <a:r>
              <a:t>Compare the size of the original data with the size of the compressed data (including the overhead of storing the Huffman tree).</a:t>
            </a:r>
          </a:p>
          <a:p>
            <a:pPr>
              <a:lnSpc>
                <a:spcPct val="115000"/>
              </a:lnSpc>
              <a:defRPr sz="1800"/>
            </a:pPr>
            <a:r>
              <a:t>Discuss the trade-off between compression ratio and the overhead of storing the tree structure.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Applications and Advantages of Huffman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Summarize the key benefits of Huffman coding: lossless compression, efficiency for data with varying character frequencies.</a:t>
            </a:r>
          </a:p>
          <a:p>
            <a:pPr>
              <a:lnSpc>
                <a:spcPct val="115000"/>
              </a:lnSpc>
              <a:defRPr sz="1800"/>
            </a:pPr>
            <a:r>
              <a:t>Mention applications: data compression (text, images, etc.), data transmission, archiving.</a:t>
            </a:r>
          </a:p>
          <a:p>
            <a:pPr>
              <a:lnSpc>
                <a:spcPct val="115000"/>
              </a:lnSpc>
              <a:defRPr sz="1800"/>
            </a:pPr>
            <a:r>
              <a:t>Discuss limitations: not optimal for all types of data, overhead of storing the Huffman tree.</a:t>
            </a:r>
          </a:p>
          <a:p>
            <a:pPr>
              <a:lnSpc>
                <a:spcPct val="115000"/>
              </a:lnSpc>
              <a:defRPr sz="1800"/>
            </a:pPr>
            <a:r>
              <a:t>Suggest further exploration of advanced compression techniques.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Additional Images - Part 1</a:t>
            </a:r>
          </a:p>
        </p:txBody>
      </p:sp>
      <p:pic>
        <p:nvPicPr>
          <p:cNvPr id="3" name="Picture 2" descr="page_1_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Additional Figure 1</a:t>
            </a:r>
          </a:p>
        </p:txBody>
      </p:sp>
      <p:pic>
        <p:nvPicPr>
          <p:cNvPr id="5" name="Picture 4" descr="page_2_img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Additional Figure 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Additional Images - Part 2</a:t>
            </a:r>
          </a:p>
        </p:txBody>
      </p:sp>
      <p:pic>
        <p:nvPicPr>
          <p:cNvPr id="3" name="Picture 2" descr="page_2_img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Additional Figure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Huffman Coding: Data Compression Explained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4008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/>
            </a:pPr>
            <a:r>
              <a:t>Created by: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1. Introduction to Huffman Coding</a:t>
            </a:r>
          </a:p>
          <a:p>
            <a:pPr>
              <a:lnSpc>
                <a:spcPct val="115000"/>
              </a:lnSpc>
              <a:defRPr sz="1800"/>
            </a:pPr>
            <a:r>
              <a:t>2. How Huffman Coding Works: Encoding</a:t>
            </a:r>
          </a:p>
          <a:p>
            <a:pPr>
              <a:lnSpc>
                <a:spcPct val="115000"/>
              </a:lnSpc>
              <a:defRPr sz="1800"/>
            </a:pPr>
            <a:r>
              <a:t>3. Building the Huffman Tree</a:t>
            </a:r>
          </a:p>
          <a:p>
            <a:pPr>
              <a:lnSpc>
                <a:spcPct val="115000"/>
              </a:lnSpc>
              <a:defRPr sz="1800"/>
            </a:pPr>
            <a:r>
              <a:t>4. Huffman Coding Algorithm (Code Example)</a:t>
            </a:r>
          </a:p>
          <a:p>
            <a:pPr>
              <a:lnSpc>
                <a:spcPct val="115000"/>
              </a:lnSpc>
              <a:defRPr sz="1800"/>
            </a:pPr>
            <a:r>
              <a:t>5. Prefix Codes and Decoding</a:t>
            </a:r>
          </a:p>
          <a:p>
            <a:pPr>
              <a:lnSpc>
                <a:spcPct val="115000"/>
              </a:lnSpc>
              <a:defRPr sz="1800"/>
            </a:pPr>
            <a:r>
              <a:t>6. Example and Comparison</a:t>
            </a:r>
          </a:p>
          <a:p>
            <a:pPr>
              <a:lnSpc>
                <a:spcPct val="115000"/>
              </a:lnSpc>
              <a:defRPr sz="1800"/>
            </a:pPr>
            <a:r>
              <a:t>7. Conclusion: Applications and Advantages of Huffman Coding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Huffman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Data compression technique reducing file size without information loss.</a:t>
            </a:r>
          </a:p>
          <a:p>
            <a:pPr>
              <a:lnSpc>
                <a:spcPct val="115000"/>
              </a:lnSpc>
              <a:defRPr sz="1800"/>
            </a:pPr>
            <a:r>
              <a:t>Developed by David Huffman.</a:t>
            </a:r>
          </a:p>
          <a:p>
            <a:pPr>
              <a:lnSpc>
                <a:spcPct val="115000"/>
              </a:lnSpc>
              <a:defRPr sz="1800"/>
            </a:pPr>
            <a:r>
              <a:t>Exploits character frequency in data for efficient encoding.</a:t>
            </a:r>
          </a:p>
          <a:p>
            <a:pPr>
              <a:lnSpc>
                <a:spcPct val="115000"/>
              </a:lnSpc>
              <a:defRPr sz="1800"/>
            </a:pPr>
            <a:r>
              <a:t>Most effective for data with frequently repeating characters (e.g., text).</a:t>
            </a:r>
          </a:p>
          <a:p>
            <a:pPr>
              <a:lnSpc>
                <a:spcPct val="115000"/>
              </a:lnSpc>
              <a:defRPr sz="1800"/>
            </a:pPr>
            <a:r>
              <a:t>Creates variable-length codes, assigning shorter codes to more frequent characters.</a:t>
            </a:r>
          </a:p>
          <a:p>
            <a:pPr>
              <a:lnSpc>
                <a:spcPct val="115000"/>
              </a:lnSpc>
              <a:defRPr sz="1800"/>
            </a:pPr>
            <a:r>
              <a:t>Results in smaller file sizes compared to fixed-length encoding (e.g., ASCII).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Introduction to Huffman Coding - Visual Content</a:t>
            </a:r>
          </a:p>
        </p:txBody>
      </p:sp>
      <p:pic>
        <p:nvPicPr>
          <p:cNvPr id="3" name="Picture 2" descr="page_3_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Figure 1</a:t>
            </a:r>
          </a:p>
        </p:txBody>
      </p:sp>
      <p:pic>
        <p:nvPicPr>
          <p:cNvPr id="5" name="Picture 4" descr="page_3_img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Figure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Huffman Coding Works: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Begins by calculating the frequency of each character in the input data.</a:t>
            </a:r>
          </a:p>
          <a:p>
            <a:pPr>
              <a:lnSpc>
                <a:spcPct val="115000"/>
              </a:lnSpc>
              <a:defRPr sz="1800"/>
            </a:pPr>
            <a:r>
              <a:t>Characters are represented as nodes in a binary tree.</a:t>
            </a:r>
          </a:p>
          <a:p>
            <a:pPr>
              <a:lnSpc>
                <a:spcPct val="115000"/>
              </a:lnSpc>
              <a:defRPr sz="1800"/>
            </a:pPr>
            <a:r>
              <a:t>The tree is constructed based on character frequencies, with more frequent characters closer to the root.</a:t>
            </a:r>
          </a:p>
          <a:p>
            <a:pPr>
              <a:lnSpc>
                <a:spcPct val="115000"/>
              </a:lnSpc>
              <a:defRPr sz="1800"/>
            </a:pPr>
            <a:r>
              <a:t>Each character is assigned a unique binary code (0 or 1) based on its path from the root to the leaf node.</a:t>
            </a:r>
          </a:p>
          <a:p>
            <a:pPr>
              <a:lnSpc>
                <a:spcPct val="115000"/>
              </a:lnSpc>
              <a:defRPr sz="1800"/>
            </a:pPr>
            <a:r>
              <a:t>Shorter codes are assigned to more frequent characters.</a:t>
            </a:r>
          </a:p>
          <a:p>
            <a:pPr>
              <a:lnSpc>
                <a:spcPct val="115000"/>
              </a:lnSpc>
              <a:defRPr sz="1800"/>
            </a:pPr>
            <a:r>
              <a:t>The input data is then encoded using these binary codes.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How Huffman Coding Works: Encoding - Visual Content</a:t>
            </a:r>
          </a:p>
        </p:txBody>
      </p:sp>
      <p:pic>
        <p:nvPicPr>
          <p:cNvPr id="3" name="Picture 2" descr="page_4_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Figure 1</a:t>
            </a:r>
          </a:p>
        </p:txBody>
      </p:sp>
      <p:pic>
        <p:nvPicPr>
          <p:cNvPr id="5" name="Picture 4" descr="page_4_img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Figure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the Huffman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Create a priority queue (min-heap) containing each unique character and its frequency.</a:t>
            </a:r>
          </a:p>
          <a:p>
            <a:pPr>
              <a:lnSpc>
                <a:spcPct val="115000"/>
              </a:lnSpc>
              <a:defRPr sz="1800"/>
            </a:pPr>
            <a:r>
              <a:t>Repeatedly extract the two nodes with the lowest frequencies.</a:t>
            </a:r>
          </a:p>
          <a:p>
            <a:pPr>
              <a:lnSpc>
                <a:spcPct val="115000"/>
              </a:lnSpc>
              <a:defRPr sz="1800"/>
            </a:pPr>
            <a:r>
              <a:t>Create a new internal node with the sum of their frequencies as its frequency, making the extracted nodes its left and right children.</a:t>
            </a:r>
          </a:p>
          <a:p>
            <a:pPr>
              <a:lnSpc>
                <a:spcPct val="115000"/>
              </a:lnSpc>
              <a:defRPr sz="1800"/>
            </a:pPr>
            <a:r>
              <a:t>Insert the new node back into the priority queue.</a:t>
            </a:r>
          </a:p>
          <a:p>
            <a:pPr>
              <a:lnSpc>
                <a:spcPct val="115000"/>
              </a:lnSpc>
              <a:defRPr sz="1800"/>
            </a:pPr>
            <a:r>
              <a:t>Repeat until only one node remains (the root of the Huffman tree).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Building the Huffman Tree - Visual Content</a:t>
            </a:r>
          </a:p>
        </p:txBody>
      </p:sp>
      <p:pic>
        <p:nvPicPr>
          <p:cNvPr id="3" name="Picture 2" descr="page_5_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Figure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</vt:lpstr>
      <vt:lpstr>Trebuchet MS</vt:lpstr>
      <vt:lpstr>Wingdings 3</vt:lpstr>
      <vt:lpstr>Facet</vt:lpstr>
      <vt:lpstr>Teach-Assist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Bhogil</dc:creator>
  <cp:lastModifiedBy>Aditya Bhogil</cp:lastModifiedBy>
  <cp:revision>7</cp:revision>
  <dcterms:created xsi:type="dcterms:W3CDTF">2024-10-07T05:44:32Z</dcterms:created>
  <dcterms:modified xsi:type="dcterms:W3CDTF">2025-02-28T02:17:07Z</dcterms:modified>
</cp:coreProperties>
</file>