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Perceptron: A 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simplest form of a neural network.</a:t>
            </a:r>
          </a:p>
          <a:p>
            <a:pPr>
              <a:lnSpc>
                <a:spcPct val="115000"/>
              </a:lnSpc>
              <a:defRPr sz="1800"/>
            </a:pPr>
            <a:r>
              <a:t>Linear separability and limitations.</a:t>
            </a:r>
          </a:p>
          <a:p>
            <a:pPr>
              <a:lnSpc>
                <a:spcPct val="115000"/>
              </a:lnSpc>
              <a:defRPr sz="1800"/>
            </a:pPr>
            <a:r>
              <a:t>The role of weights and biases.</a:t>
            </a:r>
          </a:p>
          <a:p>
            <a:pPr>
              <a:lnSpc>
                <a:spcPct val="115000"/>
              </a:lnSpc>
              <a:defRPr sz="1800"/>
            </a:pPr>
            <a:r>
              <a:t>The activation function (step function).</a:t>
            </a:r>
          </a:p>
          <a:p>
            <a:pPr>
              <a:lnSpc>
                <a:spcPct val="115000"/>
              </a:lnSpc>
              <a:defRPr sz="1800"/>
            </a:pPr>
            <a:r>
              <a:t>Mathematical representation of a perceptron.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The Perceptron: A Building Block - Visual Content</a:t>
            </a:r>
          </a:p>
        </p:txBody>
      </p:sp>
      <p:pic>
        <p:nvPicPr>
          <p:cNvPr id="3" name="Picture 2" descr="page_6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Activation Functions and their Importance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goal of training: minimizing error.</a:t>
            </a:r>
          </a:p>
          <a:p>
            <a:pPr>
              <a:lnSpc>
                <a:spcPct val="115000"/>
              </a:lnSpc>
              <a:defRPr sz="1800"/>
            </a:pPr>
            <a:r>
              <a:t>The concept of gradient descent.</a:t>
            </a:r>
          </a:p>
          <a:p>
            <a:pPr>
              <a:lnSpc>
                <a:spcPct val="115000"/>
              </a:lnSpc>
              <a:defRPr sz="1800"/>
            </a:pPr>
            <a:r>
              <a:t>Forward pass and backward pass.</a:t>
            </a:r>
          </a:p>
          <a:p>
            <a:pPr>
              <a:lnSpc>
                <a:spcPct val="115000"/>
              </a:lnSpc>
              <a:defRPr sz="1800"/>
            </a:pPr>
            <a:r>
              <a:t>Calculating gradients and updating weights.</a:t>
            </a:r>
          </a:p>
          <a:p>
            <a:pPr>
              <a:lnSpc>
                <a:spcPct val="115000"/>
              </a:lnSpc>
              <a:defRPr sz="1800"/>
            </a:pPr>
            <a:r>
              <a:t>The role of loss functions.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Training Neural Networks: Backpropagation - Visual Content</a:t>
            </a:r>
          </a:p>
        </p:txBody>
      </p:sp>
      <p:pic>
        <p:nvPicPr>
          <p:cNvPr id="3" name="Picture 2" descr="page_7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Applications of Neural Networks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 and their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purpose of activation functions.</a:t>
            </a:r>
          </a:p>
          <a:p>
            <a:pPr>
              <a:lnSpc>
                <a:spcPct val="115000"/>
              </a:lnSpc>
              <a:defRPr sz="1800"/>
            </a:pPr>
            <a:r>
              <a:t>Common activation functions (sigmoid, ReLU, tanh).</a:t>
            </a:r>
          </a:p>
          <a:p>
            <a:pPr>
              <a:lnSpc>
                <a:spcPct val="115000"/>
              </a:lnSpc>
              <a:defRPr sz="1800"/>
            </a:pPr>
            <a:r>
              <a:t>Choosing the right activation function.</a:t>
            </a:r>
          </a:p>
          <a:p>
            <a:pPr>
              <a:lnSpc>
                <a:spcPct val="115000"/>
              </a:lnSpc>
              <a:defRPr sz="1800"/>
            </a:pPr>
            <a:r>
              <a:t>Impact on network performance and training.</a:t>
            </a:r>
          </a:p>
          <a:p>
            <a:pPr>
              <a:lnSpc>
                <a:spcPct val="115000"/>
              </a:lnSpc>
              <a:defRPr sz="1800"/>
            </a:pPr>
            <a:r>
              <a:t>Non-linearity and its importance.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Activation Functions and their Importance - Visual Content</a:t>
            </a:r>
          </a:p>
        </p:txBody>
      </p:sp>
      <p:pic>
        <p:nvPicPr>
          <p:cNvPr id="3" name="Picture 2" descr="page_8_img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Challenges and Future Directions of Neural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object detection.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 and synthesis.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 and drug discovery.</a:t>
            </a:r>
          </a:p>
          <a:p>
            <a:pPr>
              <a:lnSpc>
                <a:spcPct val="115000"/>
              </a:lnSpc>
              <a:defRPr sz="1800"/>
            </a:pPr>
            <a:r>
              <a:t>Self-driving cars and robotics.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Overfitting and underfitting.</a:t>
            </a:r>
          </a:p>
          <a:p>
            <a:pPr>
              <a:lnSpc>
                <a:spcPct val="115000"/>
              </a:lnSpc>
              <a:defRPr sz="1800"/>
            </a:pPr>
            <a:r>
              <a:t>Computational cost and scalability.</a:t>
            </a:r>
          </a:p>
          <a:p>
            <a:pPr>
              <a:lnSpc>
                <a:spcPct val="115000"/>
              </a:lnSpc>
              <a:defRPr sz="1800"/>
            </a:pPr>
            <a:r>
              <a:t>Explainability and interpretability (</a:t>
            </a:r>
          </a:p>
          <a:p>
            <a:pPr>
              <a:lnSpc>
                <a:spcPct val="115000"/>
              </a:lnSpc>
              <a:defRPr sz="1800"/>
            </a:pPr>
            <a:r>
              <a:t>Data bias and fairness.</a:t>
            </a:r>
          </a:p>
          <a:p>
            <a:pPr>
              <a:lnSpc>
                <a:spcPct val="115000"/>
              </a:lnSpc>
              <a:defRPr sz="1800"/>
            </a:pPr>
            <a:r>
              <a:t>Emerging research areas (e.g., neuromorphic computing).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concepts covered.</a:t>
            </a:r>
          </a:p>
          <a:p>
            <a:pPr>
              <a:lnSpc>
                <a:spcPct val="115000"/>
              </a:lnSpc>
              <a:defRPr sz="1800"/>
            </a:pPr>
            <a:r>
              <a:t>The transformative potential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Ongoing research and development.</a:t>
            </a:r>
          </a:p>
          <a:p>
            <a:pPr>
              <a:lnSpc>
                <a:spcPct val="115000"/>
              </a:lnSpc>
              <a:defRPr sz="1800"/>
            </a:pPr>
            <a:r>
              <a:t>Ethical considerations and responsible AI.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further exploration and learning.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to Neural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Additional Visual Content</a:t>
            </a:r>
          </a:p>
        </p:txBody>
      </p:sp>
      <p:pic>
        <p:nvPicPr>
          <p:cNvPr id="3" name="Picture 2" descr="page_2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Biological Inspiration and Artificial Neurons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Biological Inspiration and Artificial Neurons</a:t>
            </a:r>
          </a:p>
          <a:p>
            <a:pPr>
              <a:lnSpc>
                <a:spcPct val="115000"/>
              </a:lnSpc>
              <a:defRPr sz="1800"/>
            </a:pPr>
            <a:r>
              <a:t>3.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4. The Perceptron: A Building Block</a:t>
            </a:r>
          </a:p>
          <a:p>
            <a:pPr>
              <a:lnSpc>
                <a:spcPct val="115000"/>
              </a:lnSpc>
              <a:defRPr sz="1800"/>
            </a:pPr>
            <a:r>
              <a:t>5. Training Neural Networks: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6. Activation Functions and their Importance</a:t>
            </a:r>
          </a:p>
          <a:p>
            <a:pPr>
              <a:lnSpc>
                <a:spcPct val="115000"/>
              </a:lnSpc>
              <a:defRPr sz="1800"/>
            </a:pPr>
            <a:r>
              <a:t>7.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8. Challenges and Future Directions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of Neural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The core concept of interconnected nodes (neurons).</a:t>
            </a:r>
          </a:p>
          <a:p>
            <a:pPr>
              <a:lnSpc>
                <a:spcPct val="115000"/>
              </a:lnSpc>
              <a:defRPr sz="1800"/>
            </a:pPr>
            <a:r>
              <a:t>Neural networks as function approximators.</a:t>
            </a:r>
          </a:p>
          <a:p>
            <a:pPr>
              <a:lnSpc>
                <a:spcPct val="115000"/>
              </a:lnSpc>
              <a:defRPr sz="1800"/>
            </a:pPr>
            <a:r>
              <a:t>The power of parallel processing in neural networks.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Types of Neural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Inspiration and Artificial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biological neuron as a model.</a:t>
            </a:r>
          </a:p>
          <a:p>
            <a:pPr>
              <a:lnSpc>
                <a:spcPct val="115000"/>
              </a:lnSpc>
              <a:defRPr sz="1800"/>
            </a:pPr>
            <a:r>
              <a:t>Synapses and weighted connections.</a:t>
            </a:r>
          </a:p>
          <a:p>
            <a:pPr>
              <a:lnSpc>
                <a:spcPct val="115000"/>
              </a:lnSpc>
              <a:defRPr sz="1800"/>
            </a:pPr>
            <a:r>
              <a:t>The role of dendrites and axons.</a:t>
            </a:r>
          </a:p>
          <a:p>
            <a:pPr>
              <a:lnSpc>
                <a:spcPct val="115000"/>
              </a:lnSpc>
              <a:defRPr sz="1800"/>
            </a:pPr>
            <a:r>
              <a:t>Similarities and differences between biological and artificial neurons.</a:t>
            </a:r>
          </a:p>
          <a:p>
            <a:pPr>
              <a:lnSpc>
                <a:spcPct val="115000"/>
              </a:lnSpc>
              <a:defRPr sz="1800"/>
            </a:pPr>
            <a:r>
              <a:t>Simplified representation of an artificial neuron.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Biological Inspiration and Artificial Neurons - Visual Content</a:t>
            </a:r>
          </a:p>
        </p:txBody>
      </p:sp>
      <p:pic>
        <p:nvPicPr>
          <p:cNvPr id="3" name="Picture 2" descr="page_4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The Perceptron: A Building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Feedforward Neural Networks (FNNs)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 - image processing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 - sequential data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networks (LSTMs) - handling long sequences</a:t>
            </a:r>
          </a:p>
          <a:p>
            <a:pPr>
              <a:lnSpc>
                <a:spcPct val="115000"/>
              </a:lnSpc>
              <a:defRPr sz="1800"/>
            </a:pPr>
            <a:r>
              <a:t>Generative Adversarial Networks (GANs) - generating new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Neural Networks - Visual Content</a:t>
            </a:r>
          </a:p>
        </p:txBody>
      </p:sp>
      <p:pic>
        <p:nvPicPr>
          <p:cNvPr id="3" name="Picture 2" descr="page_5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Training Neural Networks: Backpropagation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