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Huffman Coding Algorithm &amp;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Traverse the Huffman tree from the root to each leaf node.</a:t>
            </a:r>
          </a:p>
          <a:p>
            <a:pPr>
              <a:lnSpc>
                <a:spcPct val="115000"/>
              </a:lnSpc>
              <a:defRPr sz="1800"/>
            </a:pPr>
            <a:r>
              <a:t>Assign '0' to the left branch and '1' to the right branch.</a:t>
            </a:r>
          </a:p>
          <a:p>
            <a:pPr>
              <a:lnSpc>
                <a:spcPct val="115000"/>
              </a:lnSpc>
              <a:defRPr sz="1800"/>
            </a:pPr>
            <a:r>
              <a:t>The sequence of 0s and 1s along the path from the root to a leaf node forms the Huffman code for that character.</a:t>
            </a:r>
          </a:p>
          <a:p>
            <a:pPr>
              <a:lnSpc>
                <a:spcPct val="115000"/>
              </a:lnSpc>
              <a:defRPr sz="1800"/>
            </a:pPr>
            <a:r>
              <a:t>The codes are prefix-free (no code is a prefix of another).</a:t>
            </a:r>
          </a:p>
          <a:p>
            <a:pPr>
              <a:lnSpc>
                <a:spcPct val="115000"/>
              </a:lnSpc>
              <a:defRPr sz="1800"/>
            </a:pPr>
            <a:r>
              <a:t>This ensures unambiguous decoding.</a:t>
            </a:r>
          </a:p>
          <a:p>
            <a:pPr>
              <a:lnSpc>
                <a:spcPct val="115000"/>
              </a:lnSpc>
              <a:defRPr sz="1800"/>
            </a:pPr>
            <a:r>
              <a:t>The codes are variable-length, optimizing compression.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Prefix Codes and Ambiguity Avoidance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Huffman codes are prefix-free, meaning no code is a prefix of another.</a:t>
            </a:r>
          </a:p>
          <a:p>
            <a:pPr>
              <a:lnSpc>
                <a:spcPct val="115000"/>
              </a:lnSpc>
              <a:defRPr sz="1800"/>
            </a:pPr>
            <a:r>
              <a:t>This prevents ambiguity during decoding.</a:t>
            </a:r>
          </a:p>
          <a:p>
            <a:pPr>
              <a:lnSpc>
                <a:spcPct val="115000"/>
              </a:lnSpc>
              <a:defRPr sz="1800"/>
            </a:pPr>
            <a:r>
              <a:t>The tree structure ensures that any code sequence can be uniquely decoded.</a:t>
            </a:r>
          </a:p>
          <a:p>
            <a:pPr>
              <a:lnSpc>
                <a:spcPct val="115000"/>
              </a:lnSpc>
              <a:defRPr sz="1800"/>
            </a:pPr>
            <a:r>
              <a:t>This property is crucial for lossless data compression.</a:t>
            </a:r>
          </a:p>
          <a:p>
            <a:pPr>
              <a:lnSpc>
                <a:spcPct val="115000"/>
              </a:lnSpc>
              <a:defRPr sz="1800"/>
            </a:pPr>
            <a:r>
              <a:t>Avoids the need for delimiters between codes.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Decoding Huffman Codes and Example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Use the Huffman tree and the encoded data.</a:t>
            </a:r>
          </a:p>
          <a:p>
            <a:pPr>
              <a:lnSpc>
                <a:spcPct val="115000"/>
              </a:lnSpc>
              <a:defRPr sz="1800"/>
            </a:pPr>
            <a:r>
              <a:t>Start at the root of the tree.</a:t>
            </a:r>
          </a:p>
          <a:p>
            <a:pPr>
              <a:lnSpc>
                <a:spcPct val="115000"/>
              </a:lnSpc>
              <a:defRPr sz="1800"/>
            </a:pPr>
            <a:r>
              <a:t>Follow the path indicated by the encoded bits (0 for left, 1 for right).</a:t>
            </a:r>
          </a:p>
          <a:p>
            <a:pPr>
              <a:lnSpc>
                <a:spcPct val="115000"/>
              </a:lnSpc>
              <a:defRPr sz="1800"/>
            </a:pPr>
            <a:r>
              <a:t>When a leaf node is reached, output the corresponding character.</a:t>
            </a:r>
          </a:p>
          <a:p>
            <a:pPr>
              <a:lnSpc>
                <a:spcPct val="115000"/>
              </a:lnSpc>
              <a:defRPr sz="1800"/>
            </a:pPr>
            <a:r>
              <a:t>Repeat until all encoded bits are processed.</a:t>
            </a:r>
          </a:p>
          <a:p>
            <a:pPr>
              <a:lnSpc>
                <a:spcPct val="115000"/>
              </a:lnSpc>
              <a:defRPr sz="1800"/>
            </a:pPr>
            <a:r>
              <a:t>Example: Compare original data size vs. Huffman-coded data size to demonstrate compression.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Efficiency and Applications of 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Huffman coding provides efficient lossless data compression.</a:t>
            </a:r>
          </a:p>
          <a:p>
            <a:pPr>
              <a:lnSpc>
                <a:spcPct val="115000"/>
              </a:lnSpc>
              <a:defRPr sz="1800"/>
            </a:pPr>
            <a:r>
              <a:t>Widely used in various applications like data archiving, text compression, and image compression (as a component of more complex algorithms).</a:t>
            </a:r>
          </a:p>
          <a:p>
            <a:pPr>
              <a:lnSpc>
                <a:spcPct val="115000"/>
              </a:lnSpc>
              <a:defRPr sz="1800"/>
            </a:pPr>
            <a:r>
              <a:t>Its effectiveness depends on the frequency distribution of the input data.</a:t>
            </a:r>
          </a:p>
          <a:p>
            <a:pPr>
              <a:lnSpc>
                <a:spcPct val="115000"/>
              </a:lnSpc>
              <a:defRPr sz="1800"/>
            </a:pPr>
            <a:r>
              <a:t>Limitations: Overhead from storing the Huffman tree.  Better suited for large datasets.</a:t>
            </a:r>
          </a:p>
          <a:p>
            <a:pPr>
              <a:lnSpc>
                <a:spcPct val="115000"/>
              </a:lnSpc>
              <a:defRPr sz="1800"/>
            </a:pPr>
            <a:r>
              <a:t>Future developments continue to build upon its core principles.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1</a:t>
            </a:r>
          </a:p>
        </p:txBody>
      </p:sp>
      <p:pic>
        <p:nvPicPr>
          <p:cNvPr id="3" name="Picture 2" descr="page_1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Additional Figure 1</a:t>
            </a:r>
          </a:p>
        </p:txBody>
      </p:sp>
      <p:pic>
        <p:nvPicPr>
          <p:cNvPr id="5" name="Picture 4" descr="page_2_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Additional Figure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2</a:t>
            </a:r>
          </a:p>
        </p:txBody>
      </p:sp>
      <p:pic>
        <p:nvPicPr>
          <p:cNvPr id="3" name="Picture 2" descr="page_2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Additional Figure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Huffman Coding: Data Compression Through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4008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Created by: Shubham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Huffman Coding</a:t>
            </a:r>
          </a:p>
          <a:p>
            <a:pPr>
              <a:lnSpc>
                <a:spcPct val="115000"/>
              </a:lnSpc>
              <a:defRPr sz="1800"/>
            </a:pPr>
            <a:r>
              <a:t>2. How Huffman Coding Works: A Conceptual Overview</a:t>
            </a:r>
          </a:p>
          <a:p>
            <a:pPr>
              <a:lnSpc>
                <a:spcPct val="115000"/>
              </a:lnSpc>
              <a:defRPr sz="1800"/>
            </a:pPr>
            <a:r>
              <a:t>3. Huffman Tree Construction: Building the Foundation</a:t>
            </a:r>
          </a:p>
          <a:p>
            <a:pPr>
              <a:lnSpc>
                <a:spcPct val="115000"/>
              </a:lnSpc>
              <a:defRPr sz="1800"/>
            </a:pPr>
            <a:r>
              <a:t>4. Huffman Coding Algorithm &amp; Code Generation</a:t>
            </a:r>
          </a:p>
          <a:p>
            <a:pPr>
              <a:lnSpc>
                <a:spcPct val="115000"/>
              </a:lnSpc>
              <a:defRPr sz="1800"/>
            </a:pPr>
            <a:r>
              <a:t>5. Prefix Codes and Ambiguity Avoidance</a:t>
            </a:r>
          </a:p>
          <a:p>
            <a:pPr>
              <a:lnSpc>
                <a:spcPct val="115000"/>
              </a:lnSpc>
              <a:defRPr sz="1800"/>
            </a:pPr>
            <a:r>
              <a:t>6. Decoding Huffman Codes and Example Comparison</a:t>
            </a:r>
          </a:p>
          <a:p>
            <a:pPr>
              <a:lnSpc>
                <a:spcPct val="115000"/>
              </a:lnSpc>
              <a:defRPr sz="1800"/>
            </a:pPr>
            <a:r>
              <a:t>7. Conclusion: Efficiency and Applications of Huffman 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Data compression technique reducing file size without information loss.</a:t>
            </a:r>
          </a:p>
          <a:p>
            <a:pPr>
              <a:lnSpc>
                <a:spcPct val="115000"/>
              </a:lnSpc>
              <a:defRPr sz="1800"/>
            </a:pPr>
            <a:r>
              <a:t>Developed by David A. Huffman.</a:t>
            </a:r>
          </a:p>
          <a:p>
            <a:pPr>
              <a:lnSpc>
                <a:spcPct val="115000"/>
              </a:lnSpc>
              <a:defRPr sz="1800"/>
            </a:pPr>
            <a:r>
              <a:t>Exploits character frequency in data for optimal encoding.</a:t>
            </a:r>
          </a:p>
          <a:p>
            <a:pPr>
              <a:lnSpc>
                <a:spcPct val="115000"/>
              </a:lnSpc>
              <a:defRPr sz="1800"/>
            </a:pPr>
            <a:r>
              <a:t>Most effective for text with repetitive characters.</a:t>
            </a:r>
          </a:p>
          <a:p>
            <a:pPr>
              <a:lnSpc>
                <a:spcPct val="115000"/>
              </a:lnSpc>
              <a:defRPr sz="1800"/>
            </a:pPr>
            <a:r>
              <a:t>Reduces storage space and transmission time.</a:t>
            </a:r>
          </a:p>
          <a:p>
            <a:pPr>
              <a:lnSpc>
                <a:spcPct val="115000"/>
              </a:lnSpc>
              <a:defRPr sz="1800"/>
            </a:pPr>
            <a:r>
              <a:t>Foundation for many modern compression algorithms.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Huffman Coding - Visual Content</a:t>
            </a:r>
          </a:p>
        </p:txBody>
      </p:sp>
      <p:pic>
        <p:nvPicPr>
          <p:cNvPr id="3" name="Picture 2" descr="page_3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  <p:pic>
        <p:nvPicPr>
          <p:cNvPr id="5" name="Picture 4" descr="page_3_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Huffman Coding Works: A Conceptual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Assigns shorter codes to frequently occurring characters.</a:t>
            </a:r>
          </a:p>
          <a:p>
            <a:pPr>
              <a:lnSpc>
                <a:spcPct val="115000"/>
              </a:lnSpc>
              <a:defRPr sz="1800"/>
            </a:pPr>
            <a:r>
              <a:t>Longer codes to less frequent characters.</a:t>
            </a:r>
          </a:p>
          <a:p>
            <a:pPr>
              <a:lnSpc>
                <a:spcPct val="115000"/>
              </a:lnSpc>
              <a:defRPr sz="1800"/>
            </a:pPr>
            <a:r>
              <a:t>Achieves optimal compression by minimizing the average code length.</a:t>
            </a:r>
          </a:p>
          <a:p>
            <a:pPr>
              <a:lnSpc>
                <a:spcPct val="115000"/>
              </a:lnSpc>
              <a:defRPr sz="1800"/>
            </a:pPr>
            <a:r>
              <a:t>Uses a binary tree structure (Huffman tree) for encoding and decoding.</a:t>
            </a:r>
          </a:p>
          <a:p>
            <a:pPr>
              <a:lnSpc>
                <a:spcPct val="115000"/>
              </a:lnSpc>
              <a:defRPr sz="1800"/>
            </a:pPr>
            <a:r>
              <a:t>Requires a pre-processing step to determine character frequencies.</a:t>
            </a:r>
          </a:p>
          <a:p>
            <a:pPr>
              <a:lnSpc>
                <a:spcPct val="115000"/>
              </a:lnSpc>
              <a:defRPr sz="1800"/>
            </a:pPr>
            <a:r>
              <a:t>Encoded data needs the Huffman tree for successful decoding.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How Huffman Coding Works: A Conceptual Overview - Visual Content</a:t>
            </a:r>
          </a:p>
        </p:txBody>
      </p:sp>
      <p:pic>
        <p:nvPicPr>
          <p:cNvPr id="3" name="Picture 2" descr="page_4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  <p:pic>
        <p:nvPicPr>
          <p:cNvPr id="5" name="Picture 4" descr="page_4_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Huffman Tree Construction: Building the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Calculate the frequency of each unique character in the input data.</a:t>
            </a:r>
          </a:p>
          <a:p>
            <a:pPr>
              <a:lnSpc>
                <a:spcPct val="115000"/>
              </a:lnSpc>
              <a:defRPr sz="1800"/>
            </a:pPr>
            <a:r>
              <a:t>Create a min-heap data structure to store characters and their frequencies.</a:t>
            </a:r>
          </a:p>
          <a:p>
            <a:pPr>
              <a:lnSpc>
                <a:spcPct val="115000"/>
              </a:lnSpc>
              <a:defRPr sz="1800"/>
            </a:pPr>
            <a:r>
              <a:t>Repeatedly extract the two nodes with the lowest frequencies.</a:t>
            </a:r>
          </a:p>
          <a:p>
            <a:pPr>
              <a:lnSpc>
                <a:spcPct val="115000"/>
              </a:lnSpc>
              <a:defRPr sz="1800"/>
            </a:pPr>
            <a:r>
              <a:t>Create a new node, combining the two extracted nodes as children.</a:t>
            </a:r>
          </a:p>
          <a:p>
            <a:pPr>
              <a:lnSpc>
                <a:spcPct val="115000"/>
              </a:lnSpc>
              <a:defRPr sz="1800"/>
            </a:pPr>
            <a:r>
              <a:t>Assign the sum of their frequencies as the new node's frequency.</a:t>
            </a:r>
          </a:p>
          <a:p>
            <a:pPr>
              <a:lnSpc>
                <a:spcPct val="115000"/>
              </a:lnSpc>
              <a:defRPr sz="1800"/>
            </a:pPr>
            <a:r>
              <a:t>Repeat until only one node (the root) remains.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Huffman Tree Construction: Building the Foundation - Visual Content</a:t>
            </a:r>
          </a:p>
        </p:txBody>
      </p:sp>
      <p:pic>
        <p:nvPicPr>
          <p:cNvPr id="3" name="Picture 2" descr="page_5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