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Every device is connected to every other device</a:t>
            </a:r>
          </a:p>
          <a:p>
            <a:pPr>
              <a:lnSpc>
                <a:spcPct val="115000"/>
              </a:lnSpc>
              <a:defRPr sz="1800"/>
            </a:pPr>
            <a:r>
              <a:t>Highly reliable and redundant</a:t>
            </a:r>
          </a:p>
          <a:p>
            <a:pPr>
              <a:lnSpc>
                <a:spcPct val="115000"/>
              </a:lnSpc>
              <a:defRPr sz="1800"/>
            </a:pPr>
            <a:r>
              <a:t>Expensive to implement and complex to manage</a:t>
            </a:r>
          </a:p>
          <a:p>
            <a:pPr>
              <a:lnSpc>
                <a:spcPct val="115000"/>
              </a:lnSpc>
              <a:defRPr sz="1800"/>
            </a:pPr>
            <a:r>
              <a:t>Scalability can be challenging</a:t>
            </a:r>
          </a:p>
          <a:p>
            <a:pPr>
              <a:lnSpc>
                <a:spcPct val="115000"/>
              </a:lnSpc>
              <a:defRPr sz="1800"/>
            </a:pPr>
            <a:r>
              <a:t>Suitable for critical applications requiring high availability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Hierarchical structure resembling an inverted tree</a:t>
            </a:r>
          </a:p>
          <a:p>
            <a:pPr>
              <a:lnSpc>
                <a:spcPct val="115000"/>
              </a:lnSpc>
              <a:defRPr sz="1800"/>
            </a:pPr>
            <a:r>
              <a:t>Combines features of bus and star topologies</a:t>
            </a:r>
          </a:p>
          <a:p>
            <a:pPr>
              <a:lnSpc>
                <a:spcPct val="115000"/>
              </a:lnSpc>
              <a:defRPr sz="1800"/>
            </a:pPr>
            <a:r>
              <a:t>Scalable and relatively easy to manage</a:t>
            </a:r>
          </a:p>
          <a:p>
            <a:pPr>
              <a:lnSpc>
                <a:spcPct val="115000"/>
              </a:lnSpc>
              <a:defRPr sz="1800"/>
            </a:pPr>
            <a:r>
              <a:t>Partial failure can affect parts of the network</a:t>
            </a:r>
          </a:p>
          <a:p>
            <a:pPr>
              <a:lnSpc>
                <a:spcPct val="115000"/>
              </a:lnSpc>
              <a:defRPr sz="1800"/>
            </a:pPr>
            <a:r>
              <a:t>Commonly used in larger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Factors to consider: size of network, budget, performance requirements, reliability needs</a:t>
            </a:r>
          </a:p>
          <a:p>
            <a:pPr>
              <a:lnSpc>
                <a:spcPct val="115000"/>
              </a:lnSpc>
              <a:defRPr sz="1800"/>
            </a:pPr>
            <a:r>
              <a:t>Cost-benefit analysis for different topologies</a:t>
            </a:r>
          </a:p>
          <a:p>
            <a:pPr>
              <a:lnSpc>
                <a:spcPct val="115000"/>
              </a:lnSpc>
              <a:defRPr sz="1800"/>
            </a:pPr>
            <a:r>
              <a:t>Scalability and future growth considerations</a:t>
            </a:r>
          </a:p>
          <a:p>
            <a:pPr>
              <a:lnSpc>
                <a:spcPct val="115000"/>
              </a:lnSpc>
              <a:defRPr sz="1800"/>
            </a:pPr>
            <a:r>
              <a:t>Security implications of different topologies</a:t>
            </a:r>
          </a:p>
          <a:p>
            <a:pPr>
              <a:lnSpc>
                <a:spcPct val="115000"/>
              </a:lnSpc>
              <a:defRPr sz="1800"/>
            </a:pPr>
            <a:r>
              <a:t>Maintenance and troubleshooting considerations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Software Defined Networking (SDN)</a:t>
            </a:r>
          </a:p>
          <a:p>
            <a:pPr>
              <a:lnSpc>
                <a:spcPct val="115000"/>
              </a:lnSpc>
              <a:defRPr sz="1800"/>
            </a:pPr>
            <a:r>
              <a:t>Network virtualization</a:t>
            </a:r>
          </a:p>
          <a:p>
            <a:pPr>
              <a:lnSpc>
                <a:spcPct val="115000"/>
              </a:lnSpc>
              <a:defRPr sz="1800"/>
            </a:pPr>
            <a:r>
              <a:t>Cloud-based networking</a:t>
            </a:r>
          </a:p>
          <a:p>
            <a:pPr>
              <a:lnSpc>
                <a:spcPct val="115000"/>
              </a:lnSpc>
              <a:defRPr sz="1800"/>
            </a:pPr>
            <a:r>
              <a:t>The Internet of Things (IoT) impact on topologies</a:t>
            </a:r>
          </a:p>
          <a:p>
            <a:pPr>
              <a:lnSpc>
                <a:spcPct val="115000"/>
              </a:lnSpc>
              <a:defRPr sz="1800"/>
            </a:pPr>
            <a:r>
              <a:t>Edge computing and its influence on network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different network topologies and their characteristics</a:t>
            </a:r>
          </a:p>
          <a:p>
            <a:pPr>
              <a:lnSpc>
                <a:spcPct val="115000"/>
              </a:lnSpc>
              <a:defRPr sz="1800"/>
            </a:pPr>
            <a:r>
              <a:t>Choosing the appropriate topology based on specific needs</a:t>
            </a:r>
          </a:p>
          <a:p>
            <a:pPr>
              <a:lnSpc>
                <a:spcPct val="115000"/>
              </a:lnSpc>
              <a:defRPr sz="1800"/>
            </a:pPr>
            <a:r>
              <a:t>Importance of understanding topology for network design and management</a:t>
            </a:r>
          </a:p>
          <a:p>
            <a:pPr>
              <a:lnSpc>
                <a:spcPct val="115000"/>
              </a:lnSpc>
              <a:defRPr sz="1800"/>
            </a:pPr>
            <a:r>
              <a:t>Further research and learning resources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understanding network topologies</a:t>
            </a:r>
          </a:p>
        </p:txBody>
      </p:sp>
      <p:pic>
        <p:nvPicPr>
          <p:cNvPr id="5" name="Picture 4" descr="page_1_img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understanding network topologies</a:t>
            </a:r>
          </a:p>
        </p:txBody>
      </p:sp>
      <p:pic>
        <p:nvPicPr>
          <p:cNvPr id="7" name="Picture 6" descr="page_2_img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74066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network topologies</a:t>
            </a:r>
          </a:p>
        </p:txBody>
      </p:sp>
      <p:pic>
        <p:nvPicPr>
          <p:cNvPr id="9" name="Picture 8" descr="page_2_img_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74066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network topologies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Network Topologies: A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Network Topologies</a:t>
            </a:r>
          </a:p>
          <a:p>
            <a:pPr>
              <a:lnSpc>
                <a:spcPct val="115000"/>
              </a:lnSpc>
              <a:defRPr sz="1800"/>
            </a:pPr>
            <a:r>
              <a:t>2. Bus Topology</a:t>
            </a:r>
          </a:p>
          <a:p>
            <a:pPr>
              <a:lnSpc>
                <a:spcPct val="115000"/>
              </a:lnSpc>
              <a:defRPr sz="1800"/>
            </a:pPr>
            <a:r>
              <a:t>3. Star Topology</a:t>
            </a:r>
          </a:p>
          <a:p>
            <a:pPr>
              <a:lnSpc>
                <a:spcPct val="115000"/>
              </a:lnSpc>
              <a:defRPr sz="1800"/>
            </a:pPr>
            <a:r>
              <a:t>4. Ring Topology</a:t>
            </a:r>
          </a:p>
          <a:p>
            <a:pPr>
              <a:lnSpc>
                <a:spcPct val="115000"/>
              </a:lnSpc>
              <a:defRPr sz="1800"/>
            </a:pPr>
            <a:r>
              <a:t>5. Mesh Topology</a:t>
            </a:r>
          </a:p>
          <a:p>
            <a:pPr>
              <a:lnSpc>
                <a:spcPct val="115000"/>
              </a:lnSpc>
              <a:defRPr sz="1800"/>
            </a:pPr>
            <a:r>
              <a:t>6. Tree Topology</a:t>
            </a:r>
          </a:p>
          <a:p>
            <a:pPr>
              <a:lnSpc>
                <a:spcPct val="115000"/>
              </a:lnSpc>
              <a:defRPr sz="1800"/>
            </a:pPr>
            <a:r>
              <a:t>7. Choosing the Right Topology</a:t>
            </a:r>
          </a:p>
          <a:p>
            <a:pPr>
              <a:lnSpc>
                <a:spcPct val="115000"/>
              </a:lnSpc>
              <a:defRPr sz="1800"/>
            </a:pPr>
            <a:r>
              <a:t>8. Future Trends in Network Topologies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Next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Definition of Network Topology</a:t>
            </a:r>
          </a:p>
          <a:p>
            <a:pPr>
              <a:lnSpc>
                <a:spcPct val="115000"/>
              </a:lnSpc>
              <a:defRPr sz="1800"/>
            </a:pPr>
            <a:r>
              <a:t>Importance of understanding network topologies</a:t>
            </a:r>
          </a:p>
          <a:p>
            <a:pPr>
              <a:lnSpc>
                <a:spcPct val="115000"/>
              </a:lnSpc>
              <a:defRPr sz="1800"/>
            </a:pPr>
            <a:r>
              <a:t>Different types of network topologies (overview)</a:t>
            </a:r>
          </a:p>
          <a:p>
            <a:pPr>
              <a:lnSpc>
                <a:spcPct val="115000"/>
              </a:lnSpc>
              <a:defRPr sz="1800"/>
            </a:pPr>
            <a:r>
              <a:t>Advantages and disadvantages of different topologies (brief overview)</a:t>
            </a:r>
          </a:p>
          <a:p>
            <a:pPr>
              <a:lnSpc>
                <a:spcPct val="115000"/>
              </a:lnSpc>
              <a:defRPr sz="1800"/>
            </a:pPr>
            <a:r>
              <a:t>Real-world applications of various topologies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Network Topologies - Visual Content</a:t>
            </a:r>
          </a:p>
        </p:txBody>
      </p:sp>
      <p:pic>
        <p:nvPicPr>
          <p:cNvPr id="3" name="Picture 2" descr="page_3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bus topology</a:t>
            </a:r>
          </a:p>
        </p:txBody>
      </p:sp>
      <p:pic>
        <p:nvPicPr>
          <p:cNvPr id="5" name="Picture 4" descr="page_3_img_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bus topology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Simple structure: all devices connected to a single cable</a:t>
            </a:r>
          </a:p>
          <a:p>
            <a:pPr>
              <a:lnSpc>
                <a:spcPct val="115000"/>
              </a:lnSpc>
              <a:defRPr sz="1800"/>
            </a:pPr>
            <a:r>
              <a:t>Easy to implement and inexpensive</a:t>
            </a:r>
          </a:p>
          <a:p>
            <a:pPr>
              <a:lnSpc>
                <a:spcPct val="115000"/>
              </a:lnSpc>
              <a:defRPr sz="1800"/>
            </a:pPr>
            <a:r>
              <a:t>Single point of failure: cable failure affects the entire network</a:t>
            </a:r>
          </a:p>
          <a:p>
            <a:pPr>
              <a:lnSpc>
                <a:spcPct val="115000"/>
              </a:lnSpc>
              <a:defRPr sz="1800"/>
            </a:pPr>
            <a:r>
              <a:t>Limited scalability and performance issues with many devices</a:t>
            </a:r>
          </a:p>
          <a:p>
            <a:pPr>
              <a:lnSpc>
                <a:spcPct val="115000"/>
              </a:lnSpc>
              <a:defRPr sz="1800"/>
            </a:pPr>
            <a:r>
              <a:t>Suitable for small networks with limited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Bus Topology - Visual Content</a:t>
            </a:r>
          </a:p>
        </p:txBody>
      </p:sp>
      <p:pic>
        <p:nvPicPr>
          <p:cNvPr id="3" name="Picture 2" descr="page_4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star topology</a:t>
            </a:r>
          </a:p>
        </p:txBody>
      </p:sp>
      <p:pic>
        <p:nvPicPr>
          <p:cNvPr id="5" name="Picture 4" descr="page_4_img_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star topology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Central hub or switch connects all devices</a:t>
            </a:r>
          </a:p>
          <a:p>
            <a:pPr>
              <a:lnSpc>
                <a:spcPct val="115000"/>
              </a:lnSpc>
              <a:defRPr sz="1800"/>
            </a:pPr>
            <a:r>
              <a:t>Easy troubleshooting and maintenance</a:t>
            </a:r>
          </a:p>
          <a:p>
            <a:pPr>
              <a:lnSpc>
                <a:spcPct val="115000"/>
              </a:lnSpc>
              <a:defRPr sz="1800"/>
            </a:pPr>
            <a:r>
              <a:t>High reliability: failure of one device doesn't affect others</a:t>
            </a:r>
          </a:p>
          <a:p>
            <a:pPr>
              <a:lnSpc>
                <a:spcPct val="115000"/>
              </a:lnSpc>
              <a:defRPr sz="1800"/>
            </a:pPr>
            <a:r>
              <a:t>Scalable and supports many devices</a:t>
            </a:r>
          </a:p>
          <a:p>
            <a:pPr>
              <a:lnSpc>
                <a:spcPct val="115000"/>
              </a:lnSpc>
              <a:defRPr sz="1800"/>
            </a:pPr>
            <a:r>
              <a:t>Central point of failure: hub/switch failure impacts the entire 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Devices connected in a closed loop</a:t>
            </a:r>
          </a:p>
          <a:p>
            <a:pPr>
              <a:lnSpc>
                <a:spcPct val="115000"/>
              </a:lnSpc>
              <a:defRPr sz="1800"/>
            </a:pPr>
            <a:r>
              <a:t>Data travels in one direction</a:t>
            </a:r>
          </a:p>
          <a:p>
            <a:pPr>
              <a:lnSpc>
                <a:spcPct val="115000"/>
              </a:lnSpc>
              <a:defRPr sz="1800"/>
            </a:pPr>
            <a:r>
              <a:t>No central point of failure (theoretically)</a:t>
            </a:r>
          </a:p>
          <a:p>
            <a:pPr>
              <a:lnSpc>
                <a:spcPct val="115000"/>
              </a:lnSpc>
              <a:defRPr sz="1800"/>
            </a:pPr>
            <a:r>
              <a:t>Failure of one device can disrupt the entire network</a:t>
            </a:r>
          </a:p>
          <a:p>
            <a:pPr>
              <a:lnSpc>
                <a:spcPct val="115000"/>
              </a:lnSpc>
              <a:defRPr sz="1800"/>
            </a:pPr>
            <a:r>
              <a:t>Difficult to troubleshoot and less scalable than star topology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