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Image recognition and object detection.</a:t>
            </a:r>
          </a:p>
          <a:p>
            <a:pPr>
              <a:lnSpc>
                <a:spcPct val="115000"/>
              </a:lnSpc>
              <a:defRPr sz="1800"/>
            </a:pPr>
            <a:r>
              <a:t>Natural language processing (NLP) – machine translation, sentiment analysis.</a:t>
            </a:r>
          </a:p>
          <a:p>
            <a:pPr>
              <a:lnSpc>
                <a:spcPct val="115000"/>
              </a:lnSpc>
              <a:defRPr sz="1800"/>
            </a:pPr>
            <a:r>
              <a:t>Speech recognition.</a:t>
            </a:r>
          </a:p>
          <a:p>
            <a:pPr>
              <a:lnSpc>
                <a:spcPct val="115000"/>
              </a:lnSpc>
              <a:defRPr sz="1800"/>
            </a:pPr>
            <a:r>
              <a:t>Medical diagnosis and drug discovery.</a:t>
            </a:r>
          </a:p>
          <a:p>
            <a:pPr>
              <a:lnSpc>
                <a:spcPct val="115000"/>
              </a:lnSpc>
              <a:defRPr sz="1800"/>
            </a:pPr>
            <a:r>
              <a:t>Financial modeling and fraud detection.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Data dependency and the need for large datasets.</a:t>
            </a:r>
          </a:p>
          <a:p>
            <a:pPr>
              <a:lnSpc>
                <a:spcPct val="115000"/>
              </a:lnSpc>
              <a:defRPr sz="1800"/>
            </a:pPr>
            <a:r>
              <a:t>Computational cost and training time.</a:t>
            </a:r>
          </a:p>
          <a:p>
            <a:pPr>
              <a:lnSpc>
                <a:spcPct val="115000"/>
              </a:lnSpc>
              <a:defRPr sz="1800"/>
            </a:pPr>
            <a:r>
              <a:t>Interpretability and explainability –</a:t>
            </a:r>
          </a:p>
          <a:p>
            <a:pPr>
              <a:lnSpc>
                <a:spcPct val="115000"/>
              </a:lnSpc>
              <a:defRPr sz="1800"/>
            </a:pPr>
            <a:r>
              <a:t>Overfitting and generalization issues.</a:t>
            </a:r>
          </a:p>
          <a:p>
            <a:pPr>
              <a:lnSpc>
                <a:spcPct val="115000"/>
              </a:lnSpc>
              <a:defRPr sz="1800"/>
            </a:pPr>
            <a:r>
              <a:t>Bias and fairness concerns.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Spiking Neural Networks (SNNs)</a:t>
            </a:r>
          </a:p>
          <a:p>
            <a:pPr>
              <a:lnSpc>
                <a:spcPct val="115000"/>
              </a:lnSpc>
              <a:defRPr sz="1800"/>
            </a:pPr>
            <a:r>
              <a:t>Neuromorphic computing.</a:t>
            </a:r>
          </a:p>
          <a:p>
            <a:pPr>
              <a:lnSpc>
                <a:spcPct val="115000"/>
              </a:lnSpc>
              <a:defRPr sz="1800"/>
            </a:pPr>
            <a:r>
              <a:t>Quantum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Explainable AI (XAI) for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Edge computing and on-device neural networks.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Key Takeaways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Summary of key concepts covered.</a:t>
            </a:r>
          </a:p>
          <a:p>
            <a:pPr>
              <a:lnSpc>
                <a:spcPct val="115000"/>
              </a:lnSpc>
              <a:defRPr sz="1800"/>
            </a:pPr>
            <a:r>
              <a:t>Recap of the different types and applications.</a:t>
            </a:r>
          </a:p>
          <a:p>
            <a:pPr>
              <a:lnSpc>
                <a:spcPct val="115000"/>
              </a:lnSpc>
              <a:defRPr sz="1800"/>
            </a:pPr>
            <a:r>
              <a:t>Discussion of the limitations and future research directions.</a:t>
            </a:r>
          </a:p>
          <a:p>
            <a:pPr>
              <a:lnSpc>
                <a:spcPct val="115000"/>
              </a:lnSpc>
              <a:defRPr sz="1800"/>
            </a:pPr>
            <a:r>
              <a:t>Call to action – further exploration and learning.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Index - Additional Visual Content</a:t>
            </a:r>
          </a:p>
        </p:txBody>
      </p:sp>
      <p:pic>
        <p:nvPicPr>
          <p:cNvPr id="3" name="Picture 2" descr="page_1_im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Introduction to Neural Networks</a:t>
            </a:r>
          </a:p>
        </p:txBody>
      </p:sp>
      <p:pic>
        <p:nvPicPr>
          <p:cNvPr id="5" name="Picture 4" descr="page_1_im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to Neural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Unveiling the Power of Neural Networks: A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Neural Networks</a:t>
            </a:r>
          </a:p>
          <a:p>
            <a:pPr>
              <a:lnSpc>
                <a:spcPct val="115000"/>
              </a:lnSpc>
              <a:defRPr sz="1800"/>
            </a:pPr>
            <a:r>
              <a:t>2. Biological Inspiration and Artificial Neurons</a:t>
            </a:r>
          </a:p>
          <a:p>
            <a:pPr>
              <a:lnSpc>
                <a:spcPct val="115000"/>
              </a:lnSpc>
              <a:defRPr sz="1800"/>
            </a:pPr>
            <a:r>
              <a:t>3. Types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4. The Learning Process: Backpropagation</a:t>
            </a:r>
          </a:p>
          <a:p>
            <a:pPr>
              <a:lnSpc>
                <a:spcPct val="115000"/>
              </a:lnSpc>
              <a:defRPr sz="1800"/>
            </a:pPr>
            <a:r>
              <a:t>5. Training and Optimization</a:t>
            </a:r>
          </a:p>
          <a:p>
            <a:pPr>
              <a:lnSpc>
                <a:spcPct val="115000"/>
              </a:lnSpc>
              <a:defRPr sz="1800"/>
            </a:pPr>
            <a:r>
              <a:t>6. Applications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7. Limitations and Challenges</a:t>
            </a:r>
          </a:p>
          <a:p>
            <a:pPr>
              <a:lnSpc>
                <a:spcPct val="115000"/>
              </a:lnSpc>
              <a:defRPr sz="1800"/>
            </a:pPr>
            <a:r>
              <a:t>8. Future Trends in Neural Networks</a:t>
            </a:r>
          </a:p>
          <a:p>
            <a:pPr>
              <a:lnSpc>
                <a:spcPct val="115000"/>
              </a:lnSpc>
              <a:defRPr sz="1800"/>
            </a:pPr>
            <a:r>
              <a:t>9. Conclusion: Key Takeaways and Future Directions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What are Neural Networks?</a:t>
            </a:r>
          </a:p>
          <a:p>
            <a:pPr>
              <a:lnSpc>
                <a:spcPct val="115000"/>
              </a:lnSpc>
              <a:defRPr sz="1800"/>
            </a:pPr>
            <a:r>
              <a:t>A brief history of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The core concept of interconnected nodes (neurons).</a:t>
            </a:r>
          </a:p>
          <a:p>
            <a:pPr>
              <a:lnSpc>
                <a:spcPct val="115000"/>
              </a:lnSpc>
              <a:defRPr sz="1800"/>
            </a:pPr>
            <a:r>
              <a:t>Neural networks as function approximators.</a:t>
            </a:r>
          </a:p>
          <a:p>
            <a:pPr>
              <a:lnSpc>
                <a:spcPct val="115000"/>
              </a:lnSpc>
              <a:defRPr sz="1800"/>
            </a:pPr>
            <a:r>
              <a:t>Distinguishing characteristics from other machine learning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Neural Networks - Visual Content</a:t>
            </a:r>
          </a:p>
        </p:txBody>
      </p:sp>
      <p:pic>
        <p:nvPicPr>
          <p:cNvPr id="3" name="Picture 2" descr="page_3_im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Neural Networks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Biological Inspiration and Artificial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biological neuron as a model.</a:t>
            </a:r>
          </a:p>
          <a:p>
            <a:pPr>
              <a:lnSpc>
                <a:spcPct val="115000"/>
              </a:lnSpc>
              <a:defRPr sz="1800"/>
            </a:pPr>
            <a:r>
              <a:t>Structure of an artificial neuron: inputs, weights, activation function, output.</a:t>
            </a:r>
          </a:p>
          <a:p>
            <a:pPr>
              <a:lnSpc>
                <a:spcPct val="115000"/>
              </a:lnSpc>
              <a:defRPr sz="1800"/>
            </a:pPr>
            <a:r>
              <a:t>Common activation functions (sigmoid, ReLU, tanh).</a:t>
            </a:r>
          </a:p>
          <a:p>
            <a:pPr>
              <a:lnSpc>
                <a:spcPct val="115000"/>
              </a:lnSpc>
              <a:defRPr sz="1800"/>
            </a:pPr>
            <a:r>
              <a:t>The role of weights and biases in learning.</a:t>
            </a:r>
          </a:p>
          <a:p>
            <a:pPr>
              <a:lnSpc>
                <a:spcPct val="115000"/>
              </a:lnSpc>
              <a:defRPr sz="1800"/>
            </a:pPr>
            <a:r>
              <a:t>Understanding the concept of weighted sums.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Feedforward Neural Networks (FNNs)</a:t>
            </a:r>
          </a:p>
          <a:p>
            <a:pPr>
              <a:lnSpc>
                <a:spcPct val="115000"/>
              </a:lnSpc>
              <a:defRPr sz="1800"/>
            </a:pPr>
            <a:r>
              <a:t>Convolutional Neural Networks (CNNs) – Image processing</a:t>
            </a:r>
          </a:p>
          <a:p>
            <a:pPr>
              <a:lnSpc>
                <a:spcPct val="115000"/>
              </a:lnSpc>
              <a:defRPr sz="1800"/>
            </a:pPr>
            <a:r>
              <a:t>Recurrent Neural Networks (RNNs) – Sequential data</a:t>
            </a:r>
          </a:p>
          <a:p>
            <a:pPr>
              <a:lnSpc>
                <a:spcPct val="115000"/>
              </a:lnSpc>
              <a:defRPr sz="1800"/>
            </a:pPr>
            <a:r>
              <a:t>Long Short-Term Memory networks (LSTMs) – Handling long sequences</a:t>
            </a:r>
          </a:p>
          <a:p>
            <a:pPr>
              <a:lnSpc>
                <a:spcPct val="115000"/>
              </a:lnSpc>
              <a:defRPr sz="1800"/>
            </a:pPr>
            <a:r>
              <a:t>Autoencoders – Dimensionality reduction and feature extraction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Learning Process: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concept of loss functions (MSE, cross-entropy).</a:t>
            </a:r>
          </a:p>
          <a:p>
            <a:pPr>
              <a:lnSpc>
                <a:spcPct val="115000"/>
              </a:lnSpc>
              <a:defRPr sz="1800"/>
            </a:pPr>
            <a:r>
              <a:t>Gradient descent and its variants (SGD, Adam).</a:t>
            </a:r>
          </a:p>
          <a:p>
            <a:pPr>
              <a:lnSpc>
                <a:spcPct val="115000"/>
              </a:lnSpc>
              <a:defRPr sz="1800"/>
            </a:pPr>
            <a:r>
              <a:t>Chain rule and backpropagation algorithm.</a:t>
            </a:r>
          </a:p>
          <a:p>
            <a:pPr>
              <a:lnSpc>
                <a:spcPct val="115000"/>
              </a:lnSpc>
              <a:defRPr sz="1800"/>
            </a:pPr>
            <a:r>
              <a:t>Updating weights and biases based on error.</a:t>
            </a:r>
          </a:p>
          <a:p>
            <a:pPr>
              <a:lnSpc>
                <a:spcPct val="115000"/>
              </a:lnSpc>
              <a:defRPr sz="1800"/>
            </a:pPr>
            <a:r>
              <a:t>Iterative nature of the learning process.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Data preprocessing and feature engineering.</a:t>
            </a:r>
          </a:p>
          <a:p>
            <a:pPr>
              <a:lnSpc>
                <a:spcPct val="115000"/>
              </a:lnSpc>
              <a:defRPr sz="1800"/>
            </a:pPr>
            <a:r>
              <a:t>Overfitting and underfitting – regularization techniques (dropout, L1/L2).</a:t>
            </a:r>
          </a:p>
          <a:p>
            <a:pPr>
              <a:lnSpc>
                <a:spcPct val="115000"/>
              </a:lnSpc>
              <a:defRPr sz="1800"/>
            </a:pPr>
            <a:r>
              <a:t>Hyperparameter tuning (learning rate, batch size, number of layers).</a:t>
            </a:r>
          </a:p>
          <a:p>
            <a:pPr>
              <a:lnSpc>
                <a:spcPct val="115000"/>
              </a:lnSpc>
              <a:defRPr sz="1800"/>
            </a:pPr>
            <a:r>
              <a:t>Validation and testing sets.</a:t>
            </a:r>
          </a:p>
          <a:p>
            <a:pPr>
              <a:lnSpc>
                <a:spcPct val="115000"/>
              </a:lnSpc>
              <a:defRPr sz="1800"/>
            </a:pPr>
            <a:r>
              <a:t>Evaluating model performance (accuracy, precision, recall, F1-score).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