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7.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4" r:id="rId2"/>
    <p:sldId id="266" r:id="rId3"/>
    <p:sldId id="257" r:id="rId4"/>
    <p:sldId id="258" r:id="rId5"/>
    <p:sldId id="259" r:id="rId6"/>
    <p:sldId id="260" r:id="rId7"/>
    <p:sldId id="261" r:id="rId8"/>
    <p:sldId id="281" r:id="rId9"/>
    <p:sldId id="269" r:id="rId10"/>
    <p:sldId id="270" r:id="rId11"/>
    <p:sldId id="265" r:id="rId12"/>
    <p:sldId id="283" r:id="rId13"/>
    <p:sldId id="264" r:id="rId14"/>
    <p:sldId id="272" r:id="rId15"/>
    <p:sldId id="273" r:id="rId16"/>
    <p:sldId id="271" r:id="rId17"/>
    <p:sldId id="286" r:id="rId18"/>
    <p:sldId id="282" r:id="rId19"/>
    <p:sldId id="285" r:id="rId20"/>
    <p:sldId id="276"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66" d="100"/>
          <a:sy n="66" d="100"/>
        </p:scale>
        <p:origin x="-1506"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97225B-D843-48CA-8B04-19168BB974D0}" type="datetimeFigureOut">
              <a:rPr lang="en-US" smtClean="0"/>
              <a:t>10-Apr-22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4EEB-FF03-4CB0-9E61-3C126D029184}" type="slidenum">
              <a:rPr lang="en-US" smtClean="0"/>
              <a:t>‹#›</a:t>
            </a:fld>
            <a:endParaRPr lang="en-US"/>
          </a:p>
        </p:txBody>
      </p:sp>
    </p:spTree>
    <p:extLst>
      <p:ext uri="{BB962C8B-B14F-4D97-AF65-F5344CB8AC3E}">
        <p14:creationId xmlns:p14="http://schemas.microsoft.com/office/powerpoint/2010/main" val="410217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4EEB-FF03-4CB0-9E61-3C126D029184}" type="slidenum">
              <a:rPr lang="en-US" smtClean="0"/>
              <a:t>12</a:t>
            </a:fld>
            <a:endParaRPr lang="en-US"/>
          </a:p>
        </p:txBody>
      </p:sp>
    </p:spTree>
    <p:extLst>
      <p:ext uri="{BB962C8B-B14F-4D97-AF65-F5344CB8AC3E}">
        <p14:creationId xmlns:p14="http://schemas.microsoft.com/office/powerpoint/2010/main" val="185464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7C78F-43BC-4009-9B5D-1FF5758F6B0C}" type="datetimeFigureOut">
              <a:rPr lang="en-US" smtClean="0"/>
              <a:t>10-Apr-22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408012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7C78F-43BC-4009-9B5D-1FF5758F6B0C}" type="datetimeFigureOut">
              <a:rPr lang="en-US" smtClean="0"/>
              <a:t>10-Apr-22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13571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7C78F-43BC-4009-9B5D-1FF5758F6B0C}" type="datetimeFigureOut">
              <a:rPr lang="en-US" smtClean="0"/>
              <a:t>10-Apr-22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21961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7C78F-43BC-4009-9B5D-1FF5758F6B0C}" type="datetimeFigureOut">
              <a:rPr lang="en-US" smtClean="0"/>
              <a:t>10-Apr-22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177098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F7C78F-43BC-4009-9B5D-1FF5758F6B0C}" type="datetimeFigureOut">
              <a:rPr lang="en-US" smtClean="0"/>
              <a:t>10-Apr-22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57095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F7C78F-43BC-4009-9B5D-1FF5758F6B0C}" type="datetimeFigureOut">
              <a:rPr lang="en-US" smtClean="0"/>
              <a:t>10-Apr-22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87459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F7C78F-43BC-4009-9B5D-1FF5758F6B0C}" type="datetimeFigureOut">
              <a:rPr lang="en-US" smtClean="0"/>
              <a:t>10-Apr-22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140249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F7C78F-43BC-4009-9B5D-1FF5758F6B0C}" type="datetimeFigureOut">
              <a:rPr lang="en-US" smtClean="0"/>
              <a:t>10-Apr-22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262657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7C78F-43BC-4009-9B5D-1FF5758F6B0C}" type="datetimeFigureOut">
              <a:rPr lang="en-US" smtClean="0"/>
              <a:t>10-Apr-22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112226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7C78F-43BC-4009-9B5D-1FF5758F6B0C}" type="datetimeFigureOut">
              <a:rPr lang="en-US" smtClean="0"/>
              <a:t>10-Apr-22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297549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7C78F-43BC-4009-9B5D-1FF5758F6B0C}" type="datetimeFigureOut">
              <a:rPr lang="en-US" smtClean="0"/>
              <a:t>10-Apr-22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29188-9393-41F2-B7A6-BFFCB5F9314C}" type="slidenum">
              <a:rPr lang="en-US" smtClean="0"/>
              <a:t>‹#›</a:t>
            </a:fld>
            <a:endParaRPr lang="en-US"/>
          </a:p>
        </p:txBody>
      </p:sp>
    </p:spTree>
    <p:extLst>
      <p:ext uri="{BB962C8B-B14F-4D97-AF65-F5344CB8AC3E}">
        <p14:creationId xmlns:p14="http://schemas.microsoft.com/office/powerpoint/2010/main" val="95235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7C78F-43BC-4009-9B5D-1FF5758F6B0C}" type="datetimeFigureOut">
              <a:rPr lang="en-US" smtClean="0"/>
              <a:t>10-Apr-22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29188-9393-41F2-B7A6-BFFCB5F9314C}" type="slidenum">
              <a:rPr lang="en-US" smtClean="0"/>
              <a:t>‹#›</a:t>
            </a:fld>
            <a:endParaRPr lang="en-US"/>
          </a:p>
        </p:txBody>
      </p:sp>
    </p:spTree>
    <p:extLst>
      <p:ext uri="{BB962C8B-B14F-4D97-AF65-F5344CB8AC3E}">
        <p14:creationId xmlns:p14="http://schemas.microsoft.com/office/powerpoint/2010/main" val="3337843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circuitbasics.com/how-to-set-up-the-dht11-humidity-sensor-on-an-arduino/"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electrosome.com/power-supply-design-5v-7805-voltage-regulator/" TargetMode="External"/><Relationship Id="rId4" Type="http://schemas.openxmlformats.org/officeDocument/2006/relationships/hyperlink" Target="http://www.robot-r-us.com/vmchk/sensor-temp/humid/dht11-temperature-an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86000" y="3059108"/>
            <a:ext cx="4108304" cy="923330"/>
          </a:xfrm>
          <a:prstGeom prst="rect">
            <a:avLst/>
          </a:prstGeom>
          <a:noFill/>
        </p:spPr>
        <p:txBody>
          <a:bodyPr wrap="none" rtlCol="0">
            <a:spAutoFit/>
          </a:bodyPr>
          <a:lstStyle/>
          <a:p>
            <a:r>
              <a:rPr lang="en-US" sz="5400" dirty="0" smtClean="0">
                <a:latin typeface="Adobe Caslon Pro Bold" pitchFamily="18" charset="0"/>
              </a:rPr>
              <a:t>WELCOME</a:t>
            </a:r>
            <a:endParaRPr lang="en-US" sz="5400" dirty="0">
              <a:latin typeface="Adobe Caslon Pro Bold" pitchFamily="18" charset="0"/>
            </a:endParaRPr>
          </a:p>
        </p:txBody>
      </p:sp>
    </p:spTree>
    <p:extLst>
      <p:ext uri="{BB962C8B-B14F-4D97-AF65-F5344CB8AC3E}">
        <p14:creationId xmlns:p14="http://schemas.microsoft.com/office/powerpoint/2010/main" val="345929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529771" y="341293"/>
            <a:ext cx="3167406" cy="954107"/>
          </a:xfrm>
          <a:prstGeom prst="rect">
            <a:avLst/>
          </a:prstGeom>
          <a:noFill/>
        </p:spPr>
        <p:txBody>
          <a:bodyPr wrap="none" rtlCol="0">
            <a:spAutoFit/>
          </a:bodyPr>
          <a:lstStyle/>
          <a:p>
            <a:pPr marL="457200" indent="-457200">
              <a:buFont typeface="Wingdings" pitchFamily="2" charset="2"/>
              <a:buChar char="q"/>
            </a:pPr>
            <a:r>
              <a:rPr lang="en-US" sz="3200" b="1" dirty="0" err="1" smtClean="0">
                <a:effectLst>
                  <a:outerShdw blurRad="38100" dist="38100" dir="2700000" algn="tl">
                    <a:srgbClr val="000000">
                      <a:alpha val="43137"/>
                    </a:srgbClr>
                  </a:outerShdw>
                </a:effectLst>
                <a:latin typeface="Adobe Caslon Pro Bold" pitchFamily="18" charset="0"/>
                <a:cs typeface="Palatino Linotype"/>
              </a:rPr>
              <a:t>Arduino</a:t>
            </a:r>
            <a:r>
              <a:rPr lang="en-US" sz="3200" b="1" spc="-50" dirty="0" smtClean="0">
                <a:effectLst>
                  <a:outerShdw blurRad="38100" dist="38100" dir="2700000" algn="tl">
                    <a:srgbClr val="000000">
                      <a:alpha val="43137"/>
                    </a:srgbClr>
                  </a:outerShdw>
                </a:effectLst>
                <a:latin typeface="Adobe Caslon Pro Bold" pitchFamily="18" charset="0"/>
                <a:cs typeface="Palatino Linotype"/>
              </a:rPr>
              <a:t> </a:t>
            </a:r>
            <a:r>
              <a:rPr lang="en-US" sz="3200" b="1" dirty="0">
                <a:effectLst>
                  <a:outerShdw blurRad="38100" dist="38100" dir="2700000" algn="tl">
                    <a:srgbClr val="000000">
                      <a:alpha val="43137"/>
                    </a:srgbClr>
                  </a:outerShdw>
                </a:effectLst>
                <a:latin typeface="Adobe Caslon Pro Bold" pitchFamily="18" charset="0"/>
                <a:cs typeface="Palatino Linotype"/>
              </a:rPr>
              <a:t>UNO</a:t>
            </a:r>
          </a:p>
          <a:p>
            <a:pPr marL="342900" indent="-342900">
              <a:buFont typeface="Wingdings" pitchFamily="2" charset="2"/>
              <a:buChar char="q"/>
            </a:pPr>
            <a:endParaRPr lang="en-US" sz="2400" dirty="0">
              <a:latin typeface="Adobe Caslon Pro Bold" pitchFamily="18" charset="0"/>
            </a:endParaRPr>
          </a:p>
        </p:txBody>
      </p:sp>
      <p:grpSp>
        <p:nvGrpSpPr>
          <p:cNvPr id="5" name="object 4">
            <a:extLst>
              <a:ext uri="{FF2B5EF4-FFF2-40B4-BE49-F238E27FC236}">
                <a16:creationId xmlns:a16="http://schemas.microsoft.com/office/drawing/2014/main" xmlns="" id="{0318D50A-E632-42A0-9D95-9097F5A11B7A}"/>
              </a:ext>
            </a:extLst>
          </p:cNvPr>
          <p:cNvGrpSpPr/>
          <p:nvPr/>
        </p:nvGrpSpPr>
        <p:grpSpPr>
          <a:xfrm rot="5400000">
            <a:off x="3354398" y="316870"/>
            <a:ext cx="2349761" cy="3724558"/>
            <a:chOff x="6538848" y="2347912"/>
            <a:chExt cx="2466975" cy="3533775"/>
          </a:xfrm>
        </p:grpSpPr>
        <p:pic>
          <p:nvPicPr>
            <p:cNvPr id="6" name="object 5">
              <a:extLst>
                <a:ext uri="{FF2B5EF4-FFF2-40B4-BE49-F238E27FC236}">
                  <a16:creationId xmlns:a16="http://schemas.microsoft.com/office/drawing/2014/main" xmlns="" id="{F9B6A210-B39F-4186-979A-A6B5F3E33DFC}"/>
                </a:ext>
              </a:extLst>
            </p:cNvPr>
            <p:cNvPicPr/>
            <p:nvPr/>
          </p:nvPicPr>
          <p:blipFill>
            <a:blip r:embed="rId3" cstate="print"/>
            <a:stretch>
              <a:fillRect/>
            </a:stretch>
          </p:blipFill>
          <p:spPr>
            <a:xfrm>
              <a:off x="6553199" y="2362200"/>
              <a:ext cx="2438400" cy="3505200"/>
            </a:xfrm>
            <a:prstGeom prst="rect">
              <a:avLst/>
            </a:prstGeom>
          </p:spPr>
        </p:pic>
        <p:sp>
          <p:nvSpPr>
            <p:cNvPr id="7" name="object 6">
              <a:extLst>
                <a:ext uri="{FF2B5EF4-FFF2-40B4-BE49-F238E27FC236}">
                  <a16:creationId xmlns:a16="http://schemas.microsoft.com/office/drawing/2014/main" xmlns="" id="{00401F7F-03C2-42A6-A13B-1357791B191E}"/>
                </a:ext>
              </a:extLst>
            </p:cNvPr>
            <p:cNvSpPr/>
            <p:nvPr/>
          </p:nvSpPr>
          <p:spPr>
            <a:xfrm>
              <a:off x="6538848" y="2347912"/>
              <a:ext cx="2466975" cy="3533775"/>
            </a:xfrm>
            <a:custGeom>
              <a:avLst/>
              <a:gdLst/>
              <a:ahLst/>
              <a:cxnLst/>
              <a:rect l="l" t="t" r="r" b="b"/>
              <a:pathLst>
                <a:path w="2466975" h="3533775">
                  <a:moveTo>
                    <a:pt x="0" y="3533775"/>
                  </a:moveTo>
                  <a:lnTo>
                    <a:pt x="2466975" y="3533775"/>
                  </a:lnTo>
                  <a:lnTo>
                    <a:pt x="2466975" y="0"/>
                  </a:lnTo>
                  <a:lnTo>
                    <a:pt x="0" y="0"/>
                  </a:lnTo>
                  <a:lnTo>
                    <a:pt x="0" y="3533775"/>
                  </a:lnTo>
                  <a:close/>
                </a:path>
              </a:pathLst>
            </a:custGeom>
            <a:ln w="28575">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8" name="TextBox 7"/>
          <p:cNvSpPr txBox="1"/>
          <p:nvPr/>
        </p:nvSpPr>
        <p:spPr>
          <a:xfrm>
            <a:off x="242490" y="3581400"/>
            <a:ext cx="8573576" cy="2585323"/>
          </a:xfrm>
          <a:prstGeom prst="rect">
            <a:avLst/>
          </a:prstGeom>
          <a:noFill/>
        </p:spPr>
        <p:txBody>
          <a:bodyPr wrap="square" rtlCol="0">
            <a:spAutoFit/>
          </a:bodyPr>
          <a:lstStyle/>
          <a:p>
            <a:pPr marL="299085" marR="27305" indent="-287020">
              <a:lnSpc>
                <a:spcPct val="100000"/>
              </a:lnSpc>
              <a:spcBef>
                <a:spcPts val="100"/>
              </a:spcBef>
              <a:buFont typeface="Wingdings"/>
              <a:buChar char=""/>
              <a:tabLst>
                <a:tab pos="299085" algn="l"/>
                <a:tab pos="299720" algn="l"/>
              </a:tabLst>
            </a:pPr>
            <a:r>
              <a:rPr lang="en-IN" dirty="0">
                <a:latin typeface="Times New Roman" pitchFamily="18" charset="0"/>
                <a:cs typeface="Times New Roman" pitchFamily="18" charset="0"/>
              </a:rPr>
              <a:t>The </a:t>
            </a:r>
            <a:r>
              <a:rPr lang="en-IN" spc="-5" dirty="0">
                <a:latin typeface="Times New Roman" pitchFamily="18" charset="0"/>
                <a:cs typeface="Times New Roman" pitchFamily="18" charset="0"/>
              </a:rPr>
              <a:t>UNO </a:t>
            </a:r>
            <a:r>
              <a:rPr lang="en-IN" dirty="0">
                <a:latin typeface="Times New Roman" pitchFamily="18" charset="0"/>
                <a:cs typeface="Times New Roman" pitchFamily="18" charset="0"/>
              </a:rPr>
              <a:t>is the </a:t>
            </a:r>
            <a:r>
              <a:rPr lang="en-IN" spc="-5" dirty="0">
                <a:latin typeface="Times New Roman" pitchFamily="18" charset="0"/>
                <a:cs typeface="Times New Roman" pitchFamily="18" charset="0"/>
              </a:rPr>
              <a:t>most </a:t>
            </a:r>
            <a:r>
              <a:rPr lang="en-IN" dirty="0">
                <a:latin typeface="Times New Roman" pitchFamily="18" charset="0"/>
                <a:cs typeface="Times New Roman" pitchFamily="18" charset="0"/>
              </a:rPr>
              <a:t>used and </a:t>
            </a:r>
            <a:r>
              <a:rPr lang="en-IN" spc="-5" dirty="0">
                <a:latin typeface="Times New Roman" pitchFamily="18" charset="0"/>
                <a:cs typeface="Times New Roman" pitchFamily="18" charset="0"/>
              </a:rPr>
              <a:t>documented </a:t>
            </a:r>
            <a:r>
              <a:rPr lang="en-IN" dirty="0">
                <a:latin typeface="Times New Roman" pitchFamily="18" charset="0"/>
                <a:cs typeface="Times New Roman" pitchFamily="18" charset="0"/>
              </a:rPr>
              <a:t> board</a:t>
            </a:r>
            <a:r>
              <a:rPr lang="en-IN" spc="-20" dirty="0">
                <a:latin typeface="Times New Roman" pitchFamily="18" charset="0"/>
                <a:cs typeface="Times New Roman" pitchFamily="18" charset="0"/>
              </a:rPr>
              <a:t> </a:t>
            </a:r>
            <a:r>
              <a:rPr lang="en-IN" dirty="0">
                <a:latin typeface="Times New Roman" pitchFamily="18" charset="0"/>
                <a:cs typeface="Times New Roman" pitchFamily="18" charset="0"/>
              </a:rPr>
              <a:t>of</a:t>
            </a:r>
            <a:r>
              <a:rPr lang="en-IN" spc="-5" dirty="0">
                <a:latin typeface="Times New Roman" pitchFamily="18" charset="0"/>
                <a:cs typeface="Times New Roman" pitchFamily="18" charset="0"/>
              </a:rPr>
              <a:t> </a:t>
            </a:r>
            <a:r>
              <a:rPr lang="en-IN" dirty="0">
                <a:latin typeface="Times New Roman" pitchFamily="18" charset="0"/>
                <a:cs typeface="Times New Roman" pitchFamily="18" charset="0"/>
              </a:rPr>
              <a:t>the</a:t>
            </a:r>
            <a:r>
              <a:rPr lang="en-IN" spc="-15" dirty="0">
                <a:latin typeface="Times New Roman" pitchFamily="18" charset="0"/>
                <a:cs typeface="Times New Roman" pitchFamily="18" charset="0"/>
              </a:rPr>
              <a:t> </a:t>
            </a:r>
            <a:r>
              <a:rPr lang="en-IN" spc="-5" dirty="0">
                <a:latin typeface="Times New Roman" pitchFamily="18" charset="0"/>
                <a:cs typeface="Times New Roman" pitchFamily="18" charset="0"/>
              </a:rPr>
              <a:t>whole</a:t>
            </a:r>
            <a:r>
              <a:rPr lang="en-IN" spc="-135" dirty="0">
                <a:latin typeface="Times New Roman" pitchFamily="18" charset="0"/>
                <a:cs typeface="Times New Roman" pitchFamily="18" charset="0"/>
              </a:rPr>
              <a:t> </a:t>
            </a:r>
            <a:r>
              <a:rPr lang="en-IN" spc="-5" dirty="0" err="1">
                <a:latin typeface="Times New Roman" pitchFamily="18" charset="0"/>
                <a:cs typeface="Times New Roman" pitchFamily="18" charset="0"/>
              </a:rPr>
              <a:t>Arduino</a:t>
            </a:r>
            <a:r>
              <a:rPr lang="en-IN" spc="-20" dirty="0">
                <a:latin typeface="Times New Roman" pitchFamily="18" charset="0"/>
                <a:cs typeface="Times New Roman" pitchFamily="18" charset="0"/>
              </a:rPr>
              <a:t> </a:t>
            </a:r>
            <a:r>
              <a:rPr lang="en-IN" dirty="0">
                <a:latin typeface="Times New Roman" pitchFamily="18" charset="0"/>
                <a:cs typeface="Times New Roman" pitchFamily="18" charset="0"/>
              </a:rPr>
              <a:t>&amp; </a:t>
            </a:r>
            <a:r>
              <a:rPr lang="en-IN" spc="-5" dirty="0" err="1">
                <a:latin typeface="Times New Roman" pitchFamily="18" charset="0"/>
                <a:cs typeface="Times New Roman" pitchFamily="18" charset="0"/>
              </a:rPr>
              <a:t>Genuino</a:t>
            </a:r>
            <a:r>
              <a:rPr lang="en-IN" spc="-5" dirty="0">
                <a:latin typeface="Times New Roman" pitchFamily="18" charset="0"/>
                <a:cs typeface="Times New Roman" pitchFamily="18" charset="0"/>
              </a:rPr>
              <a:t> </a:t>
            </a:r>
            <a:r>
              <a:rPr lang="en-IN" spc="-30" dirty="0">
                <a:latin typeface="Times New Roman" pitchFamily="18" charset="0"/>
                <a:cs typeface="Times New Roman" pitchFamily="18" charset="0"/>
              </a:rPr>
              <a:t>family.</a:t>
            </a:r>
            <a:endParaRPr lang="en-IN" dirty="0">
              <a:latin typeface="Times New Roman" pitchFamily="18" charset="0"/>
              <a:cs typeface="Times New Roman" pitchFamily="18" charset="0"/>
            </a:endParaRPr>
          </a:p>
          <a:p>
            <a:pPr marL="299085" marR="5080" indent="-287020">
              <a:lnSpc>
                <a:spcPct val="100000"/>
              </a:lnSpc>
              <a:buFont typeface="Wingdings"/>
              <a:buChar char=""/>
              <a:tabLst>
                <a:tab pos="299085" algn="l"/>
                <a:tab pos="299720" algn="l"/>
              </a:tabLst>
            </a:pPr>
            <a:r>
              <a:rPr lang="en-IN" spc="-5" dirty="0" err="1">
                <a:latin typeface="Times New Roman" pitchFamily="18" charset="0"/>
                <a:cs typeface="Times New Roman" pitchFamily="18" charset="0"/>
              </a:rPr>
              <a:t>Arduino</a:t>
            </a:r>
            <a:r>
              <a:rPr lang="en-IN" spc="-5" dirty="0">
                <a:latin typeface="Times New Roman" pitchFamily="18" charset="0"/>
                <a:cs typeface="Times New Roman" pitchFamily="18" charset="0"/>
              </a:rPr>
              <a:t> </a:t>
            </a:r>
            <a:r>
              <a:rPr lang="en-IN" spc="-10" dirty="0">
                <a:latin typeface="Times New Roman" pitchFamily="18" charset="0"/>
                <a:cs typeface="Times New Roman" pitchFamily="18" charset="0"/>
              </a:rPr>
              <a:t>UNO </a:t>
            </a:r>
            <a:r>
              <a:rPr lang="en-IN" dirty="0">
                <a:latin typeface="Times New Roman" pitchFamily="18" charset="0"/>
                <a:cs typeface="Times New Roman" pitchFamily="18" charset="0"/>
              </a:rPr>
              <a:t>is a </a:t>
            </a:r>
            <a:r>
              <a:rPr lang="en-IN" spc="-5" dirty="0">
                <a:latin typeface="Times New Roman" pitchFamily="18" charset="0"/>
                <a:cs typeface="Times New Roman" pitchFamily="18" charset="0"/>
              </a:rPr>
              <a:t>microcontroller </a:t>
            </a:r>
            <a:r>
              <a:rPr lang="en-IN" dirty="0">
                <a:latin typeface="Times New Roman" pitchFamily="18" charset="0"/>
                <a:cs typeface="Times New Roman" pitchFamily="18" charset="0"/>
              </a:rPr>
              <a:t>board based </a:t>
            </a:r>
            <a:r>
              <a:rPr lang="en-IN" spc="-585" dirty="0">
                <a:latin typeface="Times New Roman" pitchFamily="18" charset="0"/>
                <a:cs typeface="Times New Roman" pitchFamily="18" charset="0"/>
              </a:rPr>
              <a:t> </a:t>
            </a:r>
            <a:r>
              <a:rPr lang="en-IN" dirty="0">
                <a:latin typeface="Times New Roman" pitchFamily="18" charset="0"/>
                <a:cs typeface="Times New Roman" pitchFamily="18" charset="0"/>
              </a:rPr>
              <a:t>on the</a:t>
            </a:r>
            <a:r>
              <a:rPr lang="en-IN" spc="-155" dirty="0">
                <a:latin typeface="Times New Roman" pitchFamily="18" charset="0"/>
                <a:cs typeface="Times New Roman" pitchFamily="18" charset="0"/>
              </a:rPr>
              <a:t> </a:t>
            </a:r>
            <a:r>
              <a:rPr lang="en-IN" spc="-275" dirty="0">
                <a:latin typeface="Times New Roman" pitchFamily="18" charset="0"/>
                <a:cs typeface="Times New Roman" pitchFamily="18" charset="0"/>
              </a:rPr>
              <a:t>A</a:t>
            </a:r>
            <a:r>
              <a:rPr lang="en-IN" dirty="0">
                <a:latin typeface="Times New Roman" pitchFamily="18" charset="0"/>
                <a:cs typeface="Times New Roman" pitchFamily="18" charset="0"/>
              </a:rPr>
              <a:t>T</a:t>
            </a:r>
            <a:r>
              <a:rPr lang="en-IN" spc="-25" dirty="0">
                <a:latin typeface="Times New Roman" pitchFamily="18" charset="0"/>
                <a:cs typeface="Times New Roman" pitchFamily="18" charset="0"/>
              </a:rPr>
              <a:t>m</a:t>
            </a:r>
            <a:r>
              <a:rPr lang="en-IN" dirty="0">
                <a:latin typeface="Times New Roman" pitchFamily="18" charset="0"/>
                <a:cs typeface="Times New Roman" pitchFamily="18" charset="0"/>
              </a:rPr>
              <a:t>ega</a:t>
            </a:r>
            <a:r>
              <a:rPr lang="en-IN" spc="-5" dirty="0">
                <a:latin typeface="Times New Roman" pitchFamily="18" charset="0"/>
                <a:cs typeface="Times New Roman" pitchFamily="18" charset="0"/>
              </a:rPr>
              <a:t>328P(d</a:t>
            </a:r>
            <a:r>
              <a:rPr lang="en-IN" spc="5" dirty="0">
                <a:latin typeface="Times New Roman" pitchFamily="18" charset="0"/>
                <a:cs typeface="Times New Roman" pitchFamily="18" charset="0"/>
              </a:rPr>
              <a:t>a</a:t>
            </a:r>
            <a:r>
              <a:rPr lang="en-IN" dirty="0">
                <a:latin typeface="Times New Roman" pitchFamily="18" charset="0"/>
                <a:cs typeface="Times New Roman" pitchFamily="18" charset="0"/>
              </a:rPr>
              <a:t>t</a:t>
            </a:r>
            <a:r>
              <a:rPr lang="en-IN" spc="5" dirty="0">
                <a:latin typeface="Times New Roman" pitchFamily="18" charset="0"/>
                <a:cs typeface="Times New Roman" pitchFamily="18" charset="0"/>
              </a:rPr>
              <a:t>a</a:t>
            </a:r>
            <a:r>
              <a:rPr lang="en-IN" spc="-5" dirty="0">
                <a:latin typeface="Times New Roman" pitchFamily="18" charset="0"/>
                <a:cs typeface="Times New Roman" pitchFamily="18" charset="0"/>
              </a:rPr>
              <a:t>sh</a:t>
            </a:r>
            <a:r>
              <a:rPr lang="en-IN" spc="5" dirty="0">
                <a:latin typeface="Times New Roman" pitchFamily="18" charset="0"/>
                <a:cs typeface="Times New Roman" pitchFamily="18" charset="0"/>
              </a:rPr>
              <a:t>e</a:t>
            </a:r>
            <a:r>
              <a:rPr lang="en-IN" dirty="0">
                <a:latin typeface="Times New Roman" pitchFamily="18" charset="0"/>
                <a:cs typeface="Times New Roman" pitchFamily="18" charset="0"/>
              </a:rPr>
              <a:t>e</a:t>
            </a:r>
            <a:r>
              <a:rPr lang="en-IN" spc="5" dirty="0">
                <a:latin typeface="Times New Roman" pitchFamily="18" charset="0"/>
                <a:cs typeface="Times New Roman" pitchFamily="18" charset="0"/>
              </a:rPr>
              <a:t>t</a:t>
            </a:r>
            <a:r>
              <a:rPr lang="en-IN" dirty="0">
                <a:latin typeface="Times New Roman" pitchFamily="18" charset="0"/>
                <a:cs typeface="Times New Roman" pitchFamily="18" charset="0"/>
              </a:rPr>
              <a:t>).</a:t>
            </a:r>
          </a:p>
          <a:p>
            <a:pPr marL="299085" indent="-287020">
              <a:lnSpc>
                <a:spcPct val="100000"/>
              </a:lnSpc>
              <a:buFont typeface="Wingdings"/>
              <a:buChar char=""/>
              <a:tabLst>
                <a:tab pos="299085" algn="l"/>
                <a:tab pos="299720" algn="l"/>
              </a:tabLst>
            </a:pPr>
            <a:r>
              <a:rPr lang="en-IN" dirty="0">
                <a:latin typeface="Times New Roman" pitchFamily="18" charset="0"/>
                <a:cs typeface="Times New Roman" pitchFamily="18" charset="0"/>
              </a:rPr>
              <a:t>14</a:t>
            </a:r>
            <a:r>
              <a:rPr lang="en-IN" spc="-20" dirty="0">
                <a:latin typeface="Times New Roman" pitchFamily="18" charset="0"/>
                <a:cs typeface="Times New Roman" pitchFamily="18" charset="0"/>
              </a:rPr>
              <a:t> </a:t>
            </a:r>
            <a:r>
              <a:rPr lang="en-IN" spc="-5" dirty="0">
                <a:latin typeface="Times New Roman" pitchFamily="18" charset="0"/>
                <a:cs typeface="Times New Roman" pitchFamily="18" charset="0"/>
              </a:rPr>
              <a:t>Digital</a:t>
            </a:r>
            <a:r>
              <a:rPr lang="en-IN" spc="-45" dirty="0">
                <a:latin typeface="Times New Roman" pitchFamily="18" charset="0"/>
                <a:cs typeface="Times New Roman" pitchFamily="18" charset="0"/>
              </a:rPr>
              <a:t> </a:t>
            </a:r>
            <a:r>
              <a:rPr lang="en-IN" dirty="0">
                <a:latin typeface="Times New Roman" pitchFamily="18" charset="0"/>
                <a:cs typeface="Times New Roman" pitchFamily="18" charset="0"/>
              </a:rPr>
              <a:t>I/O</a:t>
            </a:r>
            <a:r>
              <a:rPr lang="en-IN" spc="-25" dirty="0">
                <a:latin typeface="Times New Roman" pitchFamily="18" charset="0"/>
                <a:cs typeface="Times New Roman" pitchFamily="18" charset="0"/>
              </a:rPr>
              <a:t> </a:t>
            </a:r>
            <a:r>
              <a:rPr lang="en-IN" dirty="0">
                <a:latin typeface="Times New Roman" pitchFamily="18" charset="0"/>
                <a:cs typeface="Times New Roman" pitchFamily="18" charset="0"/>
              </a:rPr>
              <a:t>pins</a:t>
            </a:r>
          </a:p>
          <a:p>
            <a:pPr marL="299085" indent="-287020">
              <a:lnSpc>
                <a:spcPct val="100000"/>
              </a:lnSpc>
              <a:buFont typeface="Wingdings"/>
              <a:buChar char=""/>
              <a:tabLst>
                <a:tab pos="299085" algn="l"/>
                <a:tab pos="299720" algn="l"/>
              </a:tabLst>
            </a:pPr>
            <a:r>
              <a:rPr lang="en-IN" dirty="0">
                <a:latin typeface="Times New Roman" pitchFamily="18" charset="0"/>
                <a:cs typeface="Times New Roman" pitchFamily="18" charset="0"/>
              </a:rPr>
              <a:t>6</a:t>
            </a:r>
            <a:r>
              <a:rPr lang="en-IN" spc="-20" dirty="0">
                <a:latin typeface="Times New Roman" pitchFamily="18" charset="0"/>
                <a:cs typeface="Times New Roman" pitchFamily="18" charset="0"/>
              </a:rPr>
              <a:t> </a:t>
            </a:r>
            <a:r>
              <a:rPr lang="en-IN" spc="-5" dirty="0">
                <a:latin typeface="Times New Roman" pitchFamily="18" charset="0"/>
                <a:cs typeface="Times New Roman" pitchFamily="18" charset="0"/>
              </a:rPr>
              <a:t>Provides</a:t>
            </a:r>
            <a:r>
              <a:rPr lang="en-IN" spc="-20" dirty="0">
                <a:latin typeface="Times New Roman" pitchFamily="18" charset="0"/>
                <a:cs typeface="Times New Roman" pitchFamily="18" charset="0"/>
              </a:rPr>
              <a:t> </a:t>
            </a:r>
            <a:r>
              <a:rPr lang="en-IN" spc="-10" dirty="0">
                <a:latin typeface="Times New Roman" pitchFamily="18" charset="0"/>
                <a:cs typeface="Times New Roman" pitchFamily="18" charset="0"/>
              </a:rPr>
              <a:t>PWM</a:t>
            </a:r>
            <a:r>
              <a:rPr lang="en-IN" spc="5" dirty="0">
                <a:latin typeface="Times New Roman" pitchFamily="18" charset="0"/>
                <a:cs typeface="Times New Roman" pitchFamily="18" charset="0"/>
              </a:rPr>
              <a:t> </a:t>
            </a:r>
            <a:r>
              <a:rPr lang="en-IN" dirty="0">
                <a:latin typeface="Times New Roman" pitchFamily="18" charset="0"/>
                <a:cs typeface="Times New Roman" pitchFamily="18" charset="0"/>
              </a:rPr>
              <a:t>outputs</a:t>
            </a:r>
          </a:p>
          <a:p>
            <a:pPr marL="299085" indent="-287020">
              <a:lnSpc>
                <a:spcPct val="100000"/>
              </a:lnSpc>
              <a:buFont typeface="Wingdings"/>
              <a:buChar char=""/>
              <a:tabLst>
                <a:tab pos="299085" algn="l"/>
                <a:tab pos="299720" algn="l"/>
              </a:tabLst>
            </a:pPr>
            <a:r>
              <a:rPr lang="en-IN" dirty="0">
                <a:latin typeface="Times New Roman" pitchFamily="18" charset="0"/>
                <a:cs typeface="Times New Roman" pitchFamily="18" charset="0"/>
              </a:rPr>
              <a:t>6</a:t>
            </a:r>
            <a:r>
              <a:rPr lang="en-IN" spc="-135" dirty="0">
                <a:latin typeface="Times New Roman" pitchFamily="18" charset="0"/>
                <a:cs typeface="Times New Roman" pitchFamily="18" charset="0"/>
              </a:rPr>
              <a:t> </a:t>
            </a:r>
            <a:r>
              <a:rPr lang="en-IN" spc="-5" dirty="0" err="1">
                <a:latin typeface="Times New Roman" pitchFamily="18" charset="0"/>
                <a:cs typeface="Times New Roman" pitchFamily="18" charset="0"/>
              </a:rPr>
              <a:t>Analo</a:t>
            </a:r>
            <a:r>
              <a:rPr lang="en-IN" dirty="0" err="1">
                <a:latin typeface="Times New Roman" pitchFamily="18" charset="0"/>
                <a:cs typeface="Times New Roman" pitchFamily="18" charset="0"/>
              </a:rPr>
              <a:t>g</a:t>
            </a:r>
            <a:r>
              <a:rPr lang="en-IN" spc="-10" dirty="0">
                <a:latin typeface="Times New Roman" pitchFamily="18" charset="0"/>
                <a:cs typeface="Times New Roman" pitchFamily="18" charset="0"/>
              </a:rPr>
              <a:t> </a:t>
            </a:r>
            <a:r>
              <a:rPr lang="en-IN" dirty="0">
                <a:latin typeface="Times New Roman" pitchFamily="18" charset="0"/>
                <a:cs typeface="Times New Roman" pitchFamily="18" charset="0"/>
              </a:rPr>
              <a:t>Inpu</a:t>
            </a:r>
            <a:r>
              <a:rPr lang="en-IN" spc="5" dirty="0">
                <a:latin typeface="Times New Roman" pitchFamily="18" charset="0"/>
                <a:cs typeface="Times New Roman" pitchFamily="18" charset="0"/>
              </a:rPr>
              <a:t>t</a:t>
            </a:r>
            <a:r>
              <a:rPr lang="en-IN" dirty="0">
                <a:latin typeface="Times New Roman" pitchFamily="18" charset="0"/>
                <a:cs typeface="Times New Roman" pitchFamily="18" charset="0"/>
              </a:rPr>
              <a:t>s</a:t>
            </a:r>
            <a:r>
              <a:rPr lang="en-IN" spc="-15" dirty="0">
                <a:latin typeface="Times New Roman" pitchFamily="18" charset="0"/>
                <a:cs typeface="Times New Roman" pitchFamily="18" charset="0"/>
              </a:rPr>
              <a:t> </a:t>
            </a:r>
            <a:r>
              <a:rPr lang="en-IN" dirty="0">
                <a:latin typeface="Times New Roman" pitchFamily="18" charset="0"/>
                <a:cs typeface="Times New Roman" pitchFamily="18" charset="0"/>
              </a:rPr>
              <a:t>pins</a:t>
            </a:r>
          </a:p>
          <a:p>
            <a:pPr marL="299085" indent="-287020">
              <a:lnSpc>
                <a:spcPct val="100000"/>
              </a:lnSpc>
              <a:buFont typeface="Wingdings"/>
              <a:buChar char=""/>
              <a:tabLst>
                <a:tab pos="299085" algn="l"/>
                <a:tab pos="299720" algn="l"/>
              </a:tabLst>
            </a:pPr>
            <a:r>
              <a:rPr lang="en-IN" spc="-5" dirty="0">
                <a:latin typeface="Times New Roman" pitchFamily="18" charset="0"/>
                <a:cs typeface="Times New Roman" pitchFamily="18" charset="0"/>
              </a:rPr>
              <a:t>16</a:t>
            </a:r>
            <a:r>
              <a:rPr lang="en-IN" spc="-20" dirty="0">
                <a:latin typeface="Times New Roman" pitchFamily="18" charset="0"/>
                <a:cs typeface="Times New Roman" pitchFamily="18" charset="0"/>
              </a:rPr>
              <a:t> </a:t>
            </a:r>
            <a:r>
              <a:rPr lang="en-IN" spc="-5" dirty="0">
                <a:latin typeface="Times New Roman" pitchFamily="18" charset="0"/>
                <a:cs typeface="Times New Roman" pitchFamily="18" charset="0"/>
              </a:rPr>
              <a:t>MHz</a:t>
            </a:r>
            <a:r>
              <a:rPr lang="en-IN" spc="-20" dirty="0">
                <a:latin typeface="Times New Roman" pitchFamily="18" charset="0"/>
                <a:cs typeface="Times New Roman" pitchFamily="18" charset="0"/>
              </a:rPr>
              <a:t> </a:t>
            </a:r>
            <a:r>
              <a:rPr lang="en-IN" dirty="0">
                <a:latin typeface="Times New Roman" pitchFamily="18" charset="0"/>
                <a:cs typeface="Times New Roman" pitchFamily="18" charset="0"/>
              </a:rPr>
              <a:t>frequency(clock</a:t>
            </a:r>
            <a:r>
              <a:rPr lang="en-IN" spc="-50" dirty="0">
                <a:latin typeface="Times New Roman" pitchFamily="18" charset="0"/>
                <a:cs typeface="Times New Roman" pitchFamily="18" charset="0"/>
              </a:rPr>
              <a:t> </a:t>
            </a:r>
            <a:r>
              <a:rPr lang="en-IN" spc="-5" dirty="0">
                <a:latin typeface="Times New Roman" pitchFamily="18" charset="0"/>
                <a:cs typeface="Times New Roman" pitchFamily="18" charset="0"/>
              </a:rPr>
              <a:t>speed)</a:t>
            </a:r>
            <a:endParaRPr lang="en-IN" dirty="0">
              <a:latin typeface="Times New Roman" pitchFamily="18" charset="0"/>
              <a:cs typeface="Times New Roman" pitchFamily="18" charset="0"/>
            </a:endParaRPr>
          </a:p>
          <a:p>
            <a:pPr marL="299085" indent="-287020">
              <a:lnSpc>
                <a:spcPct val="100000"/>
              </a:lnSpc>
              <a:spcBef>
                <a:spcPts val="5"/>
              </a:spcBef>
              <a:buFont typeface="Wingdings"/>
              <a:buChar char=""/>
              <a:tabLst>
                <a:tab pos="299085" algn="l"/>
                <a:tab pos="299720" algn="l"/>
              </a:tabLst>
            </a:pPr>
            <a:r>
              <a:rPr lang="en-IN" spc="-5" dirty="0">
                <a:latin typeface="Times New Roman" pitchFamily="18" charset="0"/>
                <a:cs typeface="Times New Roman" pitchFamily="18" charset="0"/>
              </a:rPr>
              <a:t>32KB</a:t>
            </a:r>
            <a:r>
              <a:rPr lang="en-IN" spc="-20" dirty="0">
                <a:latin typeface="Times New Roman" pitchFamily="18" charset="0"/>
                <a:cs typeface="Times New Roman" pitchFamily="18" charset="0"/>
              </a:rPr>
              <a:t> </a:t>
            </a:r>
            <a:r>
              <a:rPr lang="en-IN" dirty="0">
                <a:latin typeface="Times New Roman" pitchFamily="18" charset="0"/>
                <a:cs typeface="Times New Roman" pitchFamily="18" charset="0"/>
              </a:rPr>
              <a:t>flash</a:t>
            </a:r>
            <a:r>
              <a:rPr lang="en-IN" spc="-25" dirty="0">
                <a:latin typeface="Times New Roman" pitchFamily="18" charset="0"/>
                <a:cs typeface="Times New Roman" pitchFamily="18" charset="0"/>
              </a:rPr>
              <a:t> </a:t>
            </a:r>
            <a:r>
              <a:rPr lang="en-IN" spc="-5" dirty="0">
                <a:latin typeface="Times New Roman" pitchFamily="18" charset="0"/>
                <a:cs typeface="Times New Roman" pitchFamily="18" charset="0"/>
              </a:rPr>
              <a:t>memory</a:t>
            </a:r>
            <a:endParaRPr lang="en-IN"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744089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714" y="943427"/>
            <a:ext cx="3458853"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38200" y="358652"/>
            <a:ext cx="2650084" cy="584775"/>
          </a:xfrm>
          <a:prstGeom prst="rect">
            <a:avLst/>
          </a:prstGeom>
          <a:noFill/>
        </p:spPr>
        <p:txBody>
          <a:bodyPr wrap="none" rtlCol="0">
            <a:spAutoFit/>
          </a:bodyPr>
          <a:lstStyle/>
          <a:p>
            <a:pPr marL="457200" indent="-457200">
              <a:buFont typeface="Wingdings" pitchFamily="2" charset="2"/>
              <a:buChar char="q"/>
            </a:pPr>
            <a:r>
              <a:rPr lang="en-US" sz="3200" b="1" dirty="0">
                <a:effectLst>
                  <a:outerShdw blurRad="38100" dist="38100" dir="2700000" algn="tl">
                    <a:srgbClr val="000000">
                      <a:alpha val="43137"/>
                    </a:srgbClr>
                  </a:outerShdw>
                </a:effectLst>
                <a:latin typeface="Adobe Caslon Pro Bold" pitchFamily="18" charset="0"/>
              </a:rPr>
              <a:t>Breadboard</a:t>
            </a:r>
            <a:endParaRPr lang="en-US" sz="3200" dirty="0">
              <a:effectLst>
                <a:outerShdw blurRad="38100" dist="38100" dir="2700000" algn="tl">
                  <a:srgbClr val="000000">
                    <a:alpha val="43137"/>
                  </a:srgbClr>
                </a:outerShdw>
              </a:effectLst>
              <a:latin typeface="Adobe Caslon Pro Bold" pitchFamily="18" charset="0"/>
            </a:endParaRPr>
          </a:p>
        </p:txBody>
      </p:sp>
      <p:sp>
        <p:nvSpPr>
          <p:cNvPr id="5" name="TextBox 4"/>
          <p:cNvSpPr txBox="1"/>
          <p:nvPr/>
        </p:nvSpPr>
        <p:spPr>
          <a:xfrm>
            <a:off x="1" y="3928906"/>
            <a:ext cx="8839200" cy="1477328"/>
          </a:xfrm>
          <a:prstGeom prst="rect">
            <a:avLst/>
          </a:prstGeom>
          <a:noFill/>
        </p:spPr>
        <p:txBody>
          <a:bodyPr wrap="square" rtlCol="0">
            <a:spAutoFit/>
          </a:bodyPr>
          <a:lstStyle/>
          <a:p>
            <a:pPr marL="285750" indent="-285750">
              <a:buFont typeface="Wingdings" pitchFamily="2" charset="2"/>
              <a:buChar char="§"/>
            </a:pPr>
            <a:r>
              <a:rPr lang="en-US" dirty="0" smtClean="0">
                <a:latin typeface="Times New Roman" pitchFamily="18" charset="0"/>
                <a:cs typeface="Times New Roman" pitchFamily="18" charset="0"/>
              </a:rPr>
              <a:t>A </a:t>
            </a:r>
            <a:r>
              <a:rPr lang="en-US" b="1" dirty="0">
                <a:latin typeface="Times New Roman" pitchFamily="18" charset="0"/>
                <a:cs typeface="Times New Roman" pitchFamily="18" charset="0"/>
              </a:rPr>
              <a:t>breadboard</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protoboard</a:t>
            </a:r>
            <a:r>
              <a:rPr lang="en-US" dirty="0">
                <a:latin typeface="Times New Roman" pitchFamily="18" charset="0"/>
                <a:cs typeface="Times New Roman" pitchFamily="18" charset="0"/>
              </a:rPr>
              <a:t>, is a construction base for prototyping of electronics</a:t>
            </a:r>
            <a:r>
              <a:rPr lang="en-US" dirty="0" smtClean="0">
                <a:latin typeface="Times New Roman" pitchFamily="18" charset="0"/>
                <a:cs typeface="Times New Roman" pitchFamily="18" charset="0"/>
              </a:rPr>
              <a:t>.</a:t>
            </a:r>
          </a:p>
          <a:p>
            <a:pPr marL="285750" indent="-285750">
              <a:buFont typeface="Wingdings" pitchFamily="2" charset="2"/>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Originally the word referred to a literal bread board, a polished piece of wood </a:t>
            </a:r>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when slicing bread. </a:t>
            </a:r>
            <a:endParaRPr lang="en-US" dirty="0" smtClean="0">
              <a:latin typeface="Times New Roman" pitchFamily="18" charset="0"/>
              <a:cs typeface="Times New Roman" pitchFamily="18" charset="0"/>
            </a:endParaRPr>
          </a:p>
          <a:p>
            <a:pPr marL="285750" indent="-285750">
              <a:buFont typeface="Wingdings" pitchFamily="2" charset="2"/>
              <a:buChar char="§"/>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1970s the </a:t>
            </a:r>
            <a:r>
              <a:rPr lang="en-US" b="1" dirty="0" err="1">
                <a:latin typeface="Times New Roman" pitchFamily="18" charset="0"/>
                <a:cs typeface="Times New Roman" pitchFamily="18" charset="0"/>
              </a:rPr>
              <a:t>solderless</a:t>
            </a:r>
            <a:r>
              <a:rPr lang="en-US" b="1" dirty="0">
                <a:latin typeface="Times New Roman" pitchFamily="18" charset="0"/>
                <a:cs typeface="Times New Roman" pitchFamily="18" charset="0"/>
              </a:rPr>
              <a:t> breadboard </a:t>
            </a:r>
            <a:r>
              <a:rPr lang="en-US" dirty="0">
                <a:latin typeface="Times New Roman" pitchFamily="18" charset="0"/>
                <a:cs typeface="Times New Roman" pitchFamily="18" charset="0"/>
              </a:rPr>
              <a:t>(a.k.a. </a:t>
            </a:r>
            <a:r>
              <a:rPr lang="en-US" b="1" dirty="0" err="1">
                <a:latin typeface="Times New Roman" pitchFamily="18" charset="0"/>
                <a:cs typeface="Times New Roman" pitchFamily="18" charset="0"/>
              </a:rPr>
              <a:t>plugboard</a:t>
            </a:r>
            <a:r>
              <a:rPr lang="en-US" dirty="0">
                <a:latin typeface="Times New Roman" pitchFamily="18" charset="0"/>
                <a:cs typeface="Times New Roman" pitchFamily="18" charset="0"/>
              </a:rPr>
              <a:t>, a terminal array board)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became </a:t>
            </a:r>
            <a:r>
              <a:rPr lang="en-US" dirty="0">
                <a:latin typeface="Times New Roman" pitchFamily="18" charset="0"/>
                <a:cs typeface="Times New Roman" pitchFamily="18" charset="0"/>
              </a:rPr>
              <a:t>available and nowadays the term "breadboard" is commonly used to refer to these</a:t>
            </a:r>
            <a:r>
              <a:rPr lang="en-US" dirty="0"/>
              <a:t>.</a:t>
            </a:r>
          </a:p>
        </p:txBody>
      </p:sp>
    </p:spTree>
    <p:extLst>
      <p:ext uri="{BB962C8B-B14F-4D97-AF65-F5344CB8AC3E}">
        <p14:creationId xmlns:p14="http://schemas.microsoft.com/office/powerpoint/2010/main" val="1348359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42256" y="405825"/>
            <a:ext cx="3657600" cy="584775"/>
          </a:xfrm>
          <a:prstGeom prst="rect">
            <a:avLst/>
          </a:prstGeom>
          <a:noFill/>
        </p:spPr>
        <p:txBody>
          <a:bodyPr wrap="square" rtlCol="0">
            <a:spAutoFit/>
          </a:bodyPr>
          <a:lstStyle/>
          <a:p>
            <a:pPr marL="457200" indent="-457200">
              <a:buFont typeface="Wingdings" pitchFamily="2" charset="2"/>
              <a:buChar char="q"/>
            </a:pPr>
            <a:r>
              <a:rPr lang="en-US" sz="3200" b="1" dirty="0" smtClean="0">
                <a:effectLst>
                  <a:outerShdw blurRad="38100" dist="38100" dir="2700000" algn="tl">
                    <a:srgbClr val="000000">
                      <a:alpha val="43137"/>
                    </a:srgbClr>
                  </a:outerShdw>
                </a:effectLst>
                <a:latin typeface="Adobe Caslon Pro Bold" pitchFamily="18" charset="0"/>
                <a:cs typeface="Arial" pitchFamily="34" charset="0"/>
              </a:rPr>
              <a:t>Buzzer</a:t>
            </a:r>
            <a:endParaRPr lang="en-US" sz="3200" b="1" dirty="0">
              <a:effectLst>
                <a:outerShdw blurRad="38100" dist="38100" dir="2700000" algn="tl">
                  <a:srgbClr val="000000">
                    <a:alpha val="43137"/>
                  </a:srgbClr>
                </a:outerShdw>
              </a:effectLst>
              <a:latin typeface="Adobe Caslon Pro Bold" pitchFamily="18" charset="0"/>
              <a:cs typeface="Arial" pitchFamily="34" charset="0"/>
            </a:endParaRPr>
          </a:p>
        </p:txBody>
      </p:sp>
      <p:pic>
        <p:nvPicPr>
          <p:cNvPr id="4" name="Picture 2" descr="Mini Buzzer">
            <a:extLst>
              <a:ext uri="{FF2B5EF4-FFF2-40B4-BE49-F238E27FC236}">
                <a16:creationId xmlns:a16="http://schemas.microsoft.com/office/drawing/2014/main" xmlns="" id="{648C1FF3-4D63-42ED-B4C5-573D54D68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905000"/>
            <a:ext cx="2895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2514600"/>
            <a:ext cx="4702629" cy="2616101"/>
          </a:xfrm>
          <a:prstGeom prst="rect">
            <a:avLst/>
          </a:prstGeom>
          <a:noFill/>
        </p:spPr>
        <p:txBody>
          <a:bodyPr wrap="square" rtlCol="0">
            <a:spAutoFit/>
          </a:bodyPr>
          <a:lstStyle/>
          <a:p>
            <a:pPr marL="342900" indent="-342900">
              <a:buFont typeface="Wingdings" pitchFamily="2" charset="2"/>
              <a:buChar char="§"/>
            </a:pPr>
            <a:r>
              <a:rPr lang="en-US" sz="2000" dirty="0" smtClean="0">
                <a:solidFill>
                  <a:srgbClr val="111111"/>
                </a:solidFill>
                <a:latin typeface="Times New Roman" pitchFamily="18" charset="0"/>
                <a:cs typeface="Times New Roman" pitchFamily="18" charset="0"/>
              </a:rPr>
              <a:t>Sound Type: Continuous Beep</a:t>
            </a:r>
          </a:p>
          <a:p>
            <a:pPr marL="342900" indent="-342900">
              <a:buFont typeface="Wingdings" pitchFamily="2" charset="2"/>
              <a:buChar char="§"/>
            </a:pPr>
            <a:r>
              <a:rPr lang="en-US" sz="2000" dirty="0" smtClean="0">
                <a:solidFill>
                  <a:srgbClr val="111111"/>
                </a:solidFill>
                <a:latin typeface="Times New Roman" pitchFamily="18" charset="0"/>
                <a:cs typeface="Times New Roman" pitchFamily="18" charset="0"/>
              </a:rPr>
              <a:t>Rated Voltage: 6V DC</a:t>
            </a:r>
          </a:p>
          <a:p>
            <a:pPr marL="342900" indent="-342900">
              <a:buFont typeface="Wingdings" pitchFamily="2" charset="2"/>
              <a:buChar char="§"/>
            </a:pPr>
            <a:r>
              <a:rPr lang="en-US" sz="2000" dirty="0" smtClean="0">
                <a:solidFill>
                  <a:srgbClr val="111111"/>
                </a:solidFill>
                <a:latin typeface="Times New Roman" pitchFamily="18" charset="0"/>
                <a:cs typeface="Times New Roman" pitchFamily="18" charset="0"/>
              </a:rPr>
              <a:t>Resonant Frequency: ~2300 Hz</a:t>
            </a:r>
          </a:p>
          <a:p>
            <a:pPr marL="342900" indent="-342900">
              <a:buFont typeface="Wingdings" pitchFamily="2" charset="2"/>
              <a:buChar char="§"/>
            </a:pPr>
            <a:r>
              <a:rPr lang="en-US" sz="2000" dirty="0" smtClean="0">
                <a:solidFill>
                  <a:srgbClr val="111111"/>
                </a:solidFill>
                <a:latin typeface="Times New Roman" pitchFamily="18" charset="0"/>
                <a:cs typeface="Times New Roman" pitchFamily="18" charset="0"/>
              </a:rPr>
              <a:t>Operating Voltage: 4-8V DC</a:t>
            </a:r>
          </a:p>
          <a:p>
            <a:pPr marL="342900" indent="-342900">
              <a:buFont typeface="Wingdings" pitchFamily="2" charset="2"/>
              <a:buChar char="§"/>
            </a:pPr>
            <a:r>
              <a:rPr lang="en-US" sz="2000" dirty="0" smtClean="0">
                <a:solidFill>
                  <a:srgbClr val="111111"/>
                </a:solidFill>
                <a:latin typeface="Times New Roman" pitchFamily="18" charset="0"/>
                <a:cs typeface="Times New Roman" pitchFamily="18" charset="0"/>
              </a:rPr>
              <a:t>Rated current: &lt;30mA</a:t>
            </a:r>
          </a:p>
          <a:p>
            <a:pPr marL="342900" indent="-342900">
              <a:buFont typeface="Wingdings" pitchFamily="2" charset="2"/>
              <a:buChar char="§"/>
            </a:pPr>
            <a:r>
              <a:rPr lang="en-US" sz="2000" dirty="0" smtClean="0">
                <a:solidFill>
                  <a:srgbClr val="111111"/>
                </a:solidFill>
                <a:latin typeface="Times New Roman" pitchFamily="18" charset="0"/>
                <a:cs typeface="Times New Roman" pitchFamily="18" charset="0"/>
              </a:rPr>
              <a:t>Small and neat sealed package</a:t>
            </a:r>
          </a:p>
          <a:p>
            <a:pPr marL="342900" indent="-342900">
              <a:buFont typeface="Wingdings" pitchFamily="2" charset="2"/>
              <a:buChar char="§"/>
            </a:pPr>
            <a:r>
              <a:rPr lang="en-US" sz="2000" dirty="0" smtClean="0">
                <a:solidFill>
                  <a:srgbClr val="111111"/>
                </a:solidFill>
                <a:latin typeface="Times New Roman" pitchFamily="18" charset="0"/>
                <a:cs typeface="Times New Roman" pitchFamily="18" charset="0"/>
              </a:rPr>
              <a:t>Breadboard and </a:t>
            </a:r>
            <a:r>
              <a:rPr lang="en-US" sz="2000" dirty="0" err="1" smtClean="0">
                <a:solidFill>
                  <a:srgbClr val="111111"/>
                </a:solidFill>
                <a:latin typeface="Times New Roman" pitchFamily="18" charset="0"/>
                <a:cs typeface="Times New Roman" pitchFamily="18" charset="0"/>
              </a:rPr>
              <a:t>Perf</a:t>
            </a:r>
            <a:r>
              <a:rPr lang="en-US" sz="2000" dirty="0" smtClean="0">
                <a:solidFill>
                  <a:srgbClr val="111111"/>
                </a:solidFill>
                <a:latin typeface="Times New Roman" pitchFamily="18" charset="0"/>
                <a:cs typeface="Times New Roman" pitchFamily="18" charset="0"/>
              </a:rPr>
              <a:t> board friendly</a:t>
            </a:r>
          </a:p>
          <a:p>
            <a:endParaRPr lang="en-US" sz="2000" dirty="0"/>
          </a:p>
        </p:txBody>
      </p:sp>
    </p:spTree>
    <p:extLst>
      <p:ext uri="{BB962C8B-B14F-4D97-AF65-F5344CB8AC3E}">
        <p14:creationId xmlns:p14="http://schemas.microsoft.com/office/powerpoint/2010/main" val="1276956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93914" y="4267200"/>
            <a:ext cx="8686800" cy="1631216"/>
          </a:xfrm>
          <a:prstGeom prst="rect">
            <a:avLst/>
          </a:prstGeom>
          <a:noFill/>
        </p:spPr>
        <p:txBody>
          <a:bodyPr wrap="square" rtlCol="0">
            <a:spAutoFit/>
          </a:bodyPr>
          <a:lstStyle/>
          <a:p>
            <a:pPr marL="285750" indent="-285750" algn="just">
              <a:buFont typeface="Wingdings" pitchFamily="2" charset="2"/>
              <a:buChar cha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jump wire </a:t>
            </a:r>
            <a:r>
              <a:rPr lang="en-US" sz="2000" dirty="0">
                <a:latin typeface="Times New Roman" pitchFamily="18" charset="0"/>
                <a:cs typeface="Times New Roman" pitchFamily="18" charset="0"/>
              </a:rPr>
              <a:t>(also known as </a:t>
            </a:r>
            <a:r>
              <a:rPr lang="en-US" sz="2000" b="1" dirty="0">
                <a:latin typeface="Times New Roman" pitchFamily="18" charset="0"/>
                <a:cs typeface="Times New Roman" pitchFamily="18" charset="0"/>
              </a:rPr>
              <a:t>jumper</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jumper wire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DuPont wire</a:t>
            </a:r>
            <a:r>
              <a:rPr lang="en-US" sz="2000" dirty="0">
                <a:latin typeface="Times New Roman" pitchFamily="18" charset="0"/>
                <a:cs typeface="Times New Roman" pitchFamily="18" charset="0"/>
              </a:rPr>
              <a:t>) is an electrical wire, or group of them in a cable, with a connector or pin at each end (or sometimes without them – simply "tinned"), which is normally used to interconnect the components of a breadboard or other prototype or test circuit, internally or with other equipment or components, without soldering</a:t>
            </a:r>
            <a:r>
              <a:rPr lang="en-US" dirty="0">
                <a:latin typeface="Times New Roman" pitchFamily="18" charset="0"/>
                <a:cs typeface="Times New Roman" pitchFamily="18" charset="0"/>
              </a:rPr>
              <a:t>. </a:t>
            </a:r>
          </a:p>
        </p:txBody>
      </p:sp>
      <p:sp>
        <p:nvSpPr>
          <p:cNvPr id="4" name="TextBox 3"/>
          <p:cNvSpPr txBox="1"/>
          <p:nvPr/>
        </p:nvSpPr>
        <p:spPr>
          <a:xfrm>
            <a:off x="609600" y="357701"/>
            <a:ext cx="4876800" cy="584775"/>
          </a:xfrm>
          <a:prstGeom prst="rect">
            <a:avLst/>
          </a:prstGeom>
          <a:noFill/>
        </p:spPr>
        <p:txBody>
          <a:bodyPr wrap="square" rtlCol="0">
            <a:spAutoFit/>
          </a:bodyPr>
          <a:lstStyle/>
          <a:p>
            <a:pPr marL="457200" lvl="0" indent="-457200">
              <a:buFont typeface="Wingdings" pitchFamily="2" charset="2"/>
              <a:buChar char="q"/>
            </a:pPr>
            <a:r>
              <a:rPr lang="en-US" sz="3200" b="1" spc="-5" dirty="0" smtClean="0">
                <a:effectLst>
                  <a:outerShdw blurRad="38100" dist="38100" dir="2700000" algn="tl">
                    <a:srgbClr val="000000">
                      <a:alpha val="43137"/>
                    </a:srgbClr>
                  </a:outerShdw>
                </a:effectLst>
                <a:latin typeface="Adobe Caslon Pro Bold" pitchFamily="18" charset="0"/>
                <a:cs typeface="Palatino Linotype"/>
              </a:rPr>
              <a:t>Jumper Wires</a:t>
            </a:r>
            <a:r>
              <a:rPr lang="en-US" sz="3200" b="1" spc="-25" dirty="0" smtClean="0">
                <a:effectLst>
                  <a:outerShdw blurRad="38100" dist="38100" dir="2700000" algn="tl">
                    <a:srgbClr val="000000">
                      <a:alpha val="43137"/>
                    </a:srgbClr>
                  </a:outerShdw>
                </a:effectLst>
                <a:latin typeface="Adobe Caslon Pro Bold" pitchFamily="18" charset="0"/>
                <a:cs typeface="Palatino Linotype"/>
              </a:rPr>
              <a:t> </a:t>
            </a:r>
            <a:endParaRPr lang="en-US" sz="3200" b="1" dirty="0" smtClean="0">
              <a:effectLst>
                <a:outerShdw blurRad="38100" dist="38100" dir="2700000" algn="tl">
                  <a:srgbClr val="000000">
                    <a:alpha val="43137"/>
                  </a:srgbClr>
                </a:outerShdw>
              </a:effectLst>
              <a:latin typeface="Adobe Caslon Pro Bold" pitchFamily="18" charset="0"/>
              <a:cs typeface="Palatino Linotype"/>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95400"/>
            <a:ext cx="41910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595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30200" y="3657600"/>
            <a:ext cx="8077200" cy="2585323"/>
          </a:xfrm>
          <a:prstGeom prst="rect">
            <a:avLst/>
          </a:prstGeom>
          <a:noFill/>
        </p:spPr>
        <p:txBody>
          <a:bodyPr wrap="square" rtlCol="0">
            <a:spAutoFit/>
          </a:bodyPr>
          <a:lstStyle/>
          <a:p>
            <a:pPr marL="285750" indent="-285750" algn="just">
              <a:buFont typeface="Wingdings" pitchFamily="2" charset="2"/>
              <a:buChar char="§"/>
            </a:pPr>
            <a:r>
              <a:rPr lang="en-US" dirty="0">
                <a:latin typeface="Times New Roman" pitchFamily="18" charset="0"/>
                <a:cs typeface="Times New Roman" pitchFamily="18" charset="0"/>
              </a:rPr>
              <a:t>A light-emitting diode (</a:t>
            </a:r>
            <a:r>
              <a:rPr lang="en-US" b="1" dirty="0">
                <a:latin typeface="Times New Roman" pitchFamily="18" charset="0"/>
                <a:cs typeface="Times New Roman" pitchFamily="18" charset="0"/>
              </a:rPr>
              <a:t>LED</a:t>
            </a:r>
            <a:r>
              <a:rPr lang="en-US" dirty="0">
                <a:latin typeface="Times New Roman" pitchFamily="18" charset="0"/>
                <a:cs typeface="Times New Roman" pitchFamily="18" charset="0"/>
              </a:rPr>
              <a:t>) is a two-lead semiconductor light source. It is a p–n junction diode that emits light when activated. When a suitable voltage is applied to the leads, electrons are able to recombine with electron holes within the device, releasing energy in the form of photons</a:t>
            </a:r>
            <a:r>
              <a:rPr lang="en-US" dirty="0" smtClean="0">
                <a:latin typeface="Arial" pitchFamily="34" charset="0"/>
                <a:cs typeface="Arial" pitchFamily="34" charset="0"/>
              </a:rPr>
              <a:t>.</a:t>
            </a:r>
            <a:endParaRPr lang="en-US" dirty="0" smtClean="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Made </a:t>
            </a:r>
            <a:r>
              <a:rPr lang="en-US" dirty="0">
                <a:latin typeface="Times New Roman" pitchFamily="18" charset="0"/>
                <a:cs typeface="Times New Roman" pitchFamily="18" charset="0"/>
              </a:rPr>
              <a:t>popular by their efficiency, range of color, and long lifespan, </a:t>
            </a:r>
            <a:r>
              <a:rPr lang="en-US" b="1" dirty="0">
                <a:latin typeface="Times New Roman" pitchFamily="18" charset="0"/>
                <a:cs typeface="Times New Roman" pitchFamily="18" charset="0"/>
              </a:rPr>
              <a:t>LED</a:t>
            </a:r>
            <a:r>
              <a:rPr lang="en-US" dirty="0">
                <a:latin typeface="Times New Roman" pitchFamily="18" charset="0"/>
                <a:cs typeface="Times New Roman" pitchFamily="18" charset="0"/>
              </a:rPr>
              <a:t> lights are ideal for numerous applications including night lighting, art lighting, and outdoor lighting. </a:t>
            </a:r>
            <a:endParaRPr lang="en-US" dirty="0" smtClean="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lights are also commonly </a:t>
            </a:r>
            <a:r>
              <a:rPr lang="en-US" b="1" dirty="0">
                <a:latin typeface="Times New Roman" pitchFamily="18" charset="0"/>
                <a:cs typeface="Times New Roman" pitchFamily="18" charset="0"/>
              </a:rPr>
              <a:t>used</a:t>
            </a:r>
            <a:r>
              <a:rPr lang="en-US" dirty="0">
                <a:latin typeface="Times New Roman" pitchFamily="18" charset="0"/>
                <a:cs typeface="Times New Roman" pitchFamily="18" charset="0"/>
              </a:rPr>
              <a:t> in electronics and automotive industries, and </a:t>
            </a:r>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many </a:t>
            </a:r>
            <a:r>
              <a:rPr lang="en-US">
                <a:latin typeface="Times New Roman" pitchFamily="18" charset="0"/>
                <a:cs typeface="Times New Roman" pitchFamily="18" charset="0"/>
              </a:rPr>
              <a:t>other </a:t>
            </a:r>
            <a:r>
              <a:rPr lang="en-US" smtClean="0">
                <a:latin typeface="Times New Roman" pitchFamily="18" charset="0"/>
                <a:cs typeface="Times New Roman" pitchFamily="18" charset="0"/>
              </a:rPr>
              <a:t>uses.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p:txBody>
      </p:sp>
      <p:pic>
        <p:nvPicPr>
          <p:cNvPr id="3" name="Picture 2"/>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286001" y="1066800"/>
            <a:ext cx="3457134" cy="2362200"/>
          </a:xfrm>
          <a:prstGeom prst="rect">
            <a:avLst/>
          </a:prstGeom>
        </p:spPr>
      </p:pic>
      <p:sp>
        <p:nvSpPr>
          <p:cNvPr id="4" name="TextBox 3"/>
          <p:cNvSpPr txBox="1"/>
          <p:nvPr/>
        </p:nvSpPr>
        <p:spPr>
          <a:xfrm>
            <a:off x="762000" y="454967"/>
            <a:ext cx="5004960" cy="523220"/>
          </a:xfrm>
          <a:prstGeom prst="rect">
            <a:avLst/>
          </a:prstGeom>
          <a:noFill/>
        </p:spPr>
        <p:txBody>
          <a:bodyPr wrap="none" rtlCol="0">
            <a:spAutoFit/>
          </a:bodyPr>
          <a:lstStyle/>
          <a:p>
            <a:pPr marL="342900" indent="-342900">
              <a:buFont typeface="Wingdings" pitchFamily="2" charset="2"/>
              <a:buChar char="q"/>
            </a:pPr>
            <a:r>
              <a:rPr lang="en-US" sz="2800" b="1" dirty="0" smtClean="0">
                <a:effectLst>
                  <a:outerShdw blurRad="38100" dist="38100" dir="2700000" algn="tl">
                    <a:srgbClr val="000000">
                      <a:alpha val="43137"/>
                    </a:srgbClr>
                  </a:outerShdw>
                </a:effectLst>
                <a:latin typeface="Adobe Caslon Pro Bold" pitchFamily="18" charset="0"/>
              </a:rPr>
              <a:t>LED  (Light Emitting Diode)</a:t>
            </a:r>
            <a:endParaRPr lang="en-US" sz="2800" b="1" dirty="0">
              <a:effectLst>
                <a:outerShdw blurRad="38100" dist="38100" dir="2700000" algn="tl">
                  <a:srgbClr val="000000">
                    <a:alpha val="43137"/>
                  </a:srgbClr>
                </a:outerShdw>
              </a:effectLst>
              <a:latin typeface="Adobe Caslon Pro Bold" pitchFamily="18" charset="0"/>
            </a:endParaRPr>
          </a:p>
        </p:txBody>
      </p:sp>
    </p:spTree>
    <p:extLst>
      <p:ext uri="{BB962C8B-B14F-4D97-AF65-F5344CB8AC3E}">
        <p14:creationId xmlns:p14="http://schemas.microsoft.com/office/powerpoint/2010/main" val="487759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066800" y="3810000"/>
            <a:ext cx="7010400" cy="1938992"/>
          </a:xfrm>
          <a:prstGeom prst="rect">
            <a:avLst/>
          </a:prstGeom>
          <a:noFill/>
        </p:spPr>
        <p:txBody>
          <a:bodyPr wrap="square" rtlCol="0">
            <a:spAutoFit/>
          </a:bodyPr>
          <a:lstStyle/>
          <a:p>
            <a:pPr marL="285750" indent="-285750" algn="just">
              <a:buFont typeface="Wingdings" pitchFamily="2" charset="2"/>
              <a:buChar char="§"/>
            </a:pPr>
            <a:r>
              <a:rPr lang="en-US" sz="2000" dirty="0">
                <a:latin typeface="Times New Roman" pitchFamily="18" charset="0"/>
                <a:cs typeface="Times New Roman" pitchFamily="18" charset="0"/>
              </a:rPr>
              <a:t>A 16x2 LCD means </a:t>
            </a:r>
            <a:r>
              <a:rPr lang="en-US" sz="2000" b="1" dirty="0">
                <a:latin typeface="Times New Roman" pitchFamily="18" charset="0"/>
                <a:cs typeface="Times New Roman" pitchFamily="18" charset="0"/>
              </a:rPr>
              <a:t>it can display 16 characters per line and there are 2 such lines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85750" indent="-285750" algn="just">
              <a:buFont typeface="Wingdings" pitchFamily="2" charset="2"/>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this LCD each character is displayed in 5x7 pixel matrix. </a:t>
            </a:r>
            <a:endParaRPr lang="en-US" sz="2000" dirty="0" smtClean="0">
              <a:latin typeface="Times New Roman" pitchFamily="18" charset="0"/>
              <a:cs typeface="Times New Roman" pitchFamily="18" charset="0"/>
            </a:endParaRPr>
          </a:p>
          <a:p>
            <a:pPr marL="285750" indent="-285750" algn="just">
              <a:buFont typeface="Wingdings" pitchFamily="2" charset="2"/>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16 x 2 intelligent alphanumeric dot matrix display is capable of displaying 224 different characters and symbols. </a:t>
            </a:r>
            <a:endParaRPr lang="en-US" sz="2000" dirty="0" smtClean="0">
              <a:latin typeface="Times New Roman" pitchFamily="18" charset="0"/>
              <a:cs typeface="Times New Roman" pitchFamily="18" charset="0"/>
            </a:endParaRPr>
          </a:p>
          <a:p>
            <a:pPr marL="285750" indent="-285750" algn="just">
              <a:buFont typeface="Wingdings" pitchFamily="2" charset="2"/>
              <a:buChar char="§"/>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LCD has two registers, namely, Command and Data.</a:t>
            </a:r>
          </a:p>
        </p:txBody>
      </p:sp>
      <p:sp>
        <p:nvSpPr>
          <p:cNvPr id="4" name="TextBox 3"/>
          <p:cNvSpPr txBox="1"/>
          <p:nvPr/>
        </p:nvSpPr>
        <p:spPr>
          <a:xfrm>
            <a:off x="812800" y="421617"/>
            <a:ext cx="3851760" cy="584775"/>
          </a:xfrm>
          <a:prstGeom prst="rect">
            <a:avLst/>
          </a:prstGeom>
          <a:noFill/>
        </p:spPr>
        <p:txBody>
          <a:bodyPr wrap="none" rtlCol="0">
            <a:spAutoFit/>
          </a:bodyPr>
          <a:lstStyle/>
          <a:p>
            <a:pPr marL="457200" indent="-457200">
              <a:buFont typeface="Wingdings" pitchFamily="2" charset="2"/>
              <a:buChar char="q"/>
            </a:pPr>
            <a:r>
              <a:rPr lang="en-US" sz="3200" b="1" dirty="0">
                <a:effectLst>
                  <a:outerShdw blurRad="38100" dist="38100" dir="2700000" algn="tl">
                    <a:srgbClr val="000000">
                      <a:alpha val="43137"/>
                    </a:srgbClr>
                  </a:outerShdw>
                </a:effectLst>
                <a:latin typeface="Adobe Caslon Pro Bold" pitchFamily="18" charset="0"/>
              </a:rPr>
              <a:t>16x2 </a:t>
            </a:r>
            <a:r>
              <a:rPr lang="en-US" sz="3200" b="1" dirty="0" smtClean="0">
                <a:effectLst>
                  <a:outerShdw blurRad="38100" dist="38100" dir="2700000" algn="tl">
                    <a:srgbClr val="000000">
                      <a:alpha val="43137"/>
                    </a:srgbClr>
                  </a:outerShdw>
                </a:effectLst>
                <a:latin typeface="Adobe Caslon Pro Bold" pitchFamily="18" charset="0"/>
              </a:rPr>
              <a:t>LCD Display</a:t>
            </a:r>
            <a:endParaRPr lang="en-US" sz="3200" b="1" dirty="0">
              <a:effectLst>
                <a:outerShdw blurRad="38100" dist="38100" dir="2700000" algn="tl">
                  <a:srgbClr val="000000">
                    <a:alpha val="43137"/>
                  </a:srgbClr>
                </a:outerShdw>
              </a:effectLst>
              <a:latin typeface="Adobe Caslon Pro Bold"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592" y="1371600"/>
            <a:ext cx="3423403" cy="2133600"/>
          </a:xfrm>
          <a:prstGeom prst="rect">
            <a:avLst/>
          </a:prstGeom>
        </p:spPr>
      </p:pic>
    </p:spTree>
    <p:extLst>
      <p:ext uri="{BB962C8B-B14F-4D97-AF65-F5344CB8AC3E}">
        <p14:creationId xmlns:p14="http://schemas.microsoft.com/office/powerpoint/2010/main" val="341831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20914" y="2971800"/>
            <a:ext cx="8077200" cy="369332"/>
          </a:xfrm>
          <a:prstGeom prst="rect">
            <a:avLst/>
          </a:prstGeom>
          <a:noFill/>
        </p:spPr>
        <p:txBody>
          <a:bodyPr wrap="square" rtlCol="0">
            <a:spAutoFit/>
          </a:bodyPr>
          <a:lstStyle/>
          <a:p>
            <a:endParaRPr lang="en-US"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90548694"/>
              </p:ext>
            </p:extLst>
          </p:nvPr>
        </p:nvGraphicFramePr>
        <p:xfrm>
          <a:off x="25400" y="1219200"/>
          <a:ext cx="8991600" cy="5280160"/>
        </p:xfrm>
        <a:graphic>
          <a:graphicData uri="http://schemas.openxmlformats.org/drawingml/2006/table">
            <a:tbl>
              <a:tblPr/>
              <a:tblGrid>
                <a:gridCol w="1066799"/>
                <a:gridCol w="1447801"/>
                <a:gridCol w="6477000"/>
              </a:tblGrid>
              <a:tr h="331354">
                <a:tc>
                  <a:txBody>
                    <a:bodyPr/>
                    <a:lstStyle/>
                    <a:p>
                      <a:pPr algn="just" fontAlgn="t"/>
                      <a:r>
                        <a:rPr lang="en-IN" sz="2000" b="1" dirty="0">
                          <a:effectLst/>
                          <a:latin typeface="Times New Roman" panose="02020603050405020304" pitchFamily="18" charset="0"/>
                          <a:cs typeface="Times New Roman" panose="02020603050405020304" pitchFamily="18" charset="0"/>
                        </a:rPr>
                        <a:t>Pin No:</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a:effectLst/>
                          <a:latin typeface="Times New Roman" panose="02020603050405020304" pitchFamily="18" charset="0"/>
                          <a:cs typeface="Times New Roman" panose="02020603050405020304" pitchFamily="18" charset="0"/>
                        </a:rPr>
                        <a:t>Pin Name:</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000" b="1" dirty="0">
                          <a:effectLst/>
                          <a:latin typeface="Times New Roman" panose="02020603050405020304" pitchFamily="18" charset="0"/>
                          <a:cs typeface="Times New Roman" panose="02020603050405020304" pitchFamily="18" charset="0"/>
                        </a:rPr>
                        <a:t>Description</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just" fontAlgn="t"/>
                      <a:r>
                        <a:rPr lang="en-IN" sz="1400" b="1" dirty="0">
                          <a:effectLst/>
                          <a:latin typeface="Times New Roman" panose="02020603050405020304" pitchFamily="18" charset="0"/>
                          <a:cs typeface="Times New Roman" panose="02020603050405020304" pitchFamily="18" charset="0"/>
                        </a:rPr>
                        <a:t>1</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dirty="0" err="1">
                          <a:effectLst/>
                          <a:latin typeface="Times New Roman" panose="02020603050405020304" pitchFamily="18" charset="0"/>
                          <a:cs typeface="Times New Roman" panose="02020603050405020304" pitchFamily="18" charset="0"/>
                        </a:rPr>
                        <a:t>Vss</a:t>
                      </a:r>
                      <a:r>
                        <a:rPr lang="en-IN" sz="1400" b="1" dirty="0">
                          <a:effectLst/>
                          <a:latin typeface="Times New Roman" panose="02020603050405020304" pitchFamily="18" charset="0"/>
                          <a:cs typeface="Times New Roman" panose="02020603050405020304" pitchFamily="18" charset="0"/>
                        </a:rPr>
                        <a:t> (Ground)</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400" b="1">
                          <a:effectLst/>
                          <a:latin typeface="Times New Roman" panose="02020603050405020304" pitchFamily="18" charset="0"/>
                          <a:cs typeface="Times New Roman" panose="02020603050405020304" pitchFamily="18" charset="0"/>
                        </a:rPr>
                        <a:t>Ground pin connected to system ground</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algn="just" fontAlgn="t"/>
                      <a:r>
                        <a:rPr lang="en-IN" sz="1400" b="1" dirty="0">
                          <a:effectLst/>
                          <a:latin typeface="Times New Roman" panose="02020603050405020304" pitchFamily="18" charset="0"/>
                          <a:cs typeface="Times New Roman" panose="02020603050405020304" pitchFamily="18" charset="0"/>
                        </a:rPr>
                        <a:t>2</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Vdd (+5 Volt)</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400" b="1">
                          <a:effectLst/>
                          <a:latin typeface="Times New Roman" panose="02020603050405020304" pitchFamily="18" charset="0"/>
                          <a:cs typeface="Times New Roman" panose="02020603050405020304" pitchFamily="18" charset="0"/>
                        </a:rPr>
                        <a:t>Powers the LCD with +5V (4.7V – 5.3V)</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55411">
                <a:tc>
                  <a:txBody>
                    <a:bodyPr/>
                    <a:lstStyle/>
                    <a:p>
                      <a:pPr algn="just" fontAlgn="t"/>
                      <a:r>
                        <a:rPr lang="en-IN" sz="1400" b="1" dirty="0">
                          <a:effectLst/>
                          <a:latin typeface="Times New Roman" panose="02020603050405020304" pitchFamily="18" charset="0"/>
                          <a:cs typeface="Times New Roman" panose="02020603050405020304" pitchFamily="18" charset="0"/>
                        </a:rPr>
                        <a:t>3</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VE (Contrast V)</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400" b="1">
                          <a:effectLst/>
                          <a:latin typeface="Times New Roman" panose="02020603050405020304" pitchFamily="18" charset="0"/>
                          <a:cs typeface="Times New Roman" panose="02020603050405020304" pitchFamily="18" charset="0"/>
                        </a:rPr>
                        <a:t>Decides the contrast level of display. Grounded to get maximum contrast.</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13409">
                <a:tc>
                  <a:txBody>
                    <a:bodyPr/>
                    <a:lstStyle/>
                    <a:p>
                      <a:pPr algn="just" fontAlgn="t"/>
                      <a:r>
                        <a:rPr lang="en-IN" sz="1400" b="1">
                          <a:effectLst/>
                          <a:latin typeface="Times New Roman" panose="02020603050405020304" pitchFamily="18" charset="0"/>
                          <a:cs typeface="Times New Roman" panose="02020603050405020304" pitchFamily="18" charset="0"/>
                        </a:rPr>
                        <a:t>4</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dirty="0">
                          <a:effectLst/>
                          <a:latin typeface="Times New Roman" panose="02020603050405020304" pitchFamily="18" charset="0"/>
                          <a:cs typeface="Times New Roman" panose="02020603050405020304" pitchFamily="18" charset="0"/>
                        </a:rPr>
                        <a:t>Register Select</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400" b="1">
                          <a:effectLst/>
                          <a:latin typeface="Times New Roman" panose="02020603050405020304" pitchFamily="18" charset="0"/>
                          <a:cs typeface="Times New Roman" panose="02020603050405020304" pitchFamily="18" charset="0"/>
                        </a:rPr>
                        <a:t>Connected to Microcontroller to shift between command/data register</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07664">
                <a:tc>
                  <a:txBody>
                    <a:bodyPr/>
                    <a:lstStyle/>
                    <a:p>
                      <a:pPr algn="just" fontAlgn="t"/>
                      <a:r>
                        <a:rPr lang="en-IN" sz="1400" b="1">
                          <a:effectLst/>
                          <a:latin typeface="Times New Roman" panose="02020603050405020304" pitchFamily="18" charset="0"/>
                          <a:cs typeface="Times New Roman" panose="02020603050405020304" pitchFamily="18" charset="0"/>
                        </a:rPr>
                        <a:t>5</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Read/Write</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400" b="1">
                          <a:effectLst/>
                          <a:latin typeface="Times New Roman" panose="02020603050405020304" pitchFamily="18" charset="0"/>
                          <a:cs typeface="Times New Roman" panose="02020603050405020304" pitchFamily="18" charset="0"/>
                        </a:rPr>
                        <a:t>Used to read or write data. Normally grounded to write data to LCD</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64173">
                <a:tc>
                  <a:txBody>
                    <a:bodyPr/>
                    <a:lstStyle/>
                    <a:p>
                      <a:pPr algn="just" fontAlgn="t"/>
                      <a:r>
                        <a:rPr lang="en-IN" sz="1400" b="1" dirty="0">
                          <a:effectLst/>
                          <a:latin typeface="Times New Roman" panose="02020603050405020304" pitchFamily="18" charset="0"/>
                          <a:cs typeface="Times New Roman" panose="02020603050405020304" pitchFamily="18" charset="0"/>
                        </a:rPr>
                        <a:t>6</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dirty="0">
                          <a:effectLst/>
                          <a:latin typeface="Times New Roman" panose="02020603050405020304" pitchFamily="18" charset="0"/>
                          <a:cs typeface="Times New Roman" panose="02020603050405020304" pitchFamily="18" charset="0"/>
                        </a:rPr>
                        <a:t>Enable</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400" b="1" dirty="0">
                          <a:effectLst/>
                          <a:latin typeface="Times New Roman" panose="02020603050405020304" pitchFamily="18" charset="0"/>
                          <a:cs typeface="Times New Roman" panose="02020603050405020304" pitchFamily="18" charset="0"/>
                        </a:rPr>
                        <a:t>Connected to Microcontroller Pin and toggled between 1 and 0 for </a:t>
                      </a:r>
                      <a:endParaRPr lang="en-US" sz="1400" b="1" dirty="0" smtClean="0">
                        <a:effectLst/>
                        <a:latin typeface="Times New Roman" panose="02020603050405020304" pitchFamily="18" charset="0"/>
                        <a:cs typeface="Times New Roman" panose="02020603050405020304" pitchFamily="18" charset="0"/>
                      </a:endParaRPr>
                    </a:p>
                    <a:p>
                      <a:pPr algn="just" fontAlgn="t"/>
                      <a:r>
                        <a:rPr lang="en-US" sz="1400" b="1" dirty="0" smtClean="0">
                          <a:effectLst/>
                          <a:latin typeface="Times New Roman" panose="02020603050405020304" pitchFamily="18" charset="0"/>
                          <a:cs typeface="Times New Roman" panose="02020603050405020304" pitchFamily="18" charset="0"/>
                        </a:rPr>
                        <a:t>data </a:t>
                      </a:r>
                      <a:r>
                        <a:rPr lang="en-US" sz="1400" b="1" dirty="0">
                          <a:effectLst/>
                          <a:latin typeface="Times New Roman" panose="02020603050405020304" pitchFamily="18" charset="0"/>
                          <a:cs typeface="Times New Roman" panose="02020603050405020304" pitchFamily="18" charset="0"/>
                        </a:rPr>
                        <a:t>acknowledgement</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99921">
                <a:tc>
                  <a:txBody>
                    <a:bodyPr/>
                    <a:lstStyle/>
                    <a:p>
                      <a:pPr algn="just" fontAlgn="t"/>
                      <a:r>
                        <a:rPr lang="en-IN" sz="1400" b="1">
                          <a:effectLst/>
                          <a:latin typeface="Times New Roman" panose="02020603050405020304" pitchFamily="18" charset="0"/>
                          <a:cs typeface="Times New Roman" panose="02020603050405020304" pitchFamily="18" charset="0"/>
                        </a:rPr>
                        <a:t>7</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Data Pin 0</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400" b="1" dirty="0">
                          <a:effectLst/>
                          <a:latin typeface="Times New Roman" panose="02020603050405020304" pitchFamily="18" charset="0"/>
                          <a:cs typeface="Times New Roman" panose="02020603050405020304" pitchFamily="18" charset="0"/>
                        </a:rPr>
                        <a:t> </a:t>
                      </a:r>
                      <a:r>
                        <a:rPr lang="en-US" sz="1400" b="1" dirty="0" smtClean="0">
                          <a:effectLst/>
                          <a:latin typeface="Times New Roman" panose="02020603050405020304" pitchFamily="18" charset="0"/>
                          <a:cs typeface="Times New Roman" panose="02020603050405020304" pitchFamily="18" charset="0"/>
                        </a:rPr>
                        <a:t>Data </a:t>
                      </a:r>
                      <a:r>
                        <a:rPr lang="en-US" sz="1400" b="1" dirty="0">
                          <a:effectLst/>
                          <a:latin typeface="Times New Roman" panose="02020603050405020304" pitchFamily="18" charset="0"/>
                          <a:cs typeface="Times New Roman" panose="02020603050405020304" pitchFamily="18" charset="0"/>
                        </a:rPr>
                        <a:t>pins 0 to 7 forms a 8-bit data line. They can be connected to </a:t>
                      </a:r>
                      <a:r>
                        <a:rPr lang="en-US" sz="1400" b="1" dirty="0" smtClean="0">
                          <a:effectLst/>
                          <a:latin typeface="Times New Roman" panose="02020603050405020304" pitchFamily="18" charset="0"/>
                          <a:cs typeface="Times New Roman" panose="02020603050405020304" pitchFamily="18" charset="0"/>
                        </a:rPr>
                        <a:t>Microcontroller</a:t>
                      </a:r>
                    </a:p>
                    <a:p>
                      <a:pPr algn="just" fontAlgn="t"/>
                      <a:r>
                        <a:rPr lang="en-US" sz="1400" b="1" dirty="0" smtClean="0">
                          <a:effectLst/>
                          <a:latin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cs typeface="Times New Roman" panose="02020603050405020304" pitchFamily="18" charset="0"/>
                        </a:rPr>
                        <a:t>to send 8-bit data.</a:t>
                      </a:r>
                    </a:p>
                    <a:p>
                      <a:pPr algn="just" fontAlgn="t"/>
                      <a:r>
                        <a:rPr lang="en-US" sz="1400" b="1" dirty="0">
                          <a:effectLst/>
                          <a:latin typeface="Times New Roman" panose="02020603050405020304" pitchFamily="18" charset="0"/>
                          <a:cs typeface="Times New Roman" panose="02020603050405020304" pitchFamily="18" charset="0"/>
                        </a:rPr>
                        <a:t>These LCD’s can also operate on 4-bit mode in such case Data pin 4,5,6 and 7 will </a:t>
                      </a:r>
                      <a:r>
                        <a:rPr lang="en-US" sz="1400" b="1" dirty="0" smtClean="0">
                          <a:effectLst/>
                          <a:latin typeface="Times New Roman" panose="02020603050405020304" pitchFamily="18" charset="0"/>
                          <a:cs typeface="Times New Roman" panose="02020603050405020304" pitchFamily="18" charset="0"/>
                        </a:rPr>
                        <a:t>be</a:t>
                      </a:r>
                    </a:p>
                    <a:p>
                      <a:pPr algn="just" fontAlgn="t"/>
                      <a:r>
                        <a:rPr lang="en-US" sz="1400" b="1" dirty="0" smtClean="0">
                          <a:effectLst/>
                          <a:latin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cs typeface="Times New Roman" panose="02020603050405020304" pitchFamily="18" charset="0"/>
                        </a:rPr>
                        <a:t>left free.</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50689">
                <a:tc>
                  <a:txBody>
                    <a:bodyPr/>
                    <a:lstStyle/>
                    <a:p>
                      <a:pPr algn="just" fontAlgn="t"/>
                      <a:r>
                        <a:rPr lang="en-IN" sz="1400" b="1">
                          <a:effectLst/>
                          <a:latin typeface="Times New Roman" panose="02020603050405020304" pitchFamily="18" charset="0"/>
                          <a:cs typeface="Times New Roman" panose="02020603050405020304" pitchFamily="18" charset="0"/>
                        </a:rPr>
                        <a:t>8</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Data Pin 1</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sz="1400" b="1">
                        <a:latin typeface="Times New Roman" panose="02020603050405020304" pitchFamily="18" charset="0"/>
                        <a:cs typeface="Times New Roman" panose="02020603050405020304" pitchFamily="18" charset="0"/>
                      </a:endParaRPr>
                    </a:p>
                  </a:txBody>
                  <a:tcPr marL="19915" marR="19915" marT="9958" marB="9958">
                    <a:lnL w="7620" cap="flat" cmpd="sng" algn="ctr">
                      <a:solidFill>
                        <a:srgbClr val="DDDDDD"/>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tr>
              <a:tr h="150689">
                <a:tc>
                  <a:txBody>
                    <a:bodyPr/>
                    <a:lstStyle/>
                    <a:p>
                      <a:pPr algn="just" fontAlgn="t"/>
                      <a:r>
                        <a:rPr lang="en-IN" sz="1400" b="1">
                          <a:effectLst/>
                          <a:latin typeface="Times New Roman" panose="02020603050405020304" pitchFamily="18" charset="0"/>
                          <a:cs typeface="Times New Roman" panose="02020603050405020304" pitchFamily="18" charset="0"/>
                        </a:rPr>
                        <a:t>9</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Data Pin 2</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sz="1400" b="1" dirty="0">
                        <a:latin typeface="Times New Roman" panose="02020603050405020304" pitchFamily="18" charset="0"/>
                        <a:cs typeface="Times New Roman" panose="02020603050405020304" pitchFamily="18" charset="0"/>
                      </a:endParaRPr>
                    </a:p>
                  </a:txBody>
                  <a:tcPr marL="19915" marR="19915" marT="9958" marB="9958">
                    <a:lnL w="7620" cap="flat" cmpd="sng" algn="ctr">
                      <a:solidFill>
                        <a:srgbClr val="DDDDDD"/>
                      </a:solidFill>
                      <a:prstDash val="solid"/>
                      <a:round/>
                      <a:headEnd type="none" w="med" len="med"/>
                      <a:tailEnd type="none" w="med" len="med"/>
                    </a:lnL>
                  </a:tcPr>
                </a:tc>
              </a:tr>
              <a:tr h="150689">
                <a:tc>
                  <a:txBody>
                    <a:bodyPr/>
                    <a:lstStyle/>
                    <a:p>
                      <a:pPr algn="just" fontAlgn="t"/>
                      <a:r>
                        <a:rPr lang="en-IN" sz="1400" b="1">
                          <a:effectLst/>
                          <a:latin typeface="Times New Roman" panose="02020603050405020304" pitchFamily="18" charset="0"/>
                          <a:cs typeface="Times New Roman" panose="02020603050405020304" pitchFamily="18" charset="0"/>
                        </a:rPr>
                        <a:t>10</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Data Pin 3</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sz="1400" b="1">
                        <a:latin typeface="Times New Roman" panose="02020603050405020304" pitchFamily="18" charset="0"/>
                        <a:cs typeface="Times New Roman" panose="02020603050405020304" pitchFamily="18" charset="0"/>
                      </a:endParaRPr>
                    </a:p>
                  </a:txBody>
                  <a:tcPr marL="19915" marR="19915" marT="9958" marB="9958">
                    <a:lnL w="7620" cap="flat" cmpd="sng" algn="ctr">
                      <a:solidFill>
                        <a:srgbClr val="DDDDDD"/>
                      </a:solidFill>
                      <a:prstDash val="solid"/>
                      <a:round/>
                      <a:headEnd type="none" w="med" len="med"/>
                      <a:tailEnd type="none" w="med" len="med"/>
                    </a:lnL>
                  </a:tcPr>
                </a:tc>
              </a:tr>
              <a:tr h="150689">
                <a:tc>
                  <a:txBody>
                    <a:bodyPr/>
                    <a:lstStyle/>
                    <a:p>
                      <a:pPr algn="just" fontAlgn="t"/>
                      <a:r>
                        <a:rPr lang="en-IN" sz="1400" b="1">
                          <a:effectLst/>
                          <a:latin typeface="Times New Roman" panose="02020603050405020304" pitchFamily="18" charset="0"/>
                          <a:cs typeface="Times New Roman" panose="02020603050405020304" pitchFamily="18" charset="0"/>
                        </a:rPr>
                        <a:t>11</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Data Pin 4</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sz="1400" b="1" dirty="0">
                        <a:latin typeface="Times New Roman" panose="02020603050405020304" pitchFamily="18" charset="0"/>
                        <a:cs typeface="Times New Roman" panose="02020603050405020304" pitchFamily="18" charset="0"/>
                      </a:endParaRPr>
                    </a:p>
                  </a:txBody>
                  <a:tcPr marL="19915" marR="19915" marT="9958" marB="9958">
                    <a:lnL w="7620" cap="flat" cmpd="sng" algn="ctr">
                      <a:solidFill>
                        <a:srgbClr val="DDDDDD"/>
                      </a:solidFill>
                      <a:prstDash val="solid"/>
                      <a:round/>
                      <a:headEnd type="none" w="med" len="med"/>
                      <a:tailEnd type="none" w="med" len="med"/>
                    </a:lnL>
                  </a:tcPr>
                </a:tc>
              </a:tr>
              <a:tr h="150689">
                <a:tc>
                  <a:txBody>
                    <a:bodyPr/>
                    <a:lstStyle/>
                    <a:p>
                      <a:pPr algn="just" fontAlgn="t"/>
                      <a:r>
                        <a:rPr lang="en-IN" sz="1400" b="1">
                          <a:effectLst/>
                          <a:latin typeface="Times New Roman" panose="02020603050405020304" pitchFamily="18" charset="0"/>
                          <a:cs typeface="Times New Roman" panose="02020603050405020304" pitchFamily="18" charset="0"/>
                        </a:rPr>
                        <a:t>12</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Data Pin 5</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sz="1400" b="1">
                        <a:latin typeface="Times New Roman" panose="02020603050405020304" pitchFamily="18" charset="0"/>
                        <a:cs typeface="Times New Roman" panose="02020603050405020304" pitchFamily="18" charset="0"/>
                      </a:endParaRPr>
                    </a:p>
                  </a:txBody>
                  <a:tcPr marL="19915" marR="19915" marT="9958" marB="9958">
                    <a:lnL w="7620" cap="flat" cmpd="sng" algn="ctr">
                      <a:solidFill>
                        <a:srgbClr val="DDDDDD"/>
                      </a:solidFill>
                      <a:prstDash val="solid"/>
                      <a:round/>
                      <a:headEnd type="none" w="med" len="med"/>
                      <a:tailEnd type="none" w="med" len="med"/>
                    </a:lnL>
                  </a:tcPr>
                </a:tc>
              </a:tr>
              <a:tr h="150689">
                <a:tc>
                  <a:txBody>
                    <a:bodyPr/>
                    <a:lstStyle/>
                    <a:p>
                      <a:pPr algn="just" fontAlgn="t"/>
                      <a:r>
                        <a:rPr lang="en-IN" sz="1400" b="1">
                          <a:effectLst/>
                          <a:latin typeface="Times New Roman" panose="02020603050405020304" pitchFamily="18" charset="0"/>
                          <a:cs typeface="Times New Roman" panose="02020603050405020304" pitchFamily="18" charset="0"/>
                        </a:rPr>
                        <a:t>13</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Data Pin 6</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sz="1400" b="1">
                        <a:latin typeface="Times New Roman" panose="02020603050405020304" pitchFamily="18" charset="0"/>
                        <a:cs typeface="Times New Roman" panose="02020603050405020304" pitchFamily="18" charset="0"/>
                      </a:endParaRPr>
                    </a:p>
                  </a:txBody>
                  <a:tcPr marL="19915" marR="19915" marT="9958" marB="9958">
                    <a:lnL w="7620" cap="flat" cmpd="sng" algn="ctr">
                      <a:solidFill>
                        <a:srgbClr val="DDDDDD"/>
                      </a:solidFill>
                      <a:prstDash val="solid"/>
                      <a:round/>
                      <a:headEnd type="none" w="med" len="med"/>
                      <a:tailEnd type="none" w="med" len="med"/>
                    </a:lnL>
                  </a:tcPr>
                </a:tc>
              </a:tr>
              <a:tr h="150689">
                <a:tc>
                  <a:txBody>
                    <a:bodyPr/>
                    <a:lstStyle/>
                    <a:p>
                      <a:pPr algn="just" fontAlgn="t"/>
                      <a:r>
                        <a:rPr lang="en-IN" sz="1400" b="1">
                          <a:effectLst/>
                          <a:latin typeface="Times New Roman" panose="02020603050405020304" pitchFamily="18" charset="0"/>
                          <a:cs typeface="Times New Roman" panose="02020603050405020304" pitchFamily="18" charset="0"/>
                        </a:rPr>
                        <a:t>14</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Data Pin 7</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sz="1400" b="1">
                        <a:latin typeface="Times New Roman" panose="02020603050405020304" pitchFamily="18" charset="0"/>
                        <a:cs typeface="Times New Roman" panose="02020603050405020304" pitchFamily="18" charset="0"/>
                      </a:endParaRPr>
                    </a:p>
                  </a:txBody>
                  <a:tcPr marL="19915" marR="19915" marT="9958" marB="9958">
                    <a:lnL w="7620" cap="flat" cmpd="sng" algn="ctr">
                      <a:solidFill>
                        <a:srgbClr val="DDDDDD"/>
                      </a:solidFill>
                      <a:prstDash val="solid"/>
                      <a:round/>
                      <a:headEnd type="none" w="med" len="med"/>
                      <a:tailEnd type="none" w="med" len="med"/>
                    </a:lnL>
                    <a:lnB w="7620" cap="flat" cmpd="sng" algn="ctr">
                      <a:solidFill>
                        <a:srgbClr val="DDDDDD"/>
                      </a:solidFill>
                      <a:prstDash val="solid"/>
                      <a:round/>
                      <a:headEnd type="none" w="med" len="med"/>
                      <a:tailEnd type="none" w="med" len="med"/>
                    </a:lnB>
                  </a:tcPr>
                </a:tc>
              </a:tr>
              <a:tr h="150689">
                <a:tc>
                  <a:txBody>
                    <a:bodyPr/>
                    <a:lstStyle/>
                    <a:p>
                      <a:pPr algn="just" fontAlgn="t"/>
                      <a:r>
                        <a:rPr lang="en-IN" sz="1400" b="1">
                          <a:effectLst/>
                          <a:latin typeface="Times New Roman" panose="02020603050405020304" pitchFamily="18" charset="0"/>
                          <a:cs typeface="Times New Roman" panose="02020603050405020304" pitchFamily="18" charset="0"/>
                        </a:rPr>
                        <a:t>15</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LED Positive</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400" b="1">
                          <a:effectLst/>
                          <a:latin typeface="Times New Roman" panose="02020603050405020304" pitchFamily="18" charset="0"/>
                          <a:cs typeface="Times New Roman" panose="02020603050405020304" pitchFamily="18" charset="0"/>
                        </a:rPr>
                        <a:t>Backlight LED pin positive terminal</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11280">
                <a:tc>
                  <a:txBody>
                    <a:bodyPr/>
                    <a:lstStyle/>
                    <a:p>
                      <a:pPr algn="just" fontAlgn="t"/>
                      <a:r>
                        <a:rPr lang="en-IN" sz="1400" b="1">
                          <a:effectLst/>
                          <a:latin typeface="Times New Roman" panose="02020603050405020304" pitchFamily="18" charset="0"/>
                          <a:cs typeface="Times New Roman" panose="02020603050405020304" pitchFamily="18" charset="0"/>
                        </a:rPr>
                        <a:t>16</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1400" b="1">
                          <a:effectLst/>
                          <a:latin typeface="Times New Roman" panose="02020603050405020304" pitchFamily="18" charset="0"/>
                          <a:cs typeface="Times New Roman" panose="02020603050405020304" pitchFamily="18" charset="0"/>
                        </a:rPr>
                        <a:t>LED Negative</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400" b="1" dirty="0">
                          <a:effectLst/>
                          <a:latin typeface="Times New Roman" panose="02020603050405020304" pitchFamily="18" charset="0"/>
                          <a:cs typeface="Times New Roman" panose="02020603050405020304" pitchFamily="18" charset="0"/>
                        </a:rPr>
                        <a:t>Backlight LED pin negative terminal</a:t>
                      </a:r>
                    </a:p>
                  </a:txBody>
                  <a:tcPr marL="13277" marR="13277" marT="13277" marB="132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714829" y="375468"/>
            <a:ext cx="4278607" cy="584775"/>
          </a:xfrm>
          <a:prstGeom prst="rect">
            <a:avLst/>
          </a:prstGeom>
          <a:noFill/>
        </p:spPr>
        <p:txBody>
          <a:bodyPr wrap="none" rtlCol="0">
            <a:spAutoFit/>
          </a:bodyPr>
          <a:lstStyle/>
          <a:p>
            <a:pPr marL="457200" indent="-457200">
              <a:buFont typeface="Wingdings" pitchFamily="2" charset="2"/>
              <a:buChar char="q"/>
            </a:pPr>
            <a:r>
              <a:rPr lang="en-US" sz="3200" b="1" dirty="0">
                <a:effectLst>
                  <a:outerShdw blurRad="38100" dist="38100" dir="2700000" algn="tl">
                    <a:srgbClr val="000000">
                      <a:alpha val="43137"/>
                    </a:srgbClr>
                  </a:outerShdw>
                </a:effectLst>
                <a:latin typeface="Adobe Caslon Pro Bold" pitchFamily="18" charset="0"/>
                <a:cs typeface="Palatino Linotype"/>
              </a:rPr>
              <a:t>16x2 LCD </a:t>
            </a:r>
            <a:r>
              <a:rPr lang="en-US" sz="3200" b="1" dirty="0" smtClean="0">
                <a:effectLst>
                  <a:outerShdw blurRad="38100" dist="38100" dir="2700000" algn="tl">
                    <a:srgbClr val="000000">
                      <a:alpha val="43137"/>
                    </a:srgbClr>
                  </a:outerShdw>
                </a:effectLst>
                <a:latin typeface="Adobe Caslon Pro Bold" pitchFamily="18" charset="0"/>
                <a:cs typeface="Palatino Linotype"/>
              </a:rPr>
              <a:t>Datasheet</a:t>
            </a:r>
            <a:endParaRPr lang="en-US" sz="3200" b="1" dirty="0">
              <a:effectLst>
                <a:outerShdw blurRad="38100" dist="38100" dir="2700000" algn="tl">
                  <a:srgbClr val="000000">
                    <a:alpha val="43137"/>
                  </a:srgbClr>
                </a:outerShdw>
              </a:effectLst>
              <a:latin typeface="Adobe Caslon Pro Bold" pitchFamily="18" charset="0"/>
            </a:endParaRPr>
          </a:p>
        </p:txBody>
      </p:sp>
    </p:spTree>
    <p:extLst>
      <p:ext uri="{BB962C8B-B14F-4D97-AF65-F5344CB8AC3E}">
        <p14:creationId xmlns:p14="http://schemas.microsoft.com/office/powerpoint/2010/main" val="793041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357260" y="379305"/>
            <a:ext cx="2578847" cy="584775"/>
          </a:xfrm>
          <a:prstGeom prst="rect">
            <a:avLst/>
          </a:prstGeom>
          <a:noFill/>
        </p:spPr>
        <p:txBody>
          <a:bodyPr wrap="none" rtlCol="0">
            <a:spAutoFit/>
          </a:bodyPr>
          <a:lstStyle/>
          <a:p>
            <a:pPr marL="457200" indent="-457200">
              <a:buFont typeface="Wingdings" pitchFamily="2" charset="2"/>
              <a:buChar char="q"/>
            </a:pPr>
            <a:r>
              <a:rPr lang="en-US" sz="3200" b="1" dirty="0" smtClean="0">
                <a:effectLst>
                  <a:outerShdw blurRad="38100" dist="38100" dir="2700000" algn="tl">
                    <a:srgbClr val="000000">
                      <a:alpha val="43137"/>
                    </a:srgbClr>
                  </a:outerShdw>
                </a:effectLst>
                <a:latin typeface="Adobe Caslon Pro Bold" pitchFamily="18" charset="0"/>
              </a:rPr>
              <a:t>Simulation</a:t>
            </a:r>
            <a:endParaRPr lang="en-US" sz="3200" dirty="0">
              <a:latin typeface="Adobe Caslon Pro Bold"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5649" r="27143" b="7722"/>
          <a:stretch/>
        </p:blipFill>
        <p:spPr>
          <a:xfrm>
            <a:off x="288933" y="964080"/>
            <a:ext cx="8795530" cy="4522320"/>
          </a:xfrm>
          <a:prstGeom prst="rect">
            <a:avLst/>
          </a:prstGeom>
        </p:spPr>
      </p:pic>
      <p:sp>
        <p:nvSpPr>
          <p:cNvPr id="7" name="TextBox 6"/>
          <p:cNvSpPr txBox="1"/>
          <p:nvPr/>
        </p:nvSpPr>
        <p:spPr>
          <a:xfrm>
            <a:off x="990600" y="5733365"/>
            <a:ext cx="7772400" cy="646331"/>
          </a:xfrm>
          <a:prstGeom prst="rect">
            <a:avLst/>
          </a:prstGeom>
          <a:noFill/>
        </p:spPr>
        <p:txBody>
          <a:bodyPr wrap="square" rtlCol="0">
            <a:spAutoFit/>
          </a:bodyPr>
          <a:lstStyle/>
          <a:p>
            <a:r>
              <a:rPr lang="en-US" dirty="0"/>
              <a:t>https://www.tinkercad.com/things/7WkbAitHP8k-air-quality-sensor/editel?sharecode=sSYXuV03l8IeWVRyuDt1560x3FabSju7hyxhv8FOtd8</a:t>
            </a:r>
          </a:p>
        </p:txBody>
      </p:sp>
    </p:spTree>
    <p:extLst>
      <p:ext uri="{BB962C8B-B14F-4D97-AF65-F5344CB8AC3E}">
        <p14:creationId xmlns:p14="http://schemas.microsoft.com/office/powerpoint/2010/main" val="2967431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52400" y="1289699"/>
            <a:ext cx="8991600" cy="477053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Connections:</a:t>
            </a:r>
          </a:p>
          <a:p>
            <a:pPr algn="just"/>
            <a:endParaRPr lang="en-US" sz="2000" dirty="0">
              <a:latin typeface="Times New Roman" pitchFamily="18" charset="0"/>
              <a:cs typeface="Times New Roman" pitchFamily="18" charset="0"/>
            </a:endParaRPr>
          </a:p>
          <a:p>
            <a:pPr marL="342900" lvl="0" indent="-342900" algn="just">
              <a:buFont typeface="Wingdings" pitchFamily="2" charset="2"/>
              <a:buChar char="§"/>
            </a:pPr>
            <a:r>
              <a:rPr lang="en-US" sz="2000" dirty="0">
                <a:latin typeface="Times New Roman" pitchFamily="18" charset="0"/>
                <a:cs typeface="Times New Roman" pitchFamily="18" charset="0"/>
              </a:rPr>
              <a:t>DTH11’s voltage, ground is connected to +5V and 0V and signal can be connected to any Digital Pin 8 of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Uno.</a:t>
            </a:r>
            <a:endParaRPr lang="en-US" sz="2000" dirty="0">
              <a:latin typeface="Times New Roman" pitchFamily="18" charset="0"/>
              <a:cs typeface="Times New Roman" pitchFamily="18" charset="0"/>
            </a:endParaRPr>
          </a:p>
          <a:p>
            <a:pPr marL="342900" indent="-342900" algn="just">
              <a:buFont typeface="Wingdings" pitchFamily="2" charset="2"/>
              <a:buChar char="§"/>
            </a:pPr>
            <a:r>
              <a:rPr lang="en-US" sz="2000" dirty="0" smtClean="0">
                <a:latin typeface="Times New Roman" pitchFamily="18" charset="0"/>
                <a:cs typeface="Times New Roman" pitchFamily="18" charset="0"/>
              </a:rPr>
              <a:t>MQ135’s </a:t>
            </a:r>
            <a:r>
              <a:rPr lang="en-US" sz="2000" dirty="0">
                <a:latin typeface="Times New Roman" pitchFamily="18" charset="0"/>
                <a:cs typeface="Times New Roman" pitchFamily="18" charset="0"/>
              </a:rPr>
              <a:t>voltage and ground are connected to +5V and 0V and analog output pin is connected to analog Pin A0 of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Uno.</a:t>
            </a:r>
          </a:p>
          <a:p>
            <a:pPr marL="342900" lvl="0" indent="-342900" algn="just">
              <a:buFont typeface="Wingdings" pitchFamily="2" charset="2"/>
              <a:buChar char="§"/>
            </a:pPr>
            <a:r>
              <a:rPr lang="en-US" sz="2000" dirty="0">
                <a:latin typeface="Times New Roman" pitchFamily="18" charset="0"/>
                <a:cs typeface="Times New Roman" pitchFamily="18" charset="0"/>
              </a:rPr>
              <a:t>LCD RS pin to digital pin 12, Enable pin to digital pin 11,D4 pin </a:t>
            </a:r>
            <a:r>
              <a:rPr lang="en-US" sz="2000" dirty="0" smtClean="0">
                <a:latin typeface="Times New Roman" pitchFamily="18" charset="0"/>
                <a:cs typeface="Times New Roman" pitchFamily="18" charset="0"/>
              </a:rPr>
              <a:t>to digital </a:t>
            </a:r>
            <a:r>
              <a:rPr lang="en-US" sz="2000" dirty="0">
                <a:latin typeface="Times New Roman" pitchFamily="18" charset="0"/>
                <a:cs typeface="Times New Roman" pitchFamily="18" charset="0"/>
              </a:rPr>
              <a:t>pin 5, D5 pin to digital pin 4, D6 pin to digital pin 3, D7 pin to digital pin </a:t>
            </a:r>
            <a:r>
              <a:rPr lang="en-US" sz="2000" dirty="0" smtClean="0">
                <a:latin typeface="Times New Roman" pitchFamily="18" charset="0"/>
                <a:cs typeface="Times New Roman" pitchFamily="18" charset="0"/>
              </a:rPr>
              <a:t>   2</a:t>
            </a:r>
            <a:r>
              <a:rPr lang="en-US" sz="2000" dirty="0">
                <a:latin typeface="Times New Roman" pitchFamily="18" charset="0"/>
                <a:cs typeface="Times New Roman" pitchFamily="18" charset="0"/>
              </a:rPr>
              <a:t>, R/W pin to ground, VSS pin to ground, VCC pin to 5V, 10K resistor ends to +5V and ground and wiper to LCD VO pin.</a:t>
            </a:r>
          </a:p>
          <a:p>
            <a:pPr marL="342900" lvl="0" indent="-342900" algn="just">
              <a:buFont typeface="Wingdings" pitchFamily="2" charset="2"/>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data pins of DHT11 are connected to Digital pin of </a:t>
            </a:r>
            <a:r>
              <a:rPr lang="en-US" sz="2000" dirty="0" smtClean="0">
                <a:latin typeface="Times New Roman" pitchFamily="18" charset="0"/>
                <a:cs typeface="Times New Roman" pitchFamily="18" charset="0"/>
              </a:rPr>
              <a:t>Node MCU </a:t>
            </a:r>
            <a:r>
              <a:rPr lang="en-US" sz="2000" dirty="0">
                <a:latin typeface="Times New Roman" pitchFamily="18" charset="0"/>
                <a:cs typeface="Times New Roman" pitchFamily="18" charset="0"/>
              </a:rPr>
              <a:t>and that of MQ135 is connected to Analog Pin.</a:t>
            </a:r>
          </a:p>
          <a:p>
            <a:pPr marL="342900" lvl="0" indent="-342900" algn="just">
              <a:buFont typeface="Wingdings" pitchFamily="2" charset="2"/>
              <a:buChar char="§"/>
            </a:pPr>
            <a:r>
              <a:rPr lang="en-US" sz="2000" dirty="0" smtClean="0">
                <a:latin typeface="Times New Roman" pitchFamily="18" charset="0"/>
                <a:cs typeface="Times New Roman" pitchFamily="18" charset="0"/>
              </a:rPr>
              <a:t>The other </a:t>
            </a:r>
            <a:r>
              <a:rPr lang="en-US" sz="2000" dirty="0">
                <a:latin typeface="Times New Roman" pitchFamily="18" charset="0"/>
                <a:cs typeface="Times New Roman" pitchFamily="18" charset="0"/>
              </a:rPr>
              <a:t>connections are kept the same.</a:t>
            </a:r>
          </a:p>
          <a:p>
            <a:pPr algn="just"/>
            <a:r>
              <a:rPr lang="en-US" sz="2000" dirty="0"/>
              <a:t> </a:t>
            </a:r>
          </a:p>
          <a:p>
            <a:pPr marL="285750" indent="-285750" algn="just">
              <a:buFont typeface="Wingdings" pitchFamily="2" charset="2"/>
              <a:buChar char="§"/>
            </a:pPr>
            <a:endParaRPr lang="en-US" sz="2000" dirty="0">
              <a:latin typeface="Times New Roman" pitchFamily="18" charset="0"/>
              <a:cs typeface="Times New Roman" pitchFamily="18" charset="0"/>
            </a:endParaRPr>
          </a:p>
        </p:txBody>
      </p:sp>
      <p:sp>
        <p:nvSpPr>
          <p:cNvPr id="3" name="TextBox 2"/>
          <p:cNvSpPr txBox="1"/>
          <p:nvPr/>
        </p:nvSpPr>
        <p:spPr>
          <a:xfrm>
            <a:off x="990600" y="379304"/>
            <a:ext cx="2184893" cy="584775"/>
          </a:xfrm>
          <a:prstGeom prst="rect">
            <a:avLst/>
          </a:prstGeom>
          <a:noFill/>
        </p:spPr>
        <p:txBody>
          <a:bodyPr wrap="none" rtlCol="0">
            <a:spAutoFit/>
          </a:bodyPr>
          <a:lstStyle/>
          <a:p>
            <a:pPr marL="457200" indent="-457200">
              <a:buFont typeface="Wingdings" pitchFamily="2" charset="2"/>
              <a:buChar char="q"/>
            </a:pPr>
            <a:r>
              <a:rPr lang="en-US" sz="3200" b="1" dirty="0" smtClean="0">
                <a:effectLst>
                  <a:outerShdw blurRad="38100" dist="38100" dir="2700000" algn="tl">
                    <a:srgbClr val="000000">
                      <a:alpha val="43137"/>
                    </a:srgbClr>
                  </a:outerShdw>
                </a:effectLst>
                <a:latin typeface="Adobe Caslon Pro Bold" pitchFamily="18" charset="0"/>
              </a:rPr>
              <a:t>Working</a:t>
            </a:r>
            <a:endParaRPr lang="en-US" sz="3200" dirty="0">
              <a:latin typeface="Adobe Caslon Pro Bold" pitchFamily="18" charset="0"/>
            </a:endParaRPr>
          </a:p>
        </p:txBody>
      </p:sp>
    </p:spTree>
    <p:extLst>
      <p:ext uri="{BB962C8B-B14F-4D97-AF65-F5344CB8AC3E}">
        <p14:creationId xmlns:p14="http://schemas.microsoft.com/office/powerpoint/2010/main" val="427588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28600" y="1289699"/>
            <a:ext cx="8763000" cy="5109091"/>
          </a:xfrm>
          <a:prstGeom prst="rect">
            <a:avLst/>
          </a:prstGeom>
          <a:noFill/>
        </p:spPr>
        <p:txBody>
          <a:bodyPr wrap="square" rtlCol="0">
            <a:spAutoFit/>
          </a:bodyPr>
          <a:lstStyle/>
          <a:p>
            <a:pPr marL="285750" indent="-285750">
              <a:buFont typeface="Wingdings" pitchFamily="2" charset="2"/>
              <a:buChar char="§"/>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system is used to send gas like benzene, alcohol, smoke, etc. using the MQ135 Gas Sensor.</a:t>
            </a:r>
          </a:p>
          <a:p>
            <a:pPr marL="285750" indent="-285750">
              <a:buFont typeface="Wingdings" pitchFamily="2" charset="2"/>
              <a:buChar char="§"/>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monitor the air of the environment using an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microcontroller, IOT Technology is proposed to improve the quality of air. The use of Io technology enhances the process of monitoring various aspects of the environment such as the air quality monitoring issue proposed in this paper. </a:t>
            </a:r>
            <a:endParaRPr lang="en-US" dirty="0" smtClean="0">
              <a:latin typeface="Times New Roman" pitchFamily="18" charset="0"/>
              <a:cs typeface="Times New Roman" pitchFamily="18" charset="0"/>
            </a:endParaRPr>
          </a:p>
          <a:p>
            <a:pPr marL="285750" indent="-285750">
              <a:buFont typeface="Wingdings" pitchFamily="2" charset="2"/>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system This board has a Wi-Fi module that acts as the internet connector and informative access for the air quality. This measures the air quality in real-time using MQ135 Gas Sensor with Node MCU.</a:t>
            </a:r>
          </a:p>
          <a:p>
            <a:pPr marL="285750" indent="-285750">
              <a:buFont typeface="Wingdings" pitchFamily="2" charset="2"/>
              <a:buChar char="§"/>
            </a:pPr>
            <a:r>
              <a:rPr lang="en-US" dirty="0" smtClean="0">
                <a:latin typeface="Times New Roman" pitchFamily="18" charset="0"/>
                <a:cs typeface="Times New Roman" pitchFamily="18" charset="0"/>
              </a:rPr>
              <a:t> Node </a:t>
            </a:r>
            <a:r>
              <a:rPr lang="en-US" dirty="0">
                <a:latin typeface="Times New Roman" pitchFamily="18" charset="0"/>
                <a:cs typeface="Times New Roman" pitchFamily="18" charset="0"/>
              </a:rPr>
              <a:t>MCU will send the data to things peak platform which is connected with Twitter, so whenever the air quality goes below a certain level it will send the Twitter notification, thus warning people in that particular area.</a:t>
            </a:r>
          </a:p>
          <a:p>
            <a:pPr marL="285750" indent="-285750">
              <a:buFont typeface="Wingdings" pitchFamily="2" charset="2"/>
              <a:buChar char="§"/>
            </a:pPr>
            <a:r>
              <a:rPr lang="en-US" dirty="0">
                <a:latin typeface="Times New Roman" pitchFamily="18" charset="0"/>
                <a:cs typeface="Times New Roman" pitchFamily="18" charset="0"/>
              </a:rPr>
              <a:t>Here the use of the MQ135 gas sensor gives the sense of the different types of dangerous gas and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is the heart of this project which controls the entire process</a:t>
            </a:r>
            <a:r>
              <a:rPr lang="en-US" dirty="0" smtClean="0">
                <a:latin typeface="Times New Roman" pitchFamily="18" charset="0"/>
                <a:cs typeface="Times New Roman" pitchFamily="18" charset="0"/>
              </a:rPr>
              <a:t>.</a:t>
            </a:r>
          </a:p>
          <a:p>
            <a:pPr marL="285750" indent="-285750">
              <a:buFont typeface="Wingdings" pitchFamily="2" charset="2"/>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Wi-Fi module connects the whole process to the internet and LCD is used for the visual Output It supports the new technology and effectively supports the healthy life concept. This system has features for people to monitor the amount of pollution on their mobile phones using the application</a:t>
            </a:r>
            <a:r>
              <a:rPr lang="en-US" sz="2000" dirty="0">
                <a:latin typeface="Times New Roman" pitchFamily="18" charset="0"/>
                <a:cs typeface="Times New Roman" pitchFamily="18" charset="0"/>
              </a:rPr>
              <a:t>.</a:t>
            </a:r>
          </a:p>
        </p:txBody>
      </p:sp>
      <p:sp>
        <p:nvSpPr>
          <p:cNvPr id="3" name="TextBox 2"/>
          <p:cNvSpPr txBox="1"/>
          <p:nvPr/>
        </p:nvSpPr>
        <p:spPr>
          <a:xfrm>
            <a:off x="1357260" y="379305"/>
            <a:ext cx="2658292" cy="584775"/>
          </a:xfrm>
          <a:prstGeom prst="rect">
            <a:avLst/>
          </a:prstGeom>
          <a:noFill/>
        </p:spPr>
        <p:txBody>
          <a:bodyPr wrap="none" rtlCol="0">
            <a:spAutoFit/>
          </a:bodyPr>
          <a:lstStyle/>
          <a:p>
            <a:pPr marL="457200" indent="-457200">
              <a:buFont typeface="Wingdings" pitchFamily="2" charset="2"/>
              <a:buChar char="q"/>
            </a:pPr>
            <a:r>
              <a:rPr lang="en-US" sz="3200" b="1" dirty="0" smtClean="0">
                <a:effectLst>
                  <a:outerShdw blurRad="38100" dist="38100" dir="2700000" algn="tl">
                    <a:srgbClr val="000000">
                      <a:alpha val="43137"/>
                    </a:srgbClr>
                  </a:outerShdw>
                </a:effectLst>
                <a:latin typeface="Adobe Caslon Pro Bold" pitchFamily="18" charset="0"/>
              </a:rPr>
              <a:t>Conclusion</a:t>
            </a:r>
            <a:endParaRPr lang="en-US" sz="3200" dirty="0">
              <a:latin typeface="Adobe Caslon Pro Bold" pitchFamily="18" charset="0"/>
            </a:endParaRPr>
          </a:p>
        </p:txBody>
      </p:sp>
    </p:spTree>
    <p:extLst>
      <p:ext uri="{BB962C8B-B14F-4D97-AF65-F5344CB8AC3E}">
        <p14:creationId xmlns:p14="http://schemas.microsoft.com/office/powerpoint/2010/main" val="740799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33400" y="3721176"/>
            <a:ext cx="7696200" cy="400110"/>
          </a:xfrm>
          <a:prstGeom prst="rect">
            <a:avLst/>
          </a:prstGeom>
        </p:spPr>
        <p:txBody>
          <a:bodyPr wrap="square">
            <a:spAutoFit/>
          </a:bodyPr>
          <a:lstStyle/>
          <a:p>
            <a:pPr algn="ctr"/>
            <a:r>
              <a:rPr lang="en-US" sz="2000" b="1" dirty="0" smtClean="0">
                <a:latin typeface="Aparajita" pitchFamily="18" charset="0"/>
                <a:cs typeface="Aparajita" pitchFamily="18" charset="0"/>
              </a:rPr>
              <a:t>A PROJECT REPORT ON : Home Air Quality Monitoring System</a:t>
            </a:r>
            <a:endParaRPr lang="en-US" sz="2000" b="1" dirty="0">
              <a:latin typeface="Aparajita" pitchFamily="18" charset="0"/>
              <a:cs typeface="Aparajita" pitchFamily="18" charset="0"/>
            </a:endParaRPr>
          </a:p>
        </p:txBody>
      </p:sp>
      <p:sp>
        <p:nvSpPr>
          <p:cNvPr id="3" name="Rectangle 2"/>
          <p:cNvSpPr/>
          <p:nvPr/>
        </p:nvSpPr>
        <p:spPr>
          <a:xfrm>
            <a:off x="4419600" y="4967123"/>
            <a:ext cx="4572000" cy="877163"/>
          </a:xfrm>
          <a:prstGeom prst="rect">
            <a:avLst/>
          </a:prstGeom>
        </p:spPr>
        <p:txBody>
          <a:bodyPr>
            <a:spAutoFit/>
          </a:bodyPr>
          <a:lstStyle/>
          <a:p>
            <a:r>
              <a:rPr lang="en-US" sz="1700" b="1" dirty="0" smtClean="0"/>
              <a:t>Mr. </a:t>
            </a:r>
            <a:r>
              <a:rPr lang="en-US" sz="1700" b="1" dirty="0" err="1" smtClean="0"/>
              <a:t>Ambhure</a:t>
            </a:r>
            <a:r>
              <a:rPr lang="en-US" sz="1700" b="1" dirty="0" smtClean="0"/>
              <a:t> </a:t>
            </a:r>
            <a:r>
              <a:rPr lang="en-US" sz="1700" b="1" dirty="0" err="1" smtClean="0"/>
              <a:t>Vaishnav</a:t>
            </a:r>
            <a:r>
              <a:rPr lang="en-US" sz="1700" b="1" dirty="0" smtClean="0"/>
              <a:t> </a:t>
            </a:r>
            <a:r>
              <a:rPr lang="en-US" sz="1700" b="1" dirty="0" err="1" smtClean="0"/>
              <a:t>Shivaji</a:t>
            </a:r>
            <a:r>
              <a:rPr lang="en-US" sz="1700" b="1" dirty="0" smtClean="0"/>
              <a:t> (03)</a:t>
            </a:r>
            <a:endParaRPr lang="en-US" sz="1700" b="1" dirty="0"/>
          </a:p>
          <a:p>
            <a:r>
              <a:rPr lang="en-US" sz="1700" b="1" dirty="0" smtClean="0"/>
              <a:t>Mr. </a:t>
            </a:r>
            <a:r>
              <a:rPr lang="en-US" sz="1700" b="1" dirty="0" err="1" smtClean="0"/>
              <a:t>Bhadke</a:t>
            </a:r>
            <a:r>
              <a:rPr lang="en-US" sz="1700" b="1" dirty="0" smtClean="0"/>
              <a:t> </a:t>
            </a:r>
            <a:r>
              <a:rPr lang="en-US" sz="1700" b="1" dirty="0" err="1" smtClean="0"/>
              <a:t>Shubham</a:t>
            </a:r>
            <a:r>
              <a:rPr lang="en-US" sz="1700" b="1" dirty="0" smtClean="0"/>
              <a:t> Vilas (08)</a:t>
            </a:r>
            <a:endParaRPr lang="en-US" sz="1700" b="1" dirty="0"/>
          </a:p>
          <a:p>
            <a:r>
              <a:rPr lang="en-US" sz="1700" b="1" dirty="0" smtClean="0"/>
              <a:t>Mr. </a:t>
            </a:r>
            <a:r>
              <a:rPr lang="en-US" sz="1700" b="1" dirty="0" err="1" smtClean="0"/>
              <a:t>Gawali</a:t>
            </a:r>
            <a:r>
              <a:rPr lang="en-US" sz="1700" b="1" dirty="0" smtClean="0"/>
              <a:t> </a:t>
            </a:r>
            <a:r>
              <a:rPr lang="en-US" sz="1700" b="1" dirty="0" err="1" smtClean="0"/>
              <a:t>Akshay</a:t>
            </a:r>
            <a:r>
              <a:rPr lang="en-US" sz="1700" b="1" dirty="0" smtClean="0"/>
              <a:t> </a:t>
            </a:r>
            <a:r>
              <a:rPr lang="en-US" sz="1700" b="1" dirty="0" err="1" smtClean="0"/>
              <a:t>Bhanudas</a:t>
            </a:r>
            <a:r>
              <a:rPr lang="en-US" sz="1700" b="1" dirty="0" smtClean="0"/>
              <a:t> (19)</a:t>
            </a:r>
            <a:endParaRPr lang="en-US" sz="1700" b="1" dirty="0"/>
          </a:p>
        </p:txBody>
      </p:sp>
      <p:sp>
        <p:nvSpPr>
          <p:cNvPr id="4" name="Rectangle 3"/>
          <p:cNvSpPr/>
          <p:nvPr/>
        </p:nvSpPr>
        <p:spPr>
          <a:xfrm>
            <a:off x="356520" y="5234463"/>
            <a:ext cx="2924629" cy="646331"/>
          </a:xfrm>
          <a:prstGeom prst="rect">
            <a:avLst/>
          </a:prstGeom>
        </p:spPr>
        <p:txBody>
          <a:bodyPr wrap="square">
            <a:spAutoFit/>
          </a:bodyPr>
          <a:lstStyle/>
          <a:p>
            <a:r>
              <a:rPr lang="en-US" b="1" dirty="0">
                <a:effectLst>
                  <a:outerShdw blurRad="38100" dist="38100" dir="2700000" algn="tl">
                    <a:srgbClr val="000000">
                      <a:alpha val="43137"/>
                    </a:srgbClr>
                  </a:outerShdw>
                </a:effectLst>
              </a:rPr>
              <a:t>SUBMITTED TO </a:t>
            </a:r>
            <a:r>
              <a:rPr lang="en-US" b="1" dirty="0"/>
              <a:t>:</a:t>
            </a:r>
          </a:p>
          <a:p>
            <a:r>
              <a:rPr lang="en-US" b="1" dirty="0" smtClean="0"/>
              <a:t>Dr. R.S. </a:t>
            </a:r>
            <a:r>
              <a:rPr lang="en-US" b="1" dirty="0" err="1" smtClean="0"/>
              <a:t>Pawase</a:t>
            </a:r>
            <a:r>
              <a:rPr lang="en-US" b="1" dirty="0" smtClean="0"/>
              <a:t>       </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149" y="1600200"/>
            <a:ext cx="1836509" cy="1836509"/>
          </a:xfrm>
          <a:prstGeom prst="rect">
            <a:avLst/>
          </a:prstGeom>
        </p:spPr>
      </p:pic>
      <p:sp>
        <p:nvSpPr>
          <p:cNvPr id="6" name="Rectangle 5"/>
          <p:cNvSpPr/>
          <p:nvPr/>
        </p:nvSpPr>
        <p:spPr>
          <a:xfrm>
            <a:off x="350985" y="838200"/>
            <a:ext cx="7776255" cy="1077218"/>
          </a:xfrm>
          <a:prstGeom prst="rect">
            <a:avLst/>
          </a:prstGeom>
        </p:spPr>
        <p:txBody>
          <a:bodyPr wrap="square">
            <a:spAutoFit/>
          </a:bodyPr>
          <a:lstStyle/>
          <a:p>
            <a:r>
              <a:rPr lang="en-US" sz="3200" b="1" dirty="0" err="1">
                <a:latin typeface="Times New Roman" pitchFamily="18" charset="0"/>
                <a:ea typeface="Adobe Fangsong Std R" pitchFamily="18" charset="-128"/>
                <a:cs typeface="Times New Roman" pitchFamily="18" charset="0"/>
              </a:rPr>
              <a:t>Amrutvahini</a:t>
            </a:r>
            <a:r>
              <a:rPr lang="en-US" sz="3200" b="1" dirty="0">
                <a:latin typeface="Times New Roman" pitchFamily="18" charset="0"/>
                <a:ea typeface="Adobe Fangsong Std R" pitchFamily="18" charset="-128"/>
                <a:cs typeface="Times New Roman" pitchFamily="18" charset="0"/>
              </a:rPr>
              <a:t> College  of  Engineering, </a:t>
            </a:r>
            <a:r>
              <a:rPr lang="en-US" sz="3200" b="1" dirty="0" err="1" smtClean="0">
                <a:latin typeface="Times New Roman" pitchFamily="18" charset="0"/>
                <a:ea typeface="Adobe Fangsong Std R" pitchFamily="18" charset="-128"/>
                <a:cs typeface="Times New Roman" pitchFamily="18" charset="0"/>
              </a:rPr>
              <a:t>Sangamner</a:t>
            </a:r>
            <a:r>
              <a:rPr lang="en-US" sz="3200" b="1" dirty="0" smtClean="0">
                <a:latin typeface="Times New Roman" pitchFamily="18" charset="0"/>
                <a:ea typeface="Adobe Fangsong Std R" pitchFamily="18" charset="-128"/>
                <a:cs typeface="Times New Roman" pitchFamily="18" charset="0"/>
              </a:rPr>
              <a:t>.</a:t>
            </a:r>
            <a:endParaRPr lang="en-US" sz="3200" b="1" dirty="0">
              <a:latin typeface="Times New Roman" pitchFamily="18" charset="0"/>
              <a:ea typeface="Adobe Fangsong Std R" pitchFamily="18" charset="-128"/>
              <a:cs typeface="Times New Roman" pitchFamily="18" charset="0"/>
            </a:endParaRPr>
          </a:p>
        </p:txBody>
      </p:sp>
      <p:cxnSp>
        <p:nvCxnSpPr>
          <p:cNvPr id="8" name="Straight Connector 7"/>
          <p:cNvCxnSpPr/>
          <p:nvPr/>
        </p:nvCxnSpPr>
        <p:spPr>
          <a:xfrm>
            <a:off x="838200" y="4121286"/>
            <a:ext cx="7289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19600" y="4800600"/>
            <a:ext cx="1828800" cy="369332"/>
          </a:xfrm>
          <a:prstGeom prst="rect">
            <a:avLst/>
          </a:prstGeom>
          <a:noFill/>
        </p:spPr>
        <p:txBody>
          <a:bodyPr wrap="square" rtlCol="0">
            <a:spAutoFit/>
          </a:bodyPr>
          <a:lstStyle/>
          <a:p>
            <a:endParaRPr lang="en-US"/>
          </a:p>
        </p:txBody>
      </p:sp>
      <p:sp>
        <p:nvSpPr>
          <p:cNvPr id="9" name="TextBox 8"/>
          <p:cNvSpPr txBox="1"/>
          <p:nvPr/>
        </p:nvSpPr>
        <p:spPr>
          <a:xfrm>
            <a:off x="4419600" y="4628569"/>
            <a:ext cx="4114800" cy="338554"/>
          </a:xfrm>
          <a:prstGeom prst="rect">
            <a:avLst/>
          </a:prstGeom>
          <a:noFill/>
        </p:spPr>
        <p:txBody>
          <a:bodyPr wrap="square" rtlCol="0">
            <a:spAutoFit/>
          </a:bodyPr>
          <a:lstStyle/>
          <a:p>
            <a:r>
              <a:rPr lang="en-US" sz="1600" b="1" dirty="0" smtClean="0">
                <a:effectLst>
                  <a:outerShdw blurRad="38100" dist="38100" dir="2700000" algn="tl">
                    <a:srgbClr val="000000">
                      <a:alpha val="43137"/>
                    </a:srgbClr>
                  </a:outerShdw>
                </a:effectLst>
              </a:rPr>
              <a:t>PRESENTED </a:t>
            </a:r>
            <a:r>
              <a:rPr lang="en-US" sz="1600" b="1" dirty="0">
                <a:effectLst>
                  <a:outerShdw blurRad="38100" dist="38100" dir="2700000" algn="tl">
                    <a:srgbClr val="000000">
                      <a:alpha val="43137"/>
                    </a:srgbClr>
                  </a:outerShdw>
                </a:effectLst>
              </a:rPr>
              <a:t>BY </a:t>
            </a:r>
            <a:r>
              <a:rPr lang="en-US" sz="1600" b="1" dirty="0" smtClean="0"/>
              <a:t>:   </a:t>
            </a:r>
            <a:endParaRPr lang="en-US" sz="1600" b="1" dirty="0"/>
          </a:p>
        </p:txBody>
      </p:sp>
    </p:spTree>
    <p:extLst>
      <p:ext uri="{BB962C8B-B14F-4D97-AF65-F5344CB8AC3E}">
        <p14:creationId xmlns:p14="http://schemas.microsoft.com/office/powerpoint/2010/main" val="2496790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57200" y="1219200"/>
            <a:ext cx="7924800" cy="4431983"/>
          </a:xfrm>
          <a:prstGeom prst="rect">
            <a:avLst/>
          </a:prstGeom>
          <a:noFill/>
        </p:spPr>
        <p:txBody>
          <a:bodyPr wrap="square" rtlCol="0">
            <a:spAutoFit/>
          </a:bodyPr>
          <a:lstStyle/>
          <a:p>
            <a:pPr marL="285750" indent="-285750">
              <a:buFont typeface="Wingdings" pitchFamily="2" charset="2"/>
              <a:buChar char="§"/>
            </a:pPr>
            <a:endParaRPr lang="en-US" dirty="0">
              <a:latin typeface="Times New Roman" pitchFamily="18" charset="0"/>
              <a:cs typeface="Times New Roman" pitchFamily="18" charset="0"/>
            </a:endParaRPr>
          </a:p>
          <a:p>
            <a:pPr marL="342900" indent="-342900">
              <a:buFont typeface="Wingdings" pitchFamily="2" charset="2"/>
              <a:buChar char="§"/>
            </a:pPr>
            <a:endParaRPr lang="en-US" sz="2400" b="1" dirty="0">
              <a:latin typeface="Times New Roman" pitchFamily="18" charset="0"/>
              <a:cs typeface="Times New Roman" pitchFamily="18" charset="0"/>
            </a:endParaRPr>
          </a:p>
          <a:p>
            <a:pPr marL="342900" indent="-342900">
              <a:buFont typeface="Wingdings" pitchFamily="2" charset="2"/>
              <a:buChar char="§"/>
            </a:pPr>
            <a:r>
              <a:rPr lang="en-US" sz="2400" dirty="0">
                <a:latin typeface="Times New Roman" pitchFamily="18" charset="0"/>
                <a:cs typeface="Times New Roman" pitchFamily="18" charset="0"/>
              </a:rPr>
              <a:t>https://en.wikipedia.org/wiki/Arduino#/media/File:UnoConnections.jpg </a:t>
            </a:r>
            <a:endParaRPr lang="en-US" sz="2400" dirty="0" smtClean="0">
              <a:latin typeface="Times New Roman" pitchFamily="18" charset="0"/>
              <a:cs typeface="Times New Roman" pitchFamily="18" charset="0"/>
            </a:endParaRPr>
          </a:p>
          <a:p>
            <a:pPr marL="342900" indent="-342900">
              <a:buFont typeface="Wingdings" pitchFamily="2" charset="2"/>
              <a:buChar char="§"/>
            </a:pPr>
            <a:r>
              <a:rPr lang="en-US" sz="2400" dirty="0" smtClean="0">
                <a:latin typeface="Times New Roman" pitchFamily="18" charset="0"/>
                <a:cs typeface="Times New Roman" pitchFamily="18" charset="0"/>
                <a:hlinkClick r:id="rId3"/>
              </a:rPr>
              <a:t>http</a:t>
            </a:r>
            <a:r>
              <a:rPr lang="en-US" sz="2400" dirty="0">
                <a:latin typeface="Times New Roman" pitchFamily="18" charset="0"/>
                <a:cs typeface="Times New Roman" pitchFamily="18" charset="0"/>
                <a:hlinkClick r:id="rId3"/>
              </a:rPr>
              <a:t>://</a:t>
            </a:r>
            <a:r>
              <a:rPr lang="en-US" sz="2400" dirty="0" smtClean="0">
                <a:latin typeface="Times New Roman" pitchFamily="18" charset="0"/>
                <a:cs typeface="Times New Roman" pitchFamily="18" charset="0"/>
                <a:hlinkClick r:id="rId3"/>
              </a:rPr>
              <a:t>www.circuitbasics.com/how-to-set-up-the-dht11-humidity-sensor-on-an-arduino/</a:t>
            </a:r>
            <a:endParaRPr lang="en-US" sz="2400" dirty="0" smtClean="0">
              <a:latin typeface="Times New Roman" pitchFamily="18" charset="0"/>
              <a:cs typeface="Times New Roman" pitchFamily="18" charset="0"/>
            </a:endParaRPr>
          </a:p>
          <a:p>
            <a:pPr marL="342900" indent="-342900">
              <a:buFont typeface="Wingdings" pitchFamily="2" charset="2"/>
              <a:buChar char="§"/>
            </a:pPr>
            <a:r>
              <a:rPr lang="en-US" sz="2400" dirty="0" smtClean="0">
                <a:latin typeface="Times New Roman" pitchFamily="18" charset="0"/>
                <a:cs typeface="Times New Roman" pitchFamily="18" charset="0"/>
              </a:rPr>
              <a:t>https</a:t>
            </a:r>
            <a:r>
              <a:rPr lang="en-US" sz="2400" dirty="0">
                <a:latin typeface="Times New Roman" pitchFamily="18" charset="0"/>
                <a:cs typeface="Times New Roman" pitchFamily="18" charset="0"/>
              </a:rPr>
              <a:t>://</a:t>
            </a:r>
            <a:r>
              <a:rPr lang="en-US" sz="2400" dirty="0">
                <a:latin typeface="Times New Roman" pitchFamily="18" charset="0"/>
                <a:cs typeface="Times New Roman" pitchFamily="18" charset="0"/>
                <a:hlinkClick r:id="rId4"/>
              </a:rPr>
              <a:t>www.robot-r-us.com/vmchk/sensor-temp/humid/dht11-temperature-and-</a:t>
            </a:r>
            <a:r>
              <a:rPr lang="en-US" sz="2400" dirty="0">
                <a:latin typeface="Times New Roman" pitchFamily="18" charset="0"/>
                <a:cs typeface="Times New Roman" pitchFamily="18" charset="0"/>
              </a:rPr>
              <a:t> humiditysensor.html</a:t>
            </a:r>
          </a:p>
          <a:p>
            <a:pPr marL="342900" indent="-342900">
              <a:buFont typeface="Wingdings" pitchFamily="2" charset="2"/>
              <a:buChar char="§"/>
            </a:pPr>
            <a:r>
              <a:rPr lang="en-US" sz="2400" dirty="0">
                <a:latin typeface="Times New Roman" pitchFamily="18" charset="0"/>
                <a:cs typeface="Times New Roman" pitchFamily="18" charset="0"/>
                <a:hlinkClick r:id="rId5"/>
              </a:rPr>
              <a:t>https://electrosome.com/power-supply-design-5v-7805-voltage-regulator</a:t>
            </a:r>
            <a:r>
              <a:rPr lang="en-US" sz="2400" dirty="0" smtClean="0">
                <a:latin typeface="Times New Roman" pitchFamily="18" charset="0"/>
                <a:cs typeface="Times New Roman" pitchFamily="18" charset="0"/>
                <a:hlinkClick r:id="rId5"/>
              </a:rPr>
              <a:t>/</a:t>
            </a:r>
            <a:endParaRPr lang="en-US" sz="2400" dirty="0" smtClean="0">
              <a:latin typeface="Times New Roman" pitchFamily="18" charset="0"/>
              <a:cs typeface="Times New Roman" pitchFamily="18" charset="0"/>
            </a:endParaRPr>
          </a:p>
          <a:p>
            <a:pPr marL="342900" indent="-342900">
              <a:buFont typeface="Wingdings" pitchFamily="2" charset="2"/>
              <a:buChar char="§"/>
            </a:pPr>
            <a:r>
              <a:rPr lang="en-US" sz="2400" dirty="0" err="1" smtClean="0">
                <a:latin typeface="Times New Roman" pitchFamily="18" charset="0"/>
                <a:cs typeface="Times New Roman" pitchFamily="18" charset="0"/>
              </a:rPr>
              <a:t>youtube</a:t>
            </a:r>
            <a:endParaRPr lang="en-US" sz="2400" dirty="0" smtClean="0">
              <a:latin typeface="Times New Roman" pitchFamily="18" charset="0"/>
              <a:cs typeface="Times New Roman" pitchFamily="18" charset="0"/>
            </a:endParaRPr>
          </a:p>
          <a:p>
            <a:pPr marL="342900" indent="-342900">
              <a:buFont typeface="Wingdings" pitchFamily="2" charset="2"/>
              <a:buChar char="§"/>
            </a:pPr>
            <a:r>
              <a:rPr lang="en-US" sz="2400" dirty="0" smtClean="0">
                <a:latin typeface="Times New Roman" pitchFamily="18" charset="0"/>
                <a:cs typeface="Times New Roman" pitchFamily="18" charset="0"/>
              </a:rPr>
              <a:t>www.google.com</a:t>
            </a:r>
            <a:endParaRPr lang="en-US" sz="2400" dirty="0">
              <a:latin typeface="Times New Roman" pitchFamily="18" charset="0"/>
              <a:cs typeface="Times New Roman" pitchFamily="18" charset="0"/>
            </a:endParaRPr>
          </a:p>
        </p:txBody>
      </p:sp>
      <p:sp>
        <p:nvSpPr>
          <p:cNvPr id="3" name="TextBox 2"/>
          <p:cNvSpPr txBox="1"/>
          <p:nvPr/>
        </p:nvSpPr>
        <p:spPr>
          <a:xfrm>
            <a:off x="1226457" y="381000"/>
            <a:ext cx="2895600" cy="584775"/>
          </a:xfrm>
          <a:prstGeom prst="rect">
            <a:avLst/>
          </a:prstGeom>
          <a:noFill/>
        </p:spPr>
        <p:txBody>
          <a:bodyPr wrap="square" rtlCol="0">
            <a:spAutoFit/>
          </a:bodyPr>
          <a:lstStyle/>
          <a:p>
            <a:pPr marL="457200" indent="-457200">
              <a:buFont typeface="Wingdings" pitchFamily="2" charset="2"/>
              <a:buChar char="q"/>
            </a:pPr>
            <a:r>
              <a:rPr lang="en-US" sz="3200" b="1" dirty="0" smtClean="0">
                <a:effectLst>
                  <a:outerShdw blurRad="38100" dist="38100" dir="2700000" algn="tl">
                    <a:srgbClr val="000000">
                      <a:alpha val="43137"/>
                    </a:srgbClr>
                  </a:outerShdw>
                </a:effectLst>
                <a:latin typeface="Adobe Caslon Pro Bold" pitchFamily="18" charset="0"/>
              </a:rPr>
              <a:t>Reference</a:t>
            </a:r>
            <a:endParaRPr lang="en-US" sz="3200" b="1" dirty="0">
              <a:effectLst>
                <a:outerShdw blurRad="38100" dist="38100" dir="2700000" algn="tl">
                  <a:srgbClr val="000000">
                    <a:alpha val="43137"/>
                  </a:srgbClr>
                </a:outerShdw>
              </a:effectLst>
              <a:latin typeface="Adobe Caslon Pro Bold" pitchFamily="18" charset="0"/>
            </a:endParaRPr>
          </a:p>
        </p:txBody>
      </p:sp>
    </p:spTree>
    <p:extLst>
      <p:ext uri="{BB962C8B-B14F-4D97-AF65-F5344CB8AC3E}">
        <p14:creationId xmlns:p14="http://schemas.microsoft.com/office/powerpoint/2010/main" val="4202626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362200" y="3280320"/>
            <a:ext cx="4508285" cy="769441"/>
          </a:xfrm>
          <a:prstGeom prst="rect">
            <a:avLst/>
          </a:prstGeom>
          <a:noFill/>
        </p:spPr>
        <p:txBody>
          <a:bodyPr wrap="none" rtlCol="0">
            <a:spAutoFit/>
          </a:bodyPr>
          <a:lstStyle/>
          <a:p>
            <a:r>
              <a:rPr lang="en-US" sz="4400" dirty="0" smtClean="0">
                <a:latin typeface="Adobe Caslon Pro Bold" pitchFamily="18" charset="0"/>
              </a:rPr>
              <a:t>THANK  YOU …</a:t>
            </a:r>
            <a:endParaRPr lang="en-US" sz="4400" dirty="0">
              <a:latin typeface="Adobe Caslon Pro Bold" pitchFamily="18" charset="0"/>
            </a:endParaRPr>
          </a:p>
        </p:txBody>
      </p:sp>
    </p:spTree>
    <p:extLst>
      <p:ext uri="{BB962C8B-B14F-4D97-AF65-F5344CB8AC3E}">
        <p14:creationId xmlns:p14="http://schemas.microsoft.com/office/powerpoint/2010/main" val="1603515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139371" y="1318974"/>
            <a:ext cx="6629400" cy="2554545"/>
          </a:xfrm>
          <a:prstGeom prst="rect">
            <a:avLst/>
          </a:prstGeom>
          <a:noFill/>
        </p:spPr>
        <p:txBody>
          <a:bodyPr wrap="square" rtlCol="0">
            <a:spAutoFit/>
          </a:bodyPr>
          <a:lstStyle/>
          <a:p>
            <a:pPr marL="342900" indent="-342900">
              <a:buFont typeface="Wingdings" pitchFamily="2" charset="2"/>
              <a:buChar char="Ø"/>
            </a:pPr>
            <a:endParaRPr lang="en-US" sz="2000" b="1" dirty="0" smtClean="0">
              <a:latin typeface="Aparajita" pitchFamily="18" charset="0"/>
              <a:cs typeface="Aparajita" pitchFamily="18" charset="0"/>
            </a:endParaRPr>
          </a:p>
          <a:p>
            <a:pPr marL="342900" indent="-342900">
              <a:buFont typeface="Wingdings" pitchFamily="2" charset="2"/>
              <a:buChar char="Ø"/>
            </a:pPr>
            <a:r>
              <a:rPr lang="en-US" sz="2000" b="1" dirty="0" smtClean="0">
                <a:latin typeface="Aparajita" pitchFamily="18" charset="0"/>
                <a:cs typeface="Aparajita" pitchFamily="18" charset="0"/>
              </a:rPr>
              <a:t>INTRODUCTION</a:t>
            </a:r>
            <a:endParaRPr lang="en-US" sz="2000" b="1" dirty="0">
              <a:latin typeface="Aparajita" pitchFamily="18" charset="0"/>
              <a:cs typeface="Aparajita" pitchFamily="18" charset="0"/>
            </a:endParaRPr>
          </a:p>
          <a:p>
            <a:pPr marL="342900" indent="-342900">
              <a:buFont typeface="Wingdings" pitchFamily="2" charset="2"/>
              <a:buChar char="Ø"/>
            </a:pPr>
            <a:r>
              <a:rPr lang="en-US" sz="2000" b="1" dirty="0" smtClean="0">
                <a:latin typeface="Aparajita" pitchFamily="18" charset="0"/>
                <a:cs typeface="Aparajita" pitchFamily="18" charset="0"/>
              </a:rPr>
              <a:t>BASIC BLOCK  DIAGRAM  &amp; CIRCUIT  DIAGRAM</a:t>
            </a:r>
            <a:endParaRPr lang="en-US" sz="2000" b="1" dirty="0">
              <a:latin typeface="Aparajita" pitchFamily="18" charset="0"/>
              <a:cs typeface="Aparajita" pitchFamily="18" charset="0"/>
            </a:endParaRPr>
          </a:p>
          <a:p>
            <a:pPr marL="342900" indent="-342900">
              <a:buFont typeface="Wingdings" pitchFamily="2" charset="2"/>
              <a:buChar char="Ø"/>
            </a:pPr>
            <a:r>
              <a:rPr lang="en-US" sz="2000" b="1" dirty="0" smtClean="0">
                <a:latin typeface="Aparajita" pitchFamily="18" charset="0"/>
                <a:cs typeface="Aparajita" pitchFamily="18" charset="0"/>
              </a:rPr>
              <a:t> COMPONENTS </a:t>
            </a:r>
          </a:p>
          <a:p>
            <a:pPr marL="342900" indent="-342900">
              <a:buFont typeface="Wingdings" pitchFamily="2" charset="2"/>
              <a:buChar char="Ø"/>
            </a:pPr>
            <a:r>
              <a:rPr lang="en-US" sz="2000" b="1" dirty="0" smtClean="0">
                <a:latin typeface="Aparajita" pitchFamily="18" charset="0"/>
                <a:cs typeface="Aparajita" pitchFamily="18" charset="0"/>
              </a:rPr>
              <a:t>SIMULATION</a:t>
            </a:r>
          </a:p>
          <a:p>
            <a:pPr marL="342900" indent="-342900">
              <a:buFont typeface="Wingdings" pitchFamily="2" charset="2"/>
              <a:buChar char="Ø"/>
            </a:pPr>
            <a:r>
              <a:rPr lang="en-US" sz="2000" b="1" dirty="0" smtClean="0">
                <a:latin typeface="Aparajita" pitchFamily="18" charset="0"/>
                <a:cs typeface="Aparajita" pitchFamily="18" charset="0"/>
              </a:rPr>
              <a:t>WORKING</a:t>
            </a:r>
          </a:p>
          <a:p>
            <a:pPr marL="342900" indent="-342900">
              <a:buFont typeface="Wingdings" pitchFamily="2" charset="2"/>
              <a:buChar char="Ø"/>
            </a:pPr>
            <a:r>
              <a:rPr lang="en-US" sz="2000" b="1" dirty="0" smtClean="0">
                <a:latin typeface="Aparajita" pitchFamily="18" charset="0"/>
                <a:cs typeface="Aparajita" pitchFamily="18" charset="0"/>
              </a:rPr>
              <a:t>CONCLUSION</a:t>
            </a:r>
            <a:endParaRPr lang="en-US" sz="2000" b="1" dirty="0">
              <a:latin typeface="Aparajita" pitchFamily="18" charset="0"/>
              <a:cs typeface="Aparajita" pitchFamily="18" charset="0"/>
            </a:endParaRPr>
          </a:p>
          <a:p>
            <a:pPr marL="342900" indent="-342900">
              <a:buFont typeface="Wingdings" pitchFamily="2" charset="2"/>
              <a:buChar char="Ø"/>
            </a:pPr>
            <a:r>
              <a:rPr lang="en-US" sz="2000" b="1" dirty="0" smtClean="0">
                <a:latin typeface="Aparajita" pitchFamily="18" charset="0"/>
                <a:cs typeface="Aparajita" pitchFamily="18" charset="0"/>
              </a:rPr>
              <a:t>REFERENCES</a:t>
            </a:r>
          </a:p>
        </p:txBody>
      </p:sp>
      <p:sp>
        <p:nvSpPr>
          <p:cNvPr id="3" name="TextBox 2"/>
          <p:cNvSpPr txBox="1"/>
          <p:nvPr/>
        </p:nvSpPr>
        <p:spPr>
          <a:xfrm>
            <a:off x="1143000" y="457200"/>
            <a:ext cx="4343400" cy="861774"/>
          </a:xfrm>
          <a:prstGeom prst="rect">
            <a:avLst/>
          </a:prstGeom>
          <a:noFill/>
        </p:spPr>
        <p:txBody>
          <a:bodyPr wrap="square" rtlCol="0">
            <a:spAutoFit/>
          </a:bodyPr>
          <a:lstStyle/>
          <a:p>
            <a:pPr marL="571500" indent="-571500">
              <a:buFont typeface="Wingdings" pitchFamily="2" charset="2"/>
              <a:buChar char="q"/>
            </a:pPr>
            <a:r>
              <a:rPr lang="en-US" sz="3200" dirty="0" smtClean="0">
                <a:effectLst>
                  <a:outerShdw blurRad="38100" dist="38100" dir="2700000" algn="tl">
                    <a:srgbClr val="000000">
                      <a:alpha val="43137"/>
                    </a:srgbClr>
                  </a:outerShdw>
                </a:effectLst>
                <a:latin typeface="Adobe Caslon Pro Bold" pitchFamily="18" charset="0"/>
              </a:rPr>
              <a:t>INDEX</a:t>
            </a:r>
            <a:endParaRPr lang="en-US" sz="4000" dirty="0" smtClean="0">
              <a:effectLst>
                <a:outerShdw blurRad="38100" dist="38100" dir="2700000" algn="tl">
                  <a:srgbClr val="000000">
                    <a:alpha val="43137"/>
                  </a:srgbClr>
                </a:outerShdw>
              </a:effectLst>
              <a:latin typeface="Adobe Caslon Pro Bold" pitchFamily="18" charset="0"/>
            </a:endParaRPr>
          </a:p>
          <a:p>
            <a:pPr marL="285750" indent="-285750">
              <a:buFont typeface="Wingdings" pitchFamily="2" charset="2"/>
              <a:buChar char="Ø"/>
            </a:pP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5256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762000" y="1447800"/>
            <a:ext cx="7467600" cy="4062651"/>
          </a:xfrm>
          <a:prstGeom prst="rect">
            <a:avLst/>
          </a:prstGeom>
          <a:noFill/>
        </p:spPr>
        <p:txBody>
          <a:bodyPr wrap="square" rtlCol="0">
            <a:spAutoFit/>
          </a:bodyPr>
          <a:lstStyle/>
          <a:p>
            <a:r>
              <a:rPr lang="en-US" sz="2000" dirty="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   To </a:t>
            </a:r>
            <a:r>
              <a:rPr lang="en-US" sz="2000" dirty="0">
                <a:latin typeface="Times New Roman" pitchFamily="18" charset="0"/>
                <a:cs typeface="Times New Roman" pitchFamily="18" charset="0"/>
              </a:rPr>
              <a:t>measure the air quality in the apartment, this air quality monitoring system can be used. This air quality detector not only measures the Carbon Dioxide (CO2) level in the air, but also measures the level of humidity and temperature both inside the room and outside environment. This project consists of two sensors namely, temperature cum humidity sensor and CO2 sensor. These sensors are attached with the system inside the room to calculate the room temperature, humidity and CO2 and also on the roof of the house to calculate the atmosphere temperature, humidity and CO2. It also has LCD attached to it which displays the value of the temperature, humidity and CO2 levels measured.</a:t>
            </a:r>
          </a:p>
          <a:p>
            <a:endParaRPr lang="en-US" dirty="0">
              <a:latin typeface="Arial" pitchFamily="34" charset="0"/>
              <a:cs typeface="Arial" pitchFamily="34" charset="0"/>
            </a:endParaRPr>
          </a:p>
        </p:txBody>
      </p:sp>
      <p:sp>
        <p:nvSpPr>
          <p:cNvPr id="3" name="TextBox 2"/>
          <p:cNvSpPr txBox="1"/>
          <p:nvPr/>
        </p:nvSpPr>
        <p:spPr>
          <a:xfrm>
            <a:off x="990600" y="389101"/>
            <a:ext cx="4038600" cy="523220"/>
          </a:xfrm>
          <a:prstGeom prst="rect">
            <a:avLst/>
          </a:prstGeom>
          <a:noFill/>
        </p:spPr>
        <p:txBody>
          <a:bodyPr wrap="square" rtlCol="0">
            <a:spAutoFit/>
          </a:bodyPr>
          <a:lstStyle/>
          <a:p>
            <a:pPr marL="457200" indent="-457200">
              <a:buFont typeface="Wingdings" pitchFamily="2" charset="2"/>
              <a:buChar char="q"/>
            </a:pPr>
            <a:r>
              <a:rPr lang="en-US" sz="2800" b="1" dirty="0" smtClean="0">
                <a:effectLst>
                  <a:outerShdw blurRad="38100" dist="38100" dir="2700000" algn="tl">
                    <a:srgbClr val="000000">
                      <a:alpha val="43137"/>
                    </a:srgbClr>
                  </a:outerShdw>
                </a:effectLst>
                <a:latin typeface="Adobe Caslon Pro Bold" pitchFamily="18" charset="0"/>
                <a:cs typeface="Aparajita" pitchFamily="18" charset="0"/>
              </a:rPr>
              <a:t>INTRODUCTION</a:t>
            </a:r>
            <a:endParaRPr lang="en-US" sz="2800" b="1" dirty="0">
              <a:effectLst>
                <a:outerShdw blurRad="38100" dist="38100" dir="2700000" algn="tl">
                  <a:srgbClr val="000000">
                    <a:alpha val="43137"/>
                  </a:srgbClr>
                </a:outerShdw>
              </a:effectLst>
              <a:latin typeface="Adobe Caslon Pro Bold" pitchFamily="18" charset="0"/>
              <a:cs typeface="Aparajita" pitchFamily="18" charset="0"/>
            </a:endParaRPr>
          </a:p>
        </p:txBody>
      </p:sp>
    </p:spTree>
    <p:extLst>
      <p:ext uri="{BB962C8B-B14F-4D97-AF65-F5344CB8AC3E}">
        <p14:creationId xmlns:p14="http://schemas.microsoft.com/office/powerpoint/2010/main" val="1031408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914400" y="304800"/>
            <a:ext cx="4876800" cy="584775"/>
          </a:xfrm>
          <a:prstGeom prst="rect">
            <a:avLst/>
          </a:prstGeom>
          <a:noFill/>
        </p:spPr>
        <p:txBody>
          <a:bodyPr wrap="square" rtlCol="0">
            <a:spAutoFit/>
          </a:bodyPr>
          <a:lstStyle/>
          <a:p>
            <a:pPr marL="457200" indent="-457200">
              <a:buFont typeface="Wingdings" pitchFamily="2" charset="2"/>
              <a:buChar char="q"/>
            </a:pPr>
            <a:r>
              <a:rPr lang="en-US" sz="3200" b="1" dirty="0" smtClean="0">
                <a:effectLst>
                  <a:outerShdw blurRad="38100" dist="38100" dir="2700000" algn="tl">
                    <a:srgbClr val="000000">
                      <a:alpha val="43137"/>
                    </a:srgbClr>
                  </a:outerShdw>
                </a:effectLst>
                <a:latin typeface="Aparajita" pitchFamily="18" charset="0"/>
                <a:cs typeface="Aparajita" pitchFamily="18" charset="0"/>
              </a:rPr>
              <a:t>Block Diagram</a:t>
            </a:r>
            <a:endParaRPr lang="en-US" sz="3200" b="1" dirty="0">
              <a:effectLst>
                <a:outerShdw blurRad="38100" dist="38100" dir="2700000" algn="tl">
                  <a:srgbClr val="000000">
                    <a:alpha val="43137"/>
                  </a:srgbClr>
                </a:outerShdw>
              </a:effectLst>
              <a:latin typeface="Adobe Caslon Pro Bold" pitchFamily="18" charset="0"/>
              <a:cs typeface="Adobe Arabic" pitchFamily="18"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1"/>
            <a:ext cx="8382000" cy="4815974"/>
          </a:xfrm>
          <a:prstGeom prst="rect">
            <a:avLst/>
          </a:prstGeom>
        </p:spPr>
      </p:pic>
    </p:spTree>
    <p:extLst>
      <p:ext uri="{BB962C8B-B14F-4D97-AF65-F5344CB8AC3E}">
        <p14:creationId xmlns:p14="http://schemas.microsoft.com/office/powerpoint/2010/main" val="145295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762000" y="428171"/>
            <a:ext cx="4724400" cy="523220"/>
          </a:xfrm>
          <a:prstGeom prst="rect">
            <a:avLst/>
          </a:prstGeom>
          <a:noFill/>
        </p:spPr>
        <p:txBody>
          <a:bodyPr wrap="square" rtlCol="0">
            <a:spAutoFit/>
          </a:bodyPr>
          <a:lstStyle/>
          <a:p>
            <a:pPr marL="457200" indent="-457200">
              <a:buFont typeface="Wingdings" pitchFamily="2" charset="2"/>
              <a:buChar char="Ø"/>
            </a:pPr>
            <a:r>
              <a:rPr lang="en-US" sz="2800" dirty="0" smtClean="0">
                <a:effectLst>
                  <a:outerShdw blurRad="38100" dist="38100" dir="2700000" algn="tl">
                    <a:srgbClr val="000000">
                      <a:alpha val="43137"/>
                    </a:srgbClr>
                  </a:outerShdw>
                </a:effectLst>
                <a:latin typeface="Adobe Caslon Pro Bold" pitchFamily="18" charset="0"/>
              </a:rPr>
              <a:t>Circuit Diagram</a:t>
            </a:r>
            <a:endParaRPr lang="en-US" sz="2800" dirty="0">
              <a:effectLst>
                <a:outerShdw blurRad="38100" dist="38100" dir="2700000" algn="tl">
                  <a:srgbClr val="000000">
                    <a:alpha val="43137"/>
                  </a:srgbClr>
                </a:outerShdw>
              </a:effectLst>
              <a:latin typeface="Adobe Caslon Pro Bold"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37" y="951391"/>
            <a:ext cx="6992326" cy="5525271"/>
          </a:xfrm>
          <a:prstGeom prst="rect">
            <a:avLst/>
          </a:prstGeom>
        </p:spPr>
      </p:pic>
    </p:spTree>
    <p:extLst>
      <p:ext uri="{BB962C8B-B14F-4D97-AF65-F5344CB8AC3E}">
        <p14:creationId xmlns:p14="http://schemas.microsoft.com/office/powerpoint/2010/main" val="3204478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143000" y="457200"/>
            <a:ext cx="4214884" cy="523220"/>
          </a:xfrm>
          <a:prstGeom prst="rect">
            <a:avLst/>
          </a:prstGeom>
          <a:noFill/>
        </p:spPr>
        <p:txBody>
          <a:bodyPr wrap="square" rtlCol="0">
            <a:spAutoFit/>
          </a:bodyPr>
          <a:lstStyle/>
          <a:p>
            <a:pPr marL="457200" indent="-457200">
              <a:buFont typeface="Wingdings" pitchFamily="2" charset="2"/>
              <a:buChar char="Ø"/>
            </a:pPr>
            <a:r>
              <a:rPr lang="en-US" sz="2800" dirty="0" smtClean="0">
                <a:effectLst>
                  <a:outerShdw blurRad="38100" dist="38100" dir="2700000" algn="tl">
                    <a:srgbClr val="000000">
                      <a:alpha val="43137"/>
                    </a:srgbClr>
                  </a:outerShdw>
                </a:effectLst>
                <a:latin typeface="Adobe Caslon Pro Bold" pitchFamily="18" charset="0"/>
              </a:rPr>
              <a:t>COMPONENTS</a:t>
            </a:r>
            <a:endParaRPr lang="en-US" sz="2800" dirty="0">
              <a:effectLst>
                <a:outerShdw blurRad="38100" dist="38100" dir="2700000" algn="tl">
                  <a:srgbClr val="000000">
                    <a:alpha val="43137"/>
                  </a:srgbClr>
                </a:outerShdw>
              </a:effectLst>
              <a:latin typeface="Adobe Caslon Pro Bold" pitchFamily="18" charset="0"/>
            </a:endParaRPr>
          </a:p>
        </p:txBody>
      </p:sp>
      <p:sp>
        <p:nvSpPr>
          <p:cNvPr id="3" name="TextBox 2"/>
          <p:cNvSpPr txBox="1"/>
          <p:nvPr/>
        </p:nvSpPr>
        <p:spPr>
          <a:xfrm>
            <a:off x="1395187" y="1523999"/>
            <a:ext cx="5867400" cy="2985433"/>
          </a:xfrm>
          <a:prstGeom prst="rect">
            <a:avLst/>
          </a:prstGeom>
          <a:noFill/>
        </p:spPr>
        <p:txBody>
          <a:bodyPr wrap="square" rtlCol="0">
            <a:spAutoFit/>
          </a:bodyPr>
          <a:lstStyle/>
          <a:p>
            <a:pPr marL="342900" lvl="0" indent="-342900">
              <a:buFont typeface="Wingdings" pitchFamily="2" charset="2"/>
              <a:buChar char="§"/>
            </a:pPr>
            <a:r>
              <a:rPr lang="en-US" sz="2400" b="1" dirty="0" smtClean="0"/>
              <a:t>MQ 135 Sensor</a:t>
            </a:r>
          </a:p>
          <a:p>
            <a:pPr marL="342900" indent="-342900">
              <a:buFont typeface="Wingdings" pitchFamily="2" charset="2"/>
              <a:buChar char="§"/>
            </a:pPr>
            <a:r>
              <a:rPr lang="en-US" sz="2400" b="1" dirty="0" err="1">
                <a:cs typeface="Palatino Linotype"/>
              </a:rPr>
              <a:t>Arduino</a:t>
            </a:r>
            <a:r>
              <a:rPr lang="en-US" sz="2400" b="1" spc="-50" dirty="0">
                <a:cs typeface="Palatino Linotype"/>
              </a:rPr>
              <a:t> </a:t>
            </a:r>
            <a:r>
              <a:rPr lang="en-US" sz="2400" b="1" dirty="0">
                <a:cs typeface="Palatino Linotype"/>
              </a:rPr>
              <a:t>UNO</a:t>
            </a:r>
            <a:endParaRPr lang="en-US" sz="2400" dirty="0">
              <a:cs typeface="Palatino Linotype"/>
            </a:endParaRPr>
          </a:p>
          <a:p>
            <a:pPr marL="342900" lvl="0" indent="-342900">
              <a:buFont typeface="Wingdings" pitchFamily="2" charset="2"/>
              <a:buChar char="§"/>
            </a:pPr>
            <a:r>
              <a:rPr lang="en-US" sz="2400" b="1" dirty="0" smtClean="0"/>
              <a:t>Breadboard </a:t>
            </a:r>
            <a:endParaRPr lang="en-US" sz="2400" b="1" dirty="0"/>
          </a:p>
          <a:p>
            <a:pPr marL="342900" indent="-342900">
              <a:buFont typeface="Wingdings" pitchFamily="2" charset="2"/>
              <a:buChar char="§"/>
            </a:pPr>
            <a:r>
              <a:rPr lang="en-US" sz="2400" b="1" dirty="0" smtClean="0">
                <a:cs typeface="Palatino Linotype"/>
              </a:rPr>
              <a:t>Buzzer</a:t>
            </a:r>
            <a:endParaRPr lang="en-US" sz="2400" b="1" dirty="0">
              <a:cs typeface="Palatino Linotype"/>
            </a:endParaRPr>
          </a:p>
          <a:p>
            <a:pPr marL="342900" lvl="0" indent="-342900">
              <a:buFont typeface="Wingdings" pitchFamily="2" charset="2"/>
              <a:buChar char="§"/>
            </a:pPr>
            <a:r>
              <a:rPr lang="en-US" sz="2400" b="1" spc="-5" dirty="0">
                <a:cs typeface="Palatino Linotype"/>
              </a:rPr>
              <a:t>Jumper</a:t>
            </a:r>
            <a:r>
              <a:rPr lang="en-US" sz="2400" b="1" spc="-30" dirty="0">
                <a:cs typeface="Palatino Linotype"/>
              </a:rPr>
              <a:t> </a:t>
            </a:r>
            <a:r>
              <a:rPr lang="en-US" sz="2400" b="1" dirty="0">
                <a:cs typeface="Palatino Linotype"/>
              </a:rPr>
              <a:t>Wires</a:t>
            </a:r>
            <a:r>
              <a:rPr lang="en-US" sz="2400" b="1" spc="-25" dirty="0">
                <a:cs typeface="Palatino Linotype"/>
              </a:rPr>
              <a:t> </a:t>
            </a:r>
            <a:r>
              <a:rPr lang="en-US" sz="2400" b="1" dirty="0" smtClean="0">
                <a:cs typeface="Palatino Linotype"/>
              </a:rPr>
              <a:t>Pack</a:t>
            </a:r>
          </a:p>
          <a:p>
            <a:pPr marL="342900" indent="-342900">
              <a:buFont typeface="Wingdings" pitchFamily="2" charset="2"/>
              <a:buChar char="§"/>
            </a:pPr>
            <a:r>
              <a:rPr lang="en-US" sz="2400" b="1" dirty="0" smtClean="0"/>
              <a:t>LED</a:t>
            </a:r>
            <a:endParaRPr lang="en-US" sz="2400" b="1" dirty="0" smtClean="0">
              <a:cs typeface="Palatino Linotype"/>
            </a:endParaRPr>
          </a:p>
          <a:p>
            <a:pPr marL="342900" indent="-342900">
              <a:buFont typeface="Wingdings" pitchFamily="2" charset="2"/>
              <a:buChar char="§"/>
            </a:pPr>
            <a:r>
              <a:rPr lang="en-US" sz="2400" b="1" dirty="0">
                <a:cs typeface="Palatino Linotype"/>
              </a:rPr>
              <a:t>16x2 LCD </a:t>
            </a:r>
            <a:r>
              <a:rPr lang="en-US" sz="2400" b="1" dirty="0" smtClean="0">
                <a:cs typeface="Palatino Linotype"/>
              </a:rPr>
              <a:t>Display</a:t>
            </a:r>
            <a:endParaRPr lang="en-US" sz="2400" b="1" dirty="0"/>
          </a:p>
          <a:p>
            <a:pPr marL="285750" indent="-285750">
              <a:buFont typeface="Wingdings" pitchFamily="2" charset="2"/>
              <a:buChar char="Ø"/>
            </a:pPr>
            <a:endParaRPr lang="en-US" sz="2000" dirty="0"/>
          </a:p>
        </p:txBody>
      </p:sp>
    </p:spTree>
    <p:extLst>
      <p:ext uri="{BB962C8B-B14F-4D97-AF65-F5344CB8AC3E}">
        <p14:creationId xmlns:p14="http://schemas.microsoft.com/office/powerpoint/2010/main" val="797139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78514" y="304800"/>
            <a:ext cx="3371179" cy="954107"/>
          </a:xfrm>
          <a:prstGeom prst="rect">
            <a:avLst/>
          </a:prstGeom>
          <a:noFill/>
        </p:spPr>
        <p:txBody>
          <a:bodyPr wrap="none" rtlCol="0">
            <a:spAutoFit/>
          </a:bodyPr>
          <a:lstStyle/>
          <a:p>
            <a:pPr marL="457200" lvl="0" indent="-457200">
              <a:buFont typeface="Wingdings" pitchFamily="2" charset="2"/>
              <a:buChar char="q"/>
            </a:pPr>
            <a:r>
              <a:rPr lang="en-US" sz="3200" b="1" dirty="0">
                <a:effectLst>
                  <a:outerShdw blurRad="38100" dist="38100" dir="2700000" algn="tl">
                    <a:srgbClr val="000000">
                      <a:alpha val="43137"/>
                    </a:srgbClr>
                  </a:outerShdw>
                </a:effectLst>
                <a:latin typeface="Adobe Caslon Pro Bold" pitchFamily="18" charset="0"/>
              </a:rPr>
              <a:t>MQ 135 Sensor</a:t>
            </a:r>
          </a:p>
          <a:p>
            <a:pPr marL="342900" indent="-342900">
              <a:buFont typeface="Wingdings" pitchFamily="2" charset="2"/>
              <a:buChar char="q"/>
            </a:pPr>
            <a:endParaRPr lang="en-US" sz="2400" dirty="0">
              <a:latin typeface="Adobe Caslon Pro Bold"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993" y="1077686"/>
            <a:ext cx="2819400" cy="2819400"/>
          </a:xfrm>
          <a:prstGeom prst="rect">
            <a:avLst/>
          </a:prstGeom>
        </p:spPr>
      </p:pic>
      <p:sp>
        <p:nvSpPr>
          <p:cNvPr id="6" name="TextBox 5"/>
          <p:cNvSpPr txBox="1"/>
          <p:nvPr/>
        </p:nvSpPr>
        <p:spPr>
          <a:xfrm>
            <a:off x="197731" y="4230914"/>
            <a:ext cx="9033242" cy="1200329"/>
          </a:xfrm>
          <a:prstGeom prst="rect">
            <a:avLst/>
          </a:prstGeom>
          <a:noFill/>
        </p:spPr>
        <p:txBody>
          <a:bodyPr wrap="none" rtlCol="0">
            <a:spAutoFit/>
          </a:bodyPr>
          <a:lstStyle/>
          <a:p>
            <a:pPr marL="285750" indent="-285750" algn="just">
              <a:buFont typeface="Wingdings" pitchFamily="2" charset="2"/>
              <a:buChar char="§"/>
            </a:pPr>
            <a:r>
              <a:rPr lang="en-US" dirty="0">
                <a:latin typeface="Times New Roman" pitchFamily="18" charset="0"/>
                <a:cs typeface="Times New Roman" pitchFamily="18" charset="0"/>
              </a:rPr>
              <a:t>The MQ-135 Gas sensor can detect gases like </a:t>
            </a:r>
            <a:r>
              <a:rPr lang="en-US" b="1" dirty="0">
                <a:latin typeface="Times New Roman" pitchFamily="18" charset="0"/>
                <a:cs typeface="Times New Roman" pitchFamily="18" charset="0"/>
              </a:rPr>
              <a:t>Ammonia (NH3), sulfur (S), </a:t>
            </a:r>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     Benzene </a:t>
            </a:r>
            <a:r>
              <a:rPr lang="en-US" b="1" dirty="0">
                <a:latin typeface="Times New Roman" pitchFamily="18" charset="0"/>
                <a:cs typeface="Times New Roman" pitchFamily="18" charset="0"/>
              </a:rPr>
              <a:t>(C6H6), CO2, </a:t>
            </a:r>
            <a:r>
              <a:rPr lang="en-US" dirty="0">
                <a:latin typeface="Times New Roman" pitchFamily="18" charset="0"/>
                <a:cs typeface="Times New Roman" pitchFamily="18" charset="0"/>
              </a:rPr>
              <a:t>and other harmful gases and smoke. </a:t>
            </a:r>
            <a:endParaRPr lang="en-US" dirty="0" smtClean="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Similar </a:t>
            </a:r>
            <a:r>
              <a:rPr lang="en-US" dirty="0">
                <a:latin typeface="Times New Roman" pitchFamily="18" charset="0"/>
                <a:cs typeface="Times New Roman" pitchFamily="18" charset="0"/>
              </a:rPr>
              <a:t>to other MQ series gas sensor, this sensor also has a digital and analog output pin. </a:t>
            </a:r>
            <a:endParaRPr lang="en-US" dirty="0" smtClean="0">
              <a:latin typeface="Times New Roman" pitchFamily="18" charset="0"/>
              <a:cs typeface="Times New Roman" pitchFamily="18" charset="0"/>
            </a:endParaRPr>
          </a:p>
          <a:p>
            <a:pPr marL="285750" indent="-285750" algn="just">
              <a:buFont typeface="Wingdings" pitchFamily="2" charset="2"/>
              <a:buChar char="§"/>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the level of these gases go beyond a threshold limit in the air the digital pin goes high.</a:t>
            </a:r>
          </a:p>
        </p:txBody>
      </p:sp>
    </p:spTree>
    <p:extLst>
      <p:ext uri="{BB962C8B-B14F-4D97-AF65-F5344CB8AC3E}">
        <p14:creationId xmlns:p14="http://schemas.microsoft.com/office/powerpoint/2010/main" val="2980197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31673"/>
          <a:stretch/>
        </p:blipFill>
        <p:spPr>
          <a:xfrm>
            <a:off x="22209" y="1447801"/>
            <a:ext cx="9132677" cy="4742492"/>
          </a:xfrm>
          <a:prstGeom prst="rect">
            <a:avLst/>
          </a:prstGeom>
        </p:spPr>
      </p:pic>
      <p:sp>
        <p:nvSpPr>
          <p:cNvPr id="4" name="TextBox 3"/>
          <p:cNvSpPr txBox="1"/>
          <p:nvPr/>
        </p:nvSpPr>
        <p:spPr>
          <a:xfrm>
            <a:off x="457200" y="381000"/>
            <a:ext cx="5567293" cy="646331"/>
          </a:xfrm>
          <a:prstGeom prst="rect">
            <a:avLst/>
          </a:prstGeom>
          <a:noFill/>
        </p:spPr>
        <p:txBody>
          <a:bodyPr wrap="none" rtlCol="0">
            <a:spAutoFit/>
          </a:bodyPr>
          <a:lstStyle/>
          <a:p>
            <a:pPr marL="571500" lvl="0" indent="-571500">
              <a:buFont typeface="Wingdings" pitchFamily="2" charset="2"/>
              <a:buChar char="q"/>
            </a:pPr>
            <a:r>
              <a:rPr lang="en-US" sz="3600" b="1" dirty="0" smtClean="0">
                <a:effectLst>
                  <a:outerShdw blurRad="38100" dist="38100" dir="2700000" algn="tl">
                    <a:srgbClr val="000000">
                      <a:alpha val="43137"/>
                    </a:srgbClr>
                  </a:outerShdw>
                </a:effectLst>
                <a:latin typeface="Adobe Caslon Pro Bold" pitchFamily="18" charset="0"/>
              </a:rPr>
              <a:t>Datasheet</a:t>
            </a:r>
            <a:r>
              <a:rPr lang="en-US" sz="3600" b="1" dirty="0" smtClean="0">
                <a:effectLst>
                  <a:outerShdw blurRad="38100" dist="38100" dir="2700000" algn="tl">
                    <a:srgbClr val="000000">
                      <a:alpha val="43137"/>
                    </a:srgbClr>
                  </a:outerShdw>
                </a:effectLst>
              </a:rPr>
              <a:t> </a:t>
            </a:r>
            <a:r>
              <a:rPr lang="en-US" sz="3200" b="1" dirty="0">
                <a:effectLst>
                  <a:outerShdw blurRad="38100" dist="38100" dir="2700000" algn="tl">
                    <a:srgbClr val="000000">
                      <a:alpha val="43137"/>
                    </a:srgbClr>
                  </a:outerShdw>
                </a:effectLst>
                <a:latin typeface="Adobe Caslon Pro Bold" pitchFamily="18" charset="0"/>
              </a:rPr>
              <a:t>MQ 135 </a:t>
            </a:r>
            <a:r>
              <a:rPr lang="en-US" sz="3200" b="1" dirty="0" smtClean="0">
                <a:effectLst>
                  <a:outerShdw blurRad="38100" dist="38100" dir="2700000" algn="tl">
                    <a:srgbClr val="000000">
                      <a:alpha val="43137"/>
                    </a:srgbClr>
                  </a:outerShdw>
                </a:effectLst>
                <a:latin typeface="Adobe Caslon Pro Bold" pitchFamily="18" charset="0"/>
              </a:rPr>
              <a:t>Sensor</a:t>
            </a:r>
            <a:endParaRPr lang="en-US" sz="3200" b="1" dirty="0">
              <a:effectLst>
                <a:outerShdw blurRad="38100" dist="38100" dir="2700000" algn="tl">
                  <a:srgbClr val="000000">
                    <a:alpha val="43137"/>
                  </a:srgbClr>
                </a:outerShdw>
              </a:effectLst>
              <a:latin typeface="Adobe Caslon Pro Bold" pitchFamily="18" charset="0"/>
            </a:endParaRPr>
          </a:p>
        </p:txBody>
      </p:sp>
    </p:spTree>
    <p:extLst>
      <p:ext uri="{BB962C8B-B14F-4D97-AF65-F5344CB8AC3E}">
        <p14:creationId xmlns:p14="http://schemas.microsoft.com/office/powerpoint/2010/main" val="3951753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2877</TotalTime>
  <Words>981</Words>
  <Application>Microsoft Office PowerPoint</Application>
  <PresentationFormat>On-screen Show (4:3)</PresentationFormat>
  <Paragraphs>147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118</cp:revision>
  <dcterms:created xsi:type="dcterms:W3CDTF">2021-05-29T13:57:09Z</dcterms:created>
  <dcterms:modified xsi:type="dcterms:W3CDTF">2022-04-10T15:12:38Z</dcterms:modified>
</cp:coreProperties>
</file>