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70" r:id="rId4"/>
    <p:sldId id="272" r:id="rId5"/>
    <p:sldId id="271" r:id="rId6"/>
    <p:sldId id="258" r:id="rId7"/>
    <p:sldId id="259" r:id="rId8"/>
    <p:sldId id="260" r:id="rId9"/>
    <p:sldId id="262" r:id="rId10"/>
    <p:sldId id="261" r:id="rId11"/>
    <p:sldId id="265" r:id="rId12"/>
    <p:sldId id="264" r:id="rId13"/>
    <p:sldId id="263" r:id="rId14"/>
    <p:sldId id="266" r:id="rId15"/>
    <p:sldId id="273" r:id="rId16"/>
    <p:sldId id="274" r:id="rId17"/>
    <p:sldId id="269"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5" d="100"/>
          <a:sy n="85" d="100"/>
        </p:scale>
        <p:origin x="42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A87A34-81AB-432B-8DAE-1953F412C126}" type="datetimeFigureOut">
              <a:rPr lang="en-US" smtClean="0"/>
              <a:t>12/8/2022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4027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15307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1470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2888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194912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0367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3106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8254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0004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8007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6676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7520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7179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0298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5996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1455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3931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12/8/2022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852900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CAC0B-D08A-F9C4-3BB3-36316528C985}"/>
              </a:ext>
            </a:extLst>
          </p:cNvPr>
          <p:cNvSpPr>
            <a:spLocks noGrp="1"/>
          </p:cNvSpPr>
          <p:nvPr>
            <p:ph type="ctrTitle"/>
          </p:nvPr>
        </p:nvSpPr>
        <p:spPr>
          <a:xfrm>
            <a:off x="2692398" y="2059619"/>
            <a:ext cx="6815669" cy="745725"/>
          </a:xfrm>
        </p:spPr>
        <p:txBody>
          <a:bodyPr/>
          <a:lstStyle/>
          <a:p>
            <a:r>
              <a:rPr lang="en-US" sz="3600" dirty="0"/>
              <a:t>FACE RECOGNITION </a:t>
            </a:r>
            <a:br>
              <a:rPr lang="en-US" sz="3600" dirty="0"/>
            </a:br>
            <a:r>
              <a:rPr lang="en-US" sz="3600" dirty="0"/>
              <a:t>ATTENDANCE SYSTEM</a:t>
            </a:r>
            <a:endParaRPr lang="en-IN" sz="3600" dirty="0"/>
          </a:p>
        </p:txBody>
      </p:sp>
      <p:sp>
        <p:nvSpPr>
          <p:cNvPr id="4" name="Subtitle 3">
            <a:extLst>
              <a:ext uri="{FF2B5EF4-FFF2-40B4-BE49-F238E27FC236}">
                <a16:creationId xmlns:a16="http://schemas.microsoft.com/office/drawing/2014/main" id="{A25BF3EE-F30D-E9C1-DE1E-AEF7FB9D7C3C}"/>
              </a:ext>
            </a:extLst>
          </p:cNvPr>
          <p:cNvSpPr txBox="1">
            <a:spLocks noGrp="1"/>
          </p:cNvSpPr>
          <p:nvPr>
            <p:ph type="subTitle" idx="1"/>
          </p:nvPr>
        </p:nvSpPr>
        <p:spPr>
          <a:xfrm>
            <a:off x="2692399" y="3657600"/>
            <a:ext cx="2509916" cy="646331"/>
          </a:xfrm>
          <a:prstGeom prst="rect">
            <a:avLst/>
          </a:prstGeom>
          <a:noFill/>
          <a:ln>
            <a:noFill/>
          </a:ln>
        </p:spPr>
        <p:txBody>
          <a:bodyPr wrap="square">
            <a:spAutoFit/>
          </a:bodyPr>
          <a:lstStyle/>
          <a:p>
            <a:pPr marL="285750" indent="-285750" algn="l">
              <a:buFont typeface="Arial" panose="020B0604020202020204" pitchFamily="34" charset="0"/>
              <a:buChar char="•"/>
            </a:pPr>
            <a:r>
              <a:rPr lang="en-US" sz="1800" dirty="0"/>
              <a:t>SUBMITTED </a:t>
            </a:r>
            <a:r>
              <a:rPr lang="en-IN" sz="1800" dirty="0"/>
              <a:t>TO</a:t>
            </a:r>
            <a:r>
              <a:rPr lang="en-US" sz="1800" dirty="0"/>
              <a:t> :-</a:t>
            </a:r>
            <a:r>
              <a:rPr lang="en-IN" sz="1800" dirty="0"/>
              <a:t>RASHIKA SINGH</a:t>
            </a:r>
          </a:p>
        </p:txBody>
      </p:sp>
      <p:sp>
        <p:nvSpPr>
          <p:cNvPr id="5" name="TextBox 4">
            <a:extLst>
              <a:ext uri="{FF2B5EF4-FFF2-40B4-BE49-F238E27FC236}">
                <a16:creationId xmlns:a16="http://schemas.microsoft.com/office/drawing/2014/main" id="{95BE4F87-CA4E-2077-3700-5563DE4A3DCB}"/>
              </a:ext>
            </a:extLst>
          </p:cNvPr>
          <p:cNvSpPr txBox="1"/>
          <p:nvPr/>
        </p:nvSpPr>
        <p:spPr>
          <a:xfrm>
            <a:off x="6205491" y="3657600"/>
            <a:ext cx="3593980" cy="1200329"/>
          </a:xfrm>
          <a:prstGeom prst="rect">
            <a:avLst/>
          </a:prstGeom>
          <a:noFill/>
        </p:spPr>
        <p:txBody>
          <a:bodyPr wrap="square" rtlCol="0">
            <a:spAutoFit/>
          </a:bodyPr>
          <a:lstStyle/>
          <a:p>
            <a:pPr marL="285750" indent="-285750" algn="l">
              <a:buFont typeface="Arial" panose="020B0604020202020204" pitchFamily="34" charset="0"/>
              <a:buChar char="•"/>
            </a:pPr>
            <a:r>
              <a:rPr lang="en-IN" dirty="0"/>
              <a:t>SUBMITTED BY :-</a:t>
            </a:r>
          </a:p>
          <a:p>
            <a:pPr marL="285750" indent="-285750" algn="l">
              <a:buFont typeface="Arial" panose="020B0604020202020204" pitchFamily="34" charset="0"/>
              <a:buChar char="•"/>
            </a:pPr>
            <a:r>
              <a:rPr lang="en-IN" dirty="0"/>
              <a:t>ANKUSH 20LCSE05</a:t>
            </a:r>
          </a:p>
          <a:p>
            <a:pPr marL="285750" indent="-285750" algn="l">
              <a:buFont typeface="Arial" panose="020B0604020202020204" pitchFamily="34" charset="0"/>
              <a:buChar char="•"/>
            </a:pPr>
            <a:r>
              <a:rPr lang="en-IN" dirty="0"/>
              <a:t>SHUBHAM BHARTI 19CSE84</a:t>
            </a:r>
          </a:p>
          <a:p>
            <a:endParaRPr lang="en-IN" dirty="0"/>
          </a:p>
        </p:txBody>
      </p:sp>
      <p:pic>
        <p:nvPicPr>
          <p:cNvPr id="7" name="Picture Placeholder 11">
            <a:extLst>
              <a:ext uri="{FF2B5EF4-FFF2-40B4-BE49-F238E27FC236}">
                <a16:creationId xmlns:a16="http://schemas.microsoft.com/office/drawing/2014/main" id="{085550ED-4217-7D6F-95C6-835A2DC6D442}"/>
              </a:ext>
            </a:extLst>
          </p:cNvPr>
          <p:cNvPicPr>
            <a:picLocks noChangeAspect="1"/>
          </p:cNvPicPr>
          <p:nvPr/>
        </p:nvPicPr>
        <p:blipFill>
          <a:blip r:embed="rId2">
            <a:extLst>
              <a:ext uri="{28A0092B-C50C-407E-A947-70E740481C1C}">
                <a14:useLocalDpi xmlns:a14="http://schemas.microsoft.com/office/drawing/2010/main" val="0"/>
              </a:ext>
            </a:extLst>
          </a:blip>
          <a:srcRect t="2927" b="2927"/>
          <a:stretch>
            <a:fillRect/>
          </a:stretch>
        </p:blipFill>
        <p:spPr>
          <a:xfrm>
            <a:off x="9286043" y="89798"/>
            <a:ext cx="2831975" cy="1172642"/>
          </a:xfrm>
          <a:prstGeom prst="rect">
            <a:avLst/>
          </a:prstGeom>
        </p:spPr>
      </p:pic>
    </p:spTree>
    <p:extLst>
      <p:ext uri="{BB962C8B-B14F-4D97-AF65-F5344CB8AC3E}">
        <p14:creationId xmlns:p14="http://schemas.microsoft.com/office/powerpoint/2010/main" val="201179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C6F9664-8219-6CAB-E474-D0825F8DD13D}"/>
              </a:ext>
            </a:extLst>
          </p:cNvPr>
          <p:cNvPicPr>
            <a:picLocks noChangeAspect="1"/>
          </p:cNvPicPr>
          <p:nvPr/>
        </p:nvPicPr>
        <p:blipFill>
          <a:blip r:embed="rId2"/>
          <a:stretch>
            <a:fillRect/>
          </a:stretch>
        </p:blipFill>
        <p:spPr>
          <a:xfrm>
            <a:off x="1119972" y="1472902"/>
            <a:ext cx="9786544" cy="3780416"/>
          </a:xfrm>
          <a:prstGeom prst="rect">
            <a:avLst/>
          </a:prstGeom>
        </p:spPr>
      </p:pic>
      <p:pic>
        <p:nvPicPr>
          <p:cNvPr id="10" name="Picture 9">
            <a:extLst>
              <a:ext uri="{FF2B5EF4-FFF2-40B4-BE49-F238E27FC236}">
                <a16:creationId xmlns:a16="http://schemas.microsoft.com/office/drawing/2014/main" id="{CB0DA3DB-C9F4-1F9C-F51B-18A0D01E3710}"/>
              </a:ext>
            </a:extLst>
          </p:cNvPr>
          <p:cNvPicPr>
            <a:picLocks noChangeAspect="1"/>
          </p:cNvPicPr>
          <p:nvPr/>
        </p:nvPicPr>
        <p:blipFill>
          <a:blip r:embed="rId3"/>
          <a:stretch>
            <a:fillRect/>
          </a:stretch>
        </p:blipFill>
        <p:spPr>
          <a:xfrm>
            <a:off x="8337520" y="1887749"/>
            <a:ext cx="1725318" cy="902286"/>
          </a:xfrm>
          <a:prstGeom prst="rect">
            <a:avLst/>
          </a:prstGeom>
        </p:spPr>
      </p:pic>
    </p:spTree>
    <p:extLst>
      <p:ext uri="{BB962C8B-B14F-4D97-AF65-F5344CB8AC3E}">
        <p14:creationId xmlns:p14="http://schemas.microsoft.com/office/powerpoint/2010/main" val="4110113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AFD111-27DD-3ABC-3791-350611A2F89A}"/>
              </a:ext>
            </a:extLst>
          </p:cNvPr>
          <p:cNvPicPr>
            <a:picLocks noChangeAspect="1"/>
          </p:cNvPicPr>
          <p:nvPr/>
        </p:nvPicPr>
        <p:blipFill>
          <a:blip r:embed="rId2"/>
          <a:stretch>
            <a:fillRect/>
          </a:stretch>
        </p:blipFill>
        <p:spPr>
          <a:xfrm>
            <a:off x="1177184" y="1234281"/>
            <a:ext cx="9837632" cy="4389437"/>
          </a:xfrm>
          <a:prstGeom prst="rect">
            <a:avLst/>
          </a:prstGeom>
        </p:spPr>
      </p:pic>
    </p:spTree>
    <p:extLst>
      <p:ext uri="{BB962C8B-B14F-4D97-AF65-F5344CB8AC3E}">
        <p14:creationId xmlns:p14="http://schemas.microsoft.com/office/powerpoint/2010/main" val="3728365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16C4B1-7FEC-5744-0EF7-F8B48D461DE9}"/>
              </a:ext>
            </a:extLst>
          </p:cNvPr>
          <p:cNvPicPr>
            <a:picLocks noChangeAspect="1"/>
          </p:cNvPicPr>
          <p:nvPr/>
        </p:nvPicPr>
        <p:blipFill>
          <a:blip r:embed="rId2"/>
          <a:stretch>
            <a:fillRect/>
          </a:stretch>
        </p:blipFill>
        <p:spPr>
          <a:xfrm>
            <a:off x="1381644" y="1044178"/>
            <a:ext cx="5117306" cy="4083636"/>
          </a:xfrm>
          <a:prstGeom prst="rect">
            <a:avLst/>
          </a:prstGeom>
        </p:spPr>
      </p:pic>
    </p:spTree>
    <p:extLst>
      <p:ext uri="{BB962C8B-B14F-4D97-AF65-F5344CB8AC3E}">
        <p14:creationId xmlns:p14="http://schemas.microsoft.com/office/powerpoint/2010/main" val="3091692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3D74C91-1186-5484-076A-25E8C6A2CA1A}"/>
              </a:ext>
            </a:extLst>
          </p:cNvPr>
          <p:cNvPicPr>
            <a:picLocks noChangeAspect="1"/>
          </p:cNvPicPr>
          <p:nvPr/>
        </p:nvPicPr>
        <p:blipFill>
          <a:blip r:embed="rId2"/>
          <a:stretch>
            <a:fillRect/>
          </a:stretch>
        </p:blipFill>
        <p:spPr>
          <a:xfrm>
            <a:off x="8738541" y="1308735"/>
            <a:ext cx="1725318" cy="458127"/>
          </a:xfrm>
          <a:prstGeom prst="rect">
            <a:avLst/>
          </a:prstGeom>
        </p:spPr>
      </p:pic>
      <p:pic>
        <p:nvPicPr>
          <p:cNvPr id="3" name="Picture 2">
            <a:extLst>
              <a:ext uri="{FF2B5EF4-FFF2-40B4-BE49-F238E27FC236}">
                <a16:creationId xmlns:a16="http://schemas.microsoft.com/office/drawing/2014/main" id="{1FE17678-988A-EE77-B6F4-23D15AEBE877}"/>
              </a:ext>
            </a:extLst>
          </p:cNvPr>
          <p:cNvPicPr>
            <a:picLocks noChangeAspect="1"/>
          </p:cNvPicPr>
          <p:nvPr/>
        </p:nvPicPr>
        <p:blipFill rotWithShape="1">
          <a:blip r:embed="rId3"/>
          <a:srcRect l="10633" t="13864" r="11426"/>
          <a:stretch/>
        </p:blipFill>
        <p:spPr>
          <a:xfrm>
            <a:off x="1855694" y="902018"/>
            <a:ext cx="8608165" cy="5053964"/>
          </a:xfrm>
          <a:prstGeom prst="rect">
            <a:avLst/>
          </a:prstGeom>
        </p:spPr>
      </p:pic>
    </p:spTree>
    <p:extLst>
      <p:ext uri="{BB962C8B-B14F-4D97-AF65-F5344CB8AC3E}">
        <p14:creationId xmlns:p14="http://schemas.microsoft.com/office/powerpoint/2010/main" val="116728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A2A4680-1BE6-9105-F4B8-44A3D4C2ACF5}"/>
              </a:ext>
            </a:extLst>
          </p:cNvPr>
          <p:cNvPicPr>
            <a:picLocks noChangeAspect="1"/>
          </p:cNvPicPr>
          <p:nvPr/>
        </p:nvPicPr>
        <p:blipFill>
          <a:blip r:embed="rId2"/>
          <a:stretch>
            <a:fillRect/>
          </a:stretch>
        </p:blipFill>
        <p:spPr>
          <a:xfrm>
            <a:off x="1443149" y="1098942"/>
            <a:ext cx="8964875" cy="4392674"/>
          </a:xfrm>
          <a:prstGeom prst="rect">
            <a:avLst/>
          </a:prstGeom>
        </p:spPr>
      </p:pic>
    </p:spTree>
    <p:extLst>
      <p:ext uri="{BB962C8B-B14F-4D97-AF65-F5344CB8AC3E}">
        <p14:creationId xmlns:p14="http://schemas.microsoft.com/office/powerpoint/2010/main" val="1353601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6DD39-3BFB-1DFF-C464-9F380B7F292E}"/>
              </a:ext>
            </a:extLst>
          </p:cNvPr>
          <p:cNvSpPr>
            <a:spLocks noGrp="1"/>
          </p:cNvSpPr>
          <p:nvPr>
            <p:ph type="title"/>
          </p:nvPr>
        </p:nvSpPr>
        <p:spPr/>
        <p:txBody>
          <a:bodyPr/>
          <a:lstStyle/>
          <a:p>
            <a:r>
              <a:rPr lang="en-IN" sz="4800" b="1" dirty="0">
                <a:solidFill>
                  <a:srgbClr val="000000"/>
                </a:solidFill>
                <a:effectLst/>
                <a:latin typeface="Times New Roman" panose="02020603050405020304" pitchFamily="18" charset="0"/>
                <a:ea typeface="Arial" panose="020B0604020202020204" pitchFamily="34" charset="0"/>
              </a:rPr>
              <a:t>Advantages</a:t>
            </a:r>
            <a:endParaRPr lang="en-IN" dirty="0"/>
          </a:p>
        </p:txBody>
      </p:sp>
      <p:sp>
        <p:nvSpPr>
          <p:cNvPr id="3" name="Content Placeholder 2">
            <a:extLst>
              <a:ext uri="{FF2B5EF4-FFF2-40B4-BE49-F238E27FC236}">
                <a16:creationId xmlns:a16="http://schemas.microsoft.com/office/drawing/2014/main" id="{8B167E89-98BF-A9D8-7B10-7194FD3E86B4}"/>
              </a:ext>
            </a:extLst>
          </p:cNvPr>
          <p:cNvSpPr>
            <a:spLocks noGrp="1"/>
          </p:cNvSpPr>
          <p:nvPr>
            <p:ph idx="1"/>
          </p:nvPr>
        </p:nvSpPr>
        <p:spPr/>
        <p:txBody>
          <a:bodyPr/>
          <a:lstStyle/>
          <a:p>
            <a:pPr marL="342900" lvl="0" indent="-342900">
              <a:lnSpc>
                <a:spcPct val="153000"/>
              </a:lnSpc>
              <a:buFont typeface="+mj-lt"/>
              <a:buAutoNum type="romanLcPeriod"/>
              <a:tabLst>
                <a:tab pos="2837180" algn="l"/>
              </a:tabLst>
            </a:pPr>
            <a:r>
              <a:rPr lang="en-IN" sz="1800" dirty="0">
                <a:solidFill>
                  <a:srgbClr val="000000"/>
                </a:solidFill>
                <a:effectLst/>
                <a:latin typeface="Arial" panose="020B0604020202020204" pitchFamily="34" charset="0"/>
                <a:ea typeface="Arial" panose="020B0604020202020204" pitchFamily="34" charset="0"/>
              </a:rPr>
              <a:t>Recognises correct data</a:t>
            </a:r>
          </a:p>
          <a:p>
            <a:pPr marL="342900" lvl="0" indent="-342900">
              <a:lnSpc>
                <a:spcPct val="153000"/>
              </a:lnSpc>
              <a:buFont typeface="+mj-lt"/>
              <a:buAutoNum type="romanLcPeriod"/>
              <a:tabLst>
                <a:tab pos="2837180" algn="l"/>
              </a:tabLst>
            </a:pPr>
            <a:r>
              <a:rPr lang="en-IN" sz="1800" dirty="0">
                <a:solidFill>
                  <a:srgbClr val="000000"/>
                </a:solidFill>
                <a:effectLst/>
                <a:latin typeface="Arial" panose="020B0604020202020204" pitchFamily="34" charset="0"/>
                <a:ea typeface="Arial" panose="020B0604020202020204" pitchFamily="34" charset="0"/>
              </a:rPr>
              <a:t>Useful for non-touch ability </a:t>
            </a:r>
          </a:p>
          <a:p>
            <a:pPr marL="342900" lvl="0" indent="-342900">
              <a:lnSpc>
                <a:spcPct val="153000"/>
              </a:lnSpc>
              <a:buFont typeface="+mj-lt"/>
              <a:buAutoNum type="romanLcPeriod"/>
              <a:tabLst>
                <a:tab pos="2837180" algn="l"/>
              </a:tabLst>
            </a:pPr>
            <a:r>
              <a:rPr lang="en-IN" sz="1800" dirty="0">
                <a:solidFill>
                  <a:srgbClr val="000000"/>
                </a:solidFill>
                <a:effectLst/>
                <a:latin typeface="Arial" panose="020B0604020202020204" pitchFamily="34" charset="0"/>
                <a:ea typeface="Arial" panose="020B0604020202020204" pitchFamily="34" charset="0"/>
              </a:rPr>
              <a:t>No data will be miss placed </a:t>
            </a:r>
          </a:p>
          <a:p>
            <a:pPr marL="342900" lvl="0" indent="-342900">
              <a:lnSpc>
                <a:spcPct val="153000"/>
              </a:lnSpc>
              <a:spcAft>
                <a:spcPts val="20"/>
              </a:spcAft>
              <a:buFont typeface="+mj-lt"/>
              <a:buAutoNum type="romanLcPeriod"/>
              <a:tabLst>
                <a:tab pos="2837180" algn="l"/>
              </a:tabLst>
            </a:pPr>
            <a:r>
              <a:rPr lang="en-IN" sz="1800" dirty="0">
                <a:solidFill>
                  <a:srgbClr val="000000"/>
                </a:solidFill>
                <a:effectLst/>
                <a:latin typeface="Arial" panose="020B0604020202020204" pitchFamily="34" charset="0"/>
                <a:ea typeface="Arial" panose="020B0604020202020204" pitchFamily="34" charset="0"/>
              </a:rPr>
              <a:t>Record can be maintained for long lactic </a:t>
            </a:r>
          </a:p>
          <a:p>
            <a:pPr marL="342900" lvl="0" indent="-342900">
              <a:lnSpc>
                <a:spcPct val="153000"/>
              </a:lnSpc>
              <a:spcAft>
                <a:spcPts val="20"/>
              </a:spcAft>
              <a:buFont typeface="+mj-lt"/>
              <a:buAutoNum type="romanLcPeriod"/>
              <a:tabLst>
                <a:tab pos="2837180" algn="l"/>
              </a:tabLst>
            </a:pPr>
            <a:r>
              <a:rPr lang="en-IN" sz="1800" dirty="0">
                <a:solidFill>
                  <a:srgbClr val="000000"/>
                </a:solidFill>
                <a:effectLst/>
                <a:latin typeface="Arial" panose="020B0604020202020204" pitchFamily="34" charset="0"/>
                <a:ea typeface="Arial" panose="020B0604020202020204" pitchFamily="34" charset="0"/>
              </a:rPr>
              <a:t>Flexible for changing data any time </a:t>
            </a:r>
            <a:endParaRPr lang="en-IN" dirty="0"/>
          </a:p>
        </p:txBody>
      </p:sp>
    </p:spTree>
    <p:extLst>
      <p:ext uri="{BB962C8B-B14F-4D97-AF65-F5344CB8AC3E}">
        <p14:creationId xmlns:p14="http://schemas.microsoft.com/office/powerpoint/2010/main" val="709840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49335-A567-2CAE-7EC1-AB01D682EF5A}"/>
              </a:ext>
            </a:extLst>
          </p:cNvPr>
          <p:cNvSpPr>
            <a:spLocks noGrp="1"/>
          </p:cNvSpPr>
          <p:nvPr>
            <p:ph type="title"/>
          </p:nvPr>
        </p:nvSpPr>
        <p:spPr>
          <a:xfrm>
            <a:off x="1295402" y="1436914"/>
            <a:ext cx="9601196" cy="615821"/>
          </a:xfrm>
        </p:spPr>
        <p:txBody>
          <a:bodyPr>
            <a:normAutofit fontScale="90000"/>
          </a:bodyPr>
          <a:lstStyle/>
          <a:p>
            <a:pPr algn="just"/>
            <a:r>
              <a:rPr lang="en-IN" sz="4900" b="1" kern="0" dirty="0">
                <a:solidFill>
                  <a:srgbClr val="000000"/>
                </a:solidFill>
                <a:effectLst/>
                <a:latin typeface="Times New Roman" panose="02020603050405020304" pitchFamily="18" charset="0"/>
                <a:ea typeface="Arial" panose="020B0604020202020204" pitchFamily="34" charset="0"/>
              </a:rPr>
              <a:t>Disadvantages</a:t>
            </a:r>
            <a:br>
              <a:rPr lang="en-IN" sz="1800" b="1" kern="0" dirty="0">
                <a:solidFill>
                  <a:srgbClr val="000000"/>
                </a:solidFill>
                <a:effectLst/>
                <a:latin typeface="Arial" panose="020B0604020202020204" pitchFamily="34" charset="0"/>
                <a:ea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B4BB717B-87DF-7274-778B-8A178EB89266}"/>
              </a:ext>
            </a:extLst>
          </p:cNvPr>
          <p:cNvSpPr>
            <a:spLocks noGrp="1"/>
          </p:cNvSpPr>
          <p:nvPr>
            <p:ph idx="1"/>
          </p:nvPr>
        </p:nvSpPr>
        <p:spPr/>
        <p:txBody>
          <a:bodyPr/>
          <a:lstStyle/>
          <a:p>
            <a:pPr marL="342900" lvl="0" indent="-342900">
              <a:lnSpc>
                <a:spcPct val="153000"/>
              </a:lnSpc>
              <a:buFont typeface="+mj-lt"/>
              <a:buAutoNum type="romanLcPeriod"/>
            </a:pPr>
            <a:r>
              <a:rPr lang="en-IN" sz="1800" dirty="0">
                <a:solidFill>
                  <a:srgbClr val="000000"/>
                </a:solidFill>
                <a:effectLst/>
                <a:latin typeface="Arial" panose="020B0604020202020204" pitchFamily="34" charset="0"/>
                <a:ea typeface="Arial" panose="020B0604020202020204" pitchFamily="34" charset="0"/>
              </a:rPr>
              <a:t>Sometime detects wrong data for wrong person due to same features of face </a:t>
            </a:r>
          </a:p>
          <a:p>
            <a:pPr marL="342900" lvl="0" indent="-342900">
              <a:lnSpc>
                <a:spcPct val="153000"/>
              </a:lnSpc>
              <a:buFont typeface="+mj-lt"/>
              <a:buAutoNum type="romanLcPeriod"/>
            </a:pPr>
            <a:r>
              <a:rPr lang="en-IN" sz="1800" dirty="0">
                <a:solidFill>
                  <a:srgbClr val="000000"/>
                </a:solidFill>
                <a:effectLst/>
                <a:latin typeface="Arial" panose="020B0604020202020204" pitchFamily="34" charset="0"/>
                <a:ea typeface="Arial" panose="020B0604020202020204" pitchFamily="34" charset="0"/>
              </a:rPr>
              <a:t>System can be corrupted</a:t>
            </a:r>
          </a:p>
          <a:p>
            <a:pPr marL="342900" lvl="0" indent="-342900">
              <a:lnSpc>
                <a:spcPct val="153000"/>
              </a:lnSpc>
              <a:buFont typeface="+mj-lt"/>
              <a:buAutoNum type="romanLcPeriod"/>
            </a:pPr>
            <a:r>
              <a:rPr lang="en-IN" sz="1800" dirty="0">
                <a:solidFill>
                  <a:srgbClr val="000000"/>
                </a:solidFill>
                <a:effectLst/>
                <a:latin typeface="Arial" panose="020B0604020202020204" pitchFamily="34" charset="0"/>
                <a:ea typeface="Arial" panose="020B0604020202020204" pitchFamily="34" charset="0"/>
              </a:rPr>
              <a:t>Data might be stolen by someone </a:t>
            </a:r>
          </a:p>
          <a:p>
            <a:pPr marL="342900" lvl="0" indent="-342900">
              <a:lnSpc>
                <a:spcPct val="153000"/>
              </a:lnSpc>
              <a:buFont typeface="+mj-lt"/>
              <a:buAutoNum type="romanLcPeriod"/>
            </a:pPr>
            <a:r>
              <a:rPr lang="en-IN" sz="1800" dirty="0">
                <a:solidFill>
                  <a:srgbClr val="000000"/>
                </a:solidFill>
                <a:effectLst/>
                <a:latin typeface="Arial" panose="020B0604020202020204" pitchFamily="34" charset="0"/>
                <a:ea typeface="Arial" panose="020B0604020202020204" pitchFamily="34" charset="0"/>
              </a:rPr>
              <a:t>Data base can be limited </a:t>
            </a:r>
          </a:p>
          <a:p>
            <a:pPr marL="342900" lvl="0" indent="-342900">
              <a:lnSpc>
                <a:spcPct val="153000"/>
              </a:lnSpc>
              <a:spcAft>
                <a:spcPts val="20"/>
              </a:spcAft>
              <a:buFont typeface="+mj-lt"/>
              <a:buAutoNum type="romanLcPeriod"/>
            </a:pPr>
            <a:r>
              <a:rPr lang="en-IN" sz="1800" dirty="0">
                <a:solidFill>
                  <a:srgbClr val="000000"/>
                </a:solidFill>
                <a:effectLst/>
                <a:latin typeface="Arial" panose="020B0604020202020204" pitchFamily="34" charset="0"/>
                <a:ea typeface="Arial" panose="020B0604020202020204" pitchFamily="34" charset="0"/>
              </a:rPr>
              <a:t>Due to heavy entries, recognition process may affect</a:t>
            </a:r>
          </a:p>
          <a:p>
            <a:pPr marL="0" indent="0">
              <a:buNone/>
            </a:pPr>
            <a:endParaRPr lang="en-IN" dirty="0"/>
          </a:p>
        </p:txBody>
      </p:sp>
    </p:spTree>
    <p:extLst>
      <p:ext uri="{BB962C8B-B14F-4D97-AF65-F5344CB8AC3E}">
        <p14:creationId xmlns:p14="http://schemas.microsoft.com/office/powerpoint/2010/main" val="1568417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9594F-3E74-B070-249F-DA23D7DBD59F}"/>
              </a:ext>
            </a:extLst>
          </p:cNvPr>
          <p:cNvSpPr>
            <a:spLocks noGrp="1"/>
          </p:cNvSpPr>
          <p:nvPr>
            <p:ph type="title"/>
          </p:nvPr>
        </p:nvSpPr>
        <p:spPr>
          <a:xfrm>
            <a:off x="1295401" y="840089"/>
            <a:ext cx="9601196" cy="1299429"/>
          </a:xfrm>
        </p:spPr>
        <p:txBody>
          <a:bodyPr/>
          <a:lstStyle/>
          <a:p>
            <a:r>
              <a:rPr lang="en-IN" b="1" dirty="0"/>
              <a:t>CONCLUSION</a:t>
            </a:r>
            <a:endParaRPr lang="en-IN" dirty="0"/>
          </a:p>
        </p:txBody>
      </p:sp>
      <p:sp>
        <p:nvSpPr>
          <p:cNvPr id="3" name="Content Placeholder 2">
            <a:extLst>
              <a:ext uri="{FF2B5EF4-FFF2-40B4-BE49-F238E27FC236}">
                <a16:creationId xmlns:a16="http://schemas.microsoft.com/office/drawing/2014/main" id="{57482BDA-A5FF-0AF6-7501-012B231B6B96}"/>
              </a:ext>
            </a:extLst>
          </p:cNvPr>
          <p:cNvSpPr>
            <a:spLocks noGrp="1"/>
          </p:cNvSpPr>
          <p:nvPr>
            <p:ph idx="1"/>
          </p:nvPr>
        </p:nvSpPr>
        <p:spPr/>
        <p:txBody>
          <a:bodyPr>
            <a:normAutofit/>
          </a:bodyPr>
          <a:lstStyle/>
          <a:p>
            <a:r>
              <a:rPr lang="en-IN" sz="1800" dirty="0">
                <a:solidFill>
                  <a:srgbClr val="000000"/>
                </a:solidFill>
                <a:effectLst/>
                <a:latin typeface="Arial" panose="020B0604020202020204" pitchFamily="34" charset="0"/>
                <a:ea typeface="Arial" panose="020B0604020202020204" pitchFamily="34" charset="0"/>
              </a:rPr>
              <a:t>The result of the project was a successful prototype of a facial recognition system where the admin can create a teacher account and add students and their information to the database. Teachers then can log in to the system and take attendance of the student. The student’s face is detected by a camera and attendance is recorded in the database. Teachers and admin could see the attendance report of the students.</a:t>
            </a:r>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800" dirty="0">
              <a:solidFill>
                <a:srgbClr val="000000"/>
              </a:solidFill>
              <a:effectLst/>
              <a:latin typeface="Arial" panose="020B0604020202020204" pitchFamily="34" charset="0"/>
              <a:ea typeface="Arial" panose="020B0604020202020204" pitchFamily="34" charset="0"/>
            </a:endParaRPr>
          </a:p>
          <a:p>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292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7C6F5D-7B78-FE18-026B-D082D5CF5B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1996" y="830424"/>
            <a:ext cx="4288007" cy="4123617"/>
          </a:xfrm>
          <a:prstGeom prst="rect">
            <a:avLst/>
          </a:prstGeom>
        </p:spPr>
      </p:pic>
      <p:sp>
        <p:nvSpPr>
          <p:cNvPr id="6" name="TextBox 5">
            <a:extLst>
              <a:ext uri="{FF2B5EF4-FFF2-40B4-BE49-F238E27FC236}">
                <a16:creationId xmlns:a16="http://schemas.microsoft.com/office/drawing/2014/main" id="{F2A78DD2-0F1A-EED8-5196-65B2960E72F7}"/>
              </a:ext>
            </a:extLst>
          </p:cNvPr>
          <p:cNvSpPr txBox="1"/>
          <p:nvPr/>
        </p:nvSpPr>
        <p:spPr>
          <a:xfrm>
            <a:off x="3037839" y="5164574"/>
            <a:ext cx="6116320" cy="584775"/>
          </a:xfrm>
          <a:prstGeom prst="rect">
            <a:avLst/>
          </a:prstGeom>
          <a:noFill/>
        </p:spPr>
        <p:txBody>
          <a:bodyPr wrap="square">
            <a:spAutoFit/>
          </a:bodyPr>
          <a:lstStyle/>
          <a:p>
            <a:pPr algn="ctr"/>
            <a:r>
              <a:rPr lang="en-IN" sz="3200" b="1" dirty="0"/>
              <a:t>THANKYOU</a:t>
            </a:r>
          </a:p>
        </p:txBody>
      </p:sp>
    </p:spTree>
    <p:extLst>
      <p:ext uri="{BB962C8B-B14F-4D97-AF65-F5344CB8AC3E}">
        <p14:creationId xmlns:p14="http://schemas.microsoft.com/office/powerpoint/2010/main" val="766336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9594F-3E74-B070-249F-DA23D7DBD59F}"/>
              </a:ext>
            </a:extLst>
          </p:cNvPr>
          <p:cNvSpPr>
            <a:spLocks noGrp="1"/>
          </p:cNvSpPr>
          <p:nvPr>
            <p:ph type="title"/>
          </p:nvPr>
        </p:nvSpPr>
        <p:spPr>
          <a:xfrm>
            <a:off x="1295401" y="840089"/>
            <a:ext cx="9601196" cy="1299429"/>
          </a:xfrm>
        </p:spPr>
        <p:txBody>
          <a:bodyPr/>
          <a:lstStyle/>
          <a:p>
            <a:r>
              <a:rPr lang="en-US" b="1" dirty="0"/>
              <a:t>INTRODUCTION</a:t>
            </a:r>
            <a:endParaRPr lang="en-IN" dirty="0"/>
          </a:p>
        </p:txBody>
      </p:sp>
      <p:sp>
        <p:nvSpPr>
          <p:cNvPr id="3" name="Content Placeholder 2">
            <a:extLst>
              <a:ext uri="{FF2B5EF4-FFF2-40B4-BE49-F238E27FC236}">
                <a16:creationId xmlns:a16="http://schemas.microsoft.com/office/drawing/2014/main" id="{57482BDA-A5FF-0AF6-7501-012B231B6B96}"/>
              </a:ext>
            </a:extLst>
          </p:cNvPr>
          <p:cNvSpPr>
            <a:spLocks noGrp="1"/>
          </p:cNvSpPr>
          <p:nvPr>
            <p:ph idx="1"/>
          </p:nvPr>
        </p:nvSpPr>
        <p:spPr/>
        <p:txBody>
          <a:bodyPr>
            <a:normAutofit/>
          </a:bodyPr>
          <a:lstStyle/>
          <a:p>
            <a:r>
              <a:rPr lang="en-IN" sz="1800" dirty="0">
                <a:solidFill>
                  <a:srgbClr val="000000"/>
                </a:solidFill>
                <a:effectLst/>
                <a:latin typeface="Arial" panose="020B0604020202020204" pitchFamily="34" charset="0"/>
                <a:ea typeface="Arial" panose="020B0604020202020204" pitchFamily="34" charset="0"/>
              </a:rPr>
              <a:t>Even though keeping attendance data is an essential part of educational institutes, there has been little advancement in the attendance system. Still, many institutes use traditional handwritten attendance or use some spreadsheet on the computer. This makes it hard for teachers to track the students’ attendance data and their progress. Chances of attendance fraud in this system are relatively higher than it is in automated attendance system. Unless the attendance data is correct, schools cannot formulate proper policies and practices to improve the quality of education.</a:t>
            </a:r>
          </a:p>
          <a:p>
            <a:r>
              <a:rPr lang="en-IN" sz="1800" dirty="0">
                <a:solidFill>
                  <a:srgbClr val="000000"/>
                </a:solidFill>
                <a:effectLst/>
                <a:latin typeface="Arial" panose="020B0604020202020204" pitchFamily="34" charset="0"/>
                <a:ea typeface="Arial" panose="020B0604020202020204" pitchFamily="34" charset="0"/>
              </a:rPr>
              <a:t>This project will help eliminate the traditional attendance system, minimize manipulation during attendance and record the arrival time of the students. It is also very easy to use and manage. Like every application, there are some setbacks to this application. The application is not one hundred percent accurate.  </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6190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9594F-3E74-B070-249F-DA23D7DBD59F}"/>
              </a:ext>
            </a:extLst>
          </p:cNvPr>
          <p:cNvSpPr>
            <a:spLocks noGrp="1"/>
          </p:cNvSpPr>
          <p:nvPr>
            <p:ph type="title"/>
          </p:nvPr>
        </p:nvSpPr>
        <p:spPr>
          <a:xfrm>
            <a:off x="1295401" y="1253065"/>
            <a:ext cx="9601196" cy="1303867"/>
          </a:xfrm>
        </p:spPr>
        <p:txBody>
          <a:bodyPr>
            <a:normAutofit fontScale="90000"/>
          </a:bodyPr>
          <a:lstStyle/>
          <a:p>
            <a:pPr>
              <a:lnSpc>
                <a:spcPct val="150000"/>
              </a:lnSpc>
            </a:pPr>
            <a:r>
              <a:rPr lang="en-IN" sz="4000" b="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TOOLS and TECHNOLOGIES </a:t>
            </a:r>
            <a:br>
              <a:rPr lang="en-IN" sz="1800" b="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57482BDA-A5FF-0AF6-7501-012B231B6B96}"/>
              </a:ext>
            </a:extLst>
          </p:cNvPr>
          <p:cNvSpPr>
            <a:spLocks noGrp="1"/>
          </p:cNvSpPr>
          <p:nvPr>
            <p:ph idx="1"/>
          </p:nvPr>
        </p:nvSpPr>
        <p:spPr/>
        <p:txBody>
          <a:bodyPr/>
          <a:lstStyle/>
          <a:p>
            <a:r>
              <a:rPr lang="en-US" b="1" dirty="0"/>
              <a:t>PYTHON</a:t>
            </a:r>
          </a:p>
          <a:p>
            <a:r>
              <a:rPr lang="en-IN" sz="2000" dirty="0">
                <a:solidFill>
                  <a:srgbClr val="000000"/>
                </a:solidFill>
                <a:effectLst/>
                <a:latin typeface="Arial" panose="020B0604020202020204" pitchFamily="34" charset="0"/>
                <a:ea typeface="Arial" panose="020B0604020202020204" pitchFamily="34" charset="0"/>
              </a:rPr>
              <a:t>Python is a very popular programming language and can be used for various purposes. It is widely used for web development, software development, mathematics and data analysis, system scripting, etc. Python is a multi-purpose programming language that works on different platforms like Windows, Linux, Mac, Raspberry Pie, etc. Python is popular than other programming languages because it has a simple syntax than other programming languages. Its syntax allows the programs to write code that is easier to understand and in fewer lines</a:t>
            </a:r>
            <a:endParaRPr lang="en-US" sz="2800" dirty="0"/>
          </a:p>
        </p:txBody>
      </p:sp>
    </p:spTree>
    <p:extLst>
      <p:ext uri="{BB962C8B-B14F-4D97-AF65-F5344CB8AC3E}">
        <p14:creationId xmlns:p14="http://schemas.microsoft.com/office/powerpoint/2010/main" val="3154048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9594F-3E74-B070-249F-DA23D7DBD59F}"/>
              </a:ext>
            </a:extLst>
          </p:cNvPr>
          <p:cNvSpPr>
            <a:spLocks noGrp="1"/>
          </p:cNvSpPr>
          <p:nvPr>
            <p:ph type="title"/>
          </p:nvPr>
        </p:nvSpPr>
        <p:spPr>
          <a:xfrm>
            <a:off x="1295401" y="1253065"/>
            <a:ext cx="9601196" cy="1303867"/>
          </a:xfrm>
        </p:spPr>
        <p:txBody>
          <a:bodyPr>
            <a:normAutofit fontScale="90000"/>
          </a:bodyPr>
          <a:lstStyle/>
          <a:p>
            <a:pPr>
              <a:lnSpc>
                <a:spcPct val="150000"/>
              </a:lnSpc>
            </a:pPr>
            <a:r>
              <a:rPr lang="en-IN" sz="4000" b="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TOOLS and TECHNOLOGIES </a:t>
            </a:r>
            <a:br>
              <a:rPr lang="en-IN" sz="1800" b="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57482BDA-A5FF-0AF6-7501-012B231B6B96}"/>
              </a:ext>
            </a:extLst>
          </p:cNvPr>
          <p:cNvSpPr>
            <a:spLocks noGrp="1"/>
          </p:cNvSpPr>
          <p:nvPr>
            <p:ph idx="1"/>
          </p:nvPr>
        </p:nvSpPr>
        <p:spPr/>
        <p:txBody>
          <a:bodyPr>
            <a:normAutofit/>
          </a:bodyPr>
          <a:lstStyle/>
          <a:p>
            <a:r>
              <a:rPr lang="en-US" b="1" dirty="0"/>
              <a:t>Django</a:t>
            </a:r>
          </a:p>
          <a:p>
            <a:r>
              <a:rPr lang="en-IN" sz="2000" dirty="0">
                <a:solidFill>
                  <a:srgbClr val="000000"/>
                </a:solidFill>
                <a:latin typeface="Arial" panose="020B0604020202020204" pitchFamily="34" charset="0"/>
                <a:ea typeface="Arial" panose="020B0604020202020204" pitchFamily="34" charset="0"/>
              </a:rPr>
              <a:t>It</a:t>
            </a:r>
            <a:r>
              <a:rPr lang="en-IN" sz="2000" dirty="0">
                <a:solidFill>
                  <a:srgbClr val="000000"/>
                </a:solidFill>
                <a:effectLst/>
                <a:latin typeface="Arial" panose="020B0604020202020204" pitchFamily="34" charset="0"/>
                <a:ea typeface="Arial" panose="020B0604020202020204" pitchFamily="34" charset="0"/>
              </a:rPr>
              <a:t> enables users with rapid and secure development of the websites. It is open source, free with a thriving community, and has up-to-date documentation. Any kind of website can be built using Django. It works on any framework and delivers content in any format (JSON, HTML, XML, etc). Django provides a security framework that helps developers protect their websites. Django uses component-based architecture. It means each component is independent of the other, hence can be easily changed or replaces if needed</a:t>
            </a:r>
            <a:r>
              <a:rPr lang="en-IN" sz="1800" dirty="0">
                <a:solidFill>
                  <a:srgbClr val="000000"/>
                </a:solidFill>
                <a:effectLst/>
                <a:latin typeface="Arial" panose="020B0604020202020204" pitchFamily="34" charset="0"/>
                <a:ea typeface="Arial" panose="020B0604020202020204" pitchFamily="34" charset="0"/>
              </a:rPr>
              <a:t>.</a:t>
            </a:r>
            <a:endParaRPr lang="en-US" b="1" dirty="0"/>
          </a:p>
        </p:txBody>
      </p:sp>
    </p:spTree>
    <p:extLst>
      <p:ext uri="{BB962C8B-B14F-4D97-AF65-F5344CB8AC3E}">
        <p14:creationId xmlns:p14="http://schemas.microsoft.com/office/powerpoint/2010/main" val="2763531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9594F-3E74-B070-249F-DA23D7DBD59F}"/>
              </a:ext>
            </a:extLst>
          </p:cNvPr>
          <p:cNvSpPr>
            <a:spLocks noGrp="1"/>
          </p:cNvSpPr>
          <p:nvPr>
            <p:ph type="title"/>
          </p:nvPr>
        </p:nvSpPr>
        <p:spPr>
          <a:xfrm>
            <a:off x="1295401" y="1253065"/>
            <a:ext cx="9601196" cy="1303867"/>
          </a:xfrm>
        </p:spPr>
        <p:txBody>
          <a:bodyPr>
            <a:normAutofit fontScale="90000"/>
          </a:bodyPr>
          <a:lstStyle/>
          <a:p>
            <a:pPr>
              <a:lnSpc>
                <a:spcPct val="150000"/>
              </a:lnSpc>
            </a:pPr>
            <a:r>
              <a:rPr lang="en-IN" sz="4000" b="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TOOLS and TECHNOLOGIES </a:t>
            </a:r>
            <a:br>
              <a:rPr lang="en-IN" sz="1800" b="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57482BDA-A5FF-0AF6-7501-012B231B6B96}"/>
              </a:ext>
            </a:extLst>
          </p:cNvPr>
          <p:cNvSpPr>
            <a:spLocks noGrp="1"/>
          </p:cNvSpPr>
          <p:nvPr>
            <p:ph idx="1"/>
          </p:nvPr>
        </p:nvSpPr>
        <p:spPr>
          <a:xfrm>
            <a:off x="1295401" y="2543384"/>
            <a:ext cx="9601196" cy="3318936"/>
          </a:xfrm>
        </p:spPr>
        <p:txBody>
          <a:bodyPr/>
          <a:lstStyle/>
          <a:p>
            <a:r>
              <a:rPr lang="en-IN" b="1" u="none" strike="noStrike" dirty="0">
                <a:solidFill>
                  <a:srgbClr val="000000"/>
                </a:solidFill>
                <a:effectLst/>
                <a:uFill>
                  <a:solidFill>
                    <a:srgbClr val="000000"/>
                  </a:solidFill>
                </a:uFill>
                <a:latin typeface="+mj-lt"/>
                <a:ea typeface="Arial" panose="020B0604020202020204" pitchFamily="34" charset="0"/>
                <a:cs typeface="Arial" panose="020B0604020202020204" pitchFamily="34" charset="0"/>
              </a:rPr>
              <a:t>OpenCV </a:t>
            </a:r>
          </a:p>
          <a:p>
            <a:r>
              <a:rPr lang="en-IN" sz="2000" dirty="0">
                <a:solidFill>
                  <a:srgbClr val="000000"/>
                </a:solidFill>
                <a:effectLst/>
                <a:latin typeface="Arial" panose="020B0604020202020204" pitchFamily="34" charset="0"/>
                <a:ea typeface="Arial" panose="020B0604020202020204" pitchFamily="34" charset="0"/>
              </a:rPr>
              <a:t>OpenCV is an open-source machine learning and computer vision library. OpenCV is a cross-platform library and is free to use. It was developed in C++. It provides bindings for Java and Python programming languages. It runs in different operating systems such as Linux, Windows, </a:t>
            </a:r>
            <a:r>
              <a:rPr lang="en-IN" sz="2000" dirty="0" err="1">
                <a:solidFill>
                  <a:srgbClr val="000000"/>
                </a:solidFill>
                <a:effectLst/>
                <a:latin typeface="Arial" panose="020B0604020202020204" pitchFamily="34" charset="0"/>
                <a:ea typeface="Arial" panose="020B0604020202020204" pitchFamily="34" charset="0"/>
              </a:rPr>
              <a:t>OSx</a:t>
            </a:r>
            <a:r>
              <a:rPr lang="en-IN" sz="2000" dirty="0">
                <a:solidFill>
                  <a:srgbClr val="000000"/>
                </a:solidFill>
                <a:effectLst/>
                <a:latin typeface="Arial" panose="020B0604020202020204" pitchFamily="34" charset="0"/>
                <a:ea typeface="Arial" panose="020B0604020202020204" pitchFamily="34" charset="0"/>
              </a:rPr>
              <a:t>, etc. It focuses mainly on video capturing, image processing, and analysis. It has face detection and objects detection features. OpenCV can be used to read and write images and capture and save videos. It can perform feature detection like faces, cars, images, etc</a:t>
            </a:r>
            <a:endParaRPr lang="en-US" sz="2800" b="1" dirty="0"/>
          </a:p>
        </p:txBody>
      </p:sp>
    </p:spTree>
    <p:extLst>
      <p:ext uri="{BB962C8B-B14F-4D97-AF65-F5344CB8AC3E}">
        <p14:creationId xmlns:p14="http://schemas.microsoft.com/office/powerpoint/2010/main" val="1713971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9594F-3E74-B070-249F-DA23D7DBD59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PACKAGE</a:t>
            </a:r>
            <a:endParaRPr lang="en-IN" dirty="0"/>
          </a:p>
        </p:txBody>
      </p:sp>
      <p:graphicFrame>
        <p:nvGraphicFramePr>
          <p:cNvPr id="4" name="Content Placeholder 3">
            <a:extLst>
              <a:ext uri="{FF2B5EF4-FFF2-40B4-BE49-F238E27FC236}">
                <a16:creationId xmlns:a16="http://schemas.microsoft.com/office/drawing/2014/main" id="{BFA1E084-8D60-FD13-7353-9DFBE7B76EEE}"/>
              </a:ext>
            </a:extLst>
          </p:cNvPr>
          <p:cNvGraphicFramePr>
            <a:graphicFrameLocks noGrp="1"/>
          </p:cNvGraphicFramePr>
          <p:nvPr>
            <p:ph idx="1"/>
            <p:extLst>
              <p:ext uri="{D42A27DB-BD31-4B8C-83A1-F6EECF244321}">
                <p14:modId xmlns:p14="http://schemas.microsoft.com/office/powerpoint/2010/main" val="1083357167"/>
              </p:ext>
            </p:extLst>
          </p:nvPr>
        </p:nvGraphicFramePr>
        <p:xfrm>
          <a:off x="1971040" y="2689542"/>
          <a:ext cx="8102600" cy="2878134"/>
        </p:xfrm>
        <a:graphic>
          <a:graphicData uri="http://schemas.openxmlformats.org/drawingml/2006/table">
            <a:tbl>
              <a:tblPr firstRow="1" bandRow="1">
                <a:tableStyleId>{5C22544A-7EE6-4342-B048-85BDC9FD1C3A}</a:tableStyleId>
              </a:tblPr>
              <a:tblGrid>
                <a:gridCol w="4084320">
                  <a:extLst>
                    <a:ext uri="{9D8B030D-6E8A-4147-A177-3AD203B41FA5}">
                      <a16:colId xmlns:a16="http://schemas.microsoft.com/office/drawing/2014/main" val="2080232199"/>
                    </a:ext>
                  </a:extLst>
                </a:gridCol>
                <a:gridCol w="4018280">
                  <a:extLst>
                    <a:ext uri="{9D8B030D-6E8A-4147-A177-3AD203B41FA5}">
                      <a16:colId xmlns:a16="http://schemas.microsoft.com/office/drawing/2014/main" val="1873125890"/>
                    </a:ext>
                  </a:extLst>
                </a:gridCol>
              </a:tblGrid>
              <a:tr h="479689">
                <a:tc>
                  <a:txBody>
                    <a:bodyPr/>
                    <a:lstStyle/>
                    <a:p>
                      <a:r>
                        <a:rPr lang="en-US" dirty="0"/>
                        <a:t> PACKAGE</a:t>
                      </a:r>
                      <a:endParaRPr lang="en-IN" dirty="0"/>
                    </a:p>
                  </a:txBody>
                  <a:tcPr/>
                </a:tc>
                <a:tc>
                  <a:txBody>
                    <a:bodyPr/>
                    <a:lstStyle/>
                    <a:p>
                      <a:endParaRPr lang="en-IN" dirty="0"/>
                    </a:p>
                  </a:txBody>
                  <a:tcPr/>
                </a:tc>
                <a:extLst>
                  <a:ext uri="{0D108BD9-81ED-4DB2-BD59-A6C34878D82A}">
                    <a16:rowId xmlns:a16="http://schemas.microsoft.com/office/drawing/2014/main" val="4088826676"/>
                  </a:ext>
                </a:extLst>
              </a:tr>
              <a:tr h="479689">
                <a:tc>
                  <a:txBody>
                    <a:bodyPr/>
                    <a:lstStyle/>
                    <a:p>
                      <a:r>
                        <a:rPr lang="en-US" sz="2400" dirty="0"/>
                        <a:t>Django</a:t>
                      </a:r>
                      <a:r>
                        <a:rPr lang="en-IN" sz="2400" dirty="0"/>
                        <a:t> </a:t>
                      </a:r>
                      <a:endParaRPr lang="en-US" sz="2400" dirty="0"/>
                    </a:p>
                  </a:txBody>
                  <a:tcPr/>
                </a:tc>
                <a:tc>
                  <a:txBody>
                    <a:bodyPr/>
                    <a:lstStyle/>
                    <a:p>
                      <a:r>
                        <a:rPr lang="en-US" sz="2400" dirty="0"/>
                        <a:t>dlib</a:t>
                      </a:r>
                      <a:endParaRPr lang="en-IN" sz="2400" dirty="0"/>
                    </a:p>
                  </a:txBody>
                  <a:tcPr/>
                </a:tc>
                <a:extLst>
                  <a:ext uri="{0D108BD9-81ED-4DB2-BD59-A6C34878D82A}">
                    <a16:rowId xmlns:a16="http://schemas.microsoft.com/office/drawing/2014/main" val="2250169755"/>
                  </a:ext>
                </a:extLst>
              </a:tr>
              <a:tr h="479689">
                <a:tc>
                  <a:txBody>
                    <a:bodyPr/>
                    <a:lstStyle/>
                    <a:p>
                      <a:r>
                        <a:rPr lang="en-US" sz="2400" dirty="0"/>
                        <a:t>Face-recognition</a:t>
                      </a:r>
                      <a:endParaRPr lang="en-IN" sz="2400" dirty="0"/>
                    </a:p>
                  </a:txBody>
                  <a:tcPr/>
                </a:tc>
                <a:tc>
                  <a:txBody>
                    <a:bodyPr/>
                    <a:lstStyle/>
                    <a:p>
                      <a:r>
                        <a:rPr lang="en-US" sz="2400" dirty="0"/>
                        <a:t>cmake</a:t>
                      </a:r>
                      <a:endParaRPr lang="en-IN" sz="2400" dirty="0"/>
                    </a:p>
                  </a:txBody>
                  <a:tcPr/>
                </a:tc>
                <a:extLst>
                  <a:ext uri="{0D108BD9-81ED-4DB2-BD59-A6C34878D82A}">
                    <a16:rowId xmlns:a16="http://schemas.microsoft.com/office/drawing/2014/main" val="734847627"/>
                  </a:ext>
                </a:extLst>
              </a:tr>
              <a:tr h="479689">
                <a:tc>
                  <a:txBody>
                    <a:bodyPr/>
                    <a:lstStyle/>
                    <a:p>
                      <a:r>
                        <a:rPr lang="en-US" sz="2400" dirty="0"/>
                        <a:t>Face-recognition-models</a:t>
                      </a:r>
                      <a:endParaRPr lang="en-IN" sz="2400" dirty="0"/>
                    </a:p>
                  </a:txBody>
                  <a:tcPr/>
                </a:tc>
                <a:tc>
                  <a:txBody>
                    <a:bodyPr/>
                    <a:lstStyle/>
                    <a:p>
                      <a:r>
                        <a:rPr lang="en-US" sz="2400" dirty="0"/>
                        <a:t>playsound</a:t>
                      </a:r>
                      <a:endParaRPr lang="en-IN" sz="2400" dirty="0"/>
                    </a:p>
                  </a:txBody>
                  <a:tcPr/>
                </a:tc>
                <a:extLst>
                  <a:ext uri="{0D108BD9-81ED-4DB2-BD59-A6C34878D82A}">
                    <a16:rowId xmlns:a16="http://schemas.microsoft.com/office/drawing/2014/main" val="1743891802"/>
                  </a:ext>
                </a:extLst>
              </a:tr>
              <a:tr h="479689">
                <a:tc>
                  <a:txBody>
                    <a:bodyPr/>
                    <a:lstStyle/>
                    <a:p>
                      <a:r>
                        <a:rPr lang="en-US" sz="2400" dirty="0"/>
                        <a:t>Mediapipe</a:t>
                      </a:r>
                      <a:endParaRPr lang="en-IN" sz="2400" dirty="0"/>
                    </a:p>
                  </a:txBody>
                  <a:tcPr/>
                </a:tc>
                <a:tc>
                  <a:txBody>
                    <a:bodyPr/>
                    <a:lstStyle/>
                    <a:p>
                      <a:r>
                        <a:rPr lang="en-US" sz="2400" dirty="0"/>
                        <a:t>numpy</a:t>
                      </a:r>
                      <a:endParaRPr lang="en-IN" sz="2400" dirty="0"/>
                    </a:p>
                  </a:txBody>
                  <a:tcPr/>
                </a:tc>
                <a:extLst>
                  <a:ext uri="{0D108BD9-81ED-4DB2-BD59-A6C34878D82A}">
                    <a16:rowId xmlns:a16="http://schemas.microsoft.com/office/drawing/2014/main" val="1756999367"/>
                  </a:ext>
                </a:extLst>
              </a:tr>
              <a:tr h="479689">
                <a:tc>
                  <a:txBody>
                    <a:bodyPr/>
                    <a:lstStyle/>
                    <a:p>
                      <a:r>
                        <a:rPr lang="en-US" sz="2400" dirty="0"/>
                        <a:t>Pip</a:t>
                      </a:r>
                      <a:endParaRPr lang="en-IN" sz="2400" dirty="0"/>
                    </a:p>
                  </a:txBody>
                  <a:tcPr/>
                </a:tc>
                <a:tc>
                  <a:txBody>
                    <a:bodyPr/>
                    <a:lstStyle/>
                    <a:p>
                      <a:r>
                        <a:rPr lang="en-US" sz="2400" dirty="0"/>
                        <a:t>Opencv-python</a:t>
                      </a:r>
                      <a:endParaRPr lang="en-IN" sz="2400" dirty="0"/>
                    </a:p>
                  </a:txBody>
                  <a:tcPr/>
                </a:tc>
                <a:extLst>
                  <a:ext uri="{0D108BD9-81ED-4DB2-BD59-A6C34878D82A}">
                    <a16:rowId xmlns:a16="http://schemas.microsoft.com/office/drawing/2014/main" val="297373088"/>
                  </a:ext>
                </a:extLst>
              </a:tr>
            </a:tbl>
          </a:graphicData>
        </a:graphic>
      </p:graphicFrame>
    </p:spTree>
    <p:extLst>
      <p:ext uri="{BB962C8B-B14F-4D97-AF65-F5344CB8AC3E}">
        <p14:creationId xmlns:p14="http://schemas.microsoft.com/office/powerpoint/2010/main" val="3305230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9594F-3E74-B070-249F-DA23D7DBD59F}"/>
              </a:ext>
            </a:extLst>
          </p:cNvPr>
          <p:cNvSpPr>
            <a:spLocks noGrp="1"/>
          </p:cNvSpPr>
          <p:nvPr>
            <p:ph type="title"/>
          </p:nvPr>
        </p:nvSpPr>
        <p:spPr/>
        <p:txBody>
          <a:bodyPr>
            <a:normAutofit fontScale="90000"/>
          </a:bodyPr>
          <a:lstStyle/>
          <a:p>
            <a:r>
              <a:rPr lang="en-IN" b="1"/>
              <a:t>HARDWARE AND SOFTWARE REQUIREMENTS</a:t>
            </a:r>
            <a:endParaRPr lang="en-IN" dirty="0"/>
          </a:p>
        </p:txBody>
      </p:sp>
      <p:sp>
        <p:nvSpPr>
          <p:cNvPr id="3" name="Content Placeholder 2">
            <a:extLst>
              <a:ext uri="{FF2B5EF4-FFF2-40B4-BE49-F238E27FC236}">
                <a16:creationId xmlns:a16="http://schemas.microsoft.com/office/drawing/2014/main" id="{57482BDA-A5FF-0AF6-7501-012B231B6B96}"/>
              </a:ext>
            </a:extLst>
          </p:cNvPr>
          <p:cNvSpPr>
            <a:spLocks noGrp="1"/>
          </p:cNvSpPr>
          <p:nvPr>
            <p:ph idx="1"/>
          </p:nvPr>
        </p:nvSpPr>
        <p:spPr/>
        <p:txBody>
          <a:bodyPr>
            <a:normAutofit/>
          </a:bodyPr>
          <a:lstStyle/>
          <a:p>
            <a:r>
              <a:rPr lang="en-IN" dirty="0"/>
              <a:t>Operating System : Any Operating System </a:t>
            </a:r>
          </a:p>
          <a:p>
            <a:r>
              <a:rPr lang="en-IN" dirty="0">
                <a:latin typeface="+mj-lt"/>
              </a:rPr>
              <a:t>Used Keywords : </a:t>
            </a:r>
            <a:r>
              <a:rPr lang="en-IN" dirty="0">
                <a:solidFill>
                  <a:srgbClr val="000000"/>
                </a:solidFill>
                <a:effectLst/>
                <a:latin typeface="+mj-lt"/>
                <a:ea typeface="Arial" panose="020B0604020202020204" pitchFamily="34" charset="0"/>
              </a:rPr>
              <a:t>Python, Django, Face Detection, Face Extraction, Face  Recognition, SQL, HTML, CSS, JS </a:t>
            </a:r>
            <a:endParaRPr lang="en-IN" sz="3200" dirty="0">
              <a:latin typeface="+mj-lt"/>
            </a:endParaRPr>
          </a:p>
          <a:p>
            <a:r>
              <a:rPr lang="en-IN" dirty="0"/>
              <a:t>Processor : Intel Core i5 7th Gen 2.50GHz </a:t>
            </a:r>
          </a:p>
          <a:p>
            <a:r>
              <a:rPr lang="en-IN" dirty="0"/>
              <a:t>RAM : 8GB</a:t>
            </a:r>
          </a:p>
          <a:p>
            <a:r>
              <a:rPr lang="en-IN" dirty="0"/>
              <a:t>Monitor : Any colour monitor</a:t>
            </a:r>
          </a:p>
        </p:txBody>
      </p:sp>
    </p:spTree>
    <p:extLst>
      <p:ext uri="{BB962C8B-B14F-4D97-AF65-F5344CB8AC3E}">
        <p14:creationId xmlns:p14="http://schemas.microsoft.com/office/powerpoint/2010/main" val="333871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9594F-3E74-B070-249F-DA23D7DBD59F}"/>
              </a:ext>
            </a:extLst>
          </p:cNvPr>
          <p:cNvSpPr>
            <a:spLocks noGrp="1"/>
          </p:cNvSpPr>
          <p:nvPr>
            <p:ph type="title"/>
          </p:nvPr>
        </p:nvSpPr>
        <p:spPr/>
        <p:txBody>
          <a:bodyPr/>
          <a:lstStyle/>
          <a:p>
            <a:r>
              <a:rPr lang="en-US" b="1" dirty="0"/>
              <a:t>FEATURES </a:t>
            </a:r>
            <a:endParaRPr lang="en-IN" dirty="0"/>
          </a:p>
        </p:txBody>
      </p:sp>
      <p:sp>
        <p:nvSpPr>
          <p:cNvPr id="3" name="Content Placeholder 2">
            <a:extLst>
              <a:ext uri="{FF2B5EF4-FFF2-40B4-BE49-F238E27FC236}">
                <a16:creationId xmlns:a16="http://schemas.microsoft.com/office/drawing/2014/main" id="{57482BDA-A5FF-0AF6-7501-012B231B6B96}"/>
              </a:ext>
            </a:extLst>
          </p:cNvPr>
          <p:cNvSpPr>
            <a:spLocks noGrp="1"/>
          </p:cNvSpPr>
          <p:nvPr>
            <p:ph idx="1"/>
          </p:nvPr>
        </p:nvSpPr>
        <p:spPr/>
        <p:txBody>
          <a:bodyPr/>
          <a:lstStyle/>
          <a:p>
            <a:r>
              <a:rPr lang="en-US" dirty="0"/>
              <a:t>Can take attendance automatically by recognizing face </a:t>
            </a:r>
          </a:p>
          <a:p>
            <a:r>
              <a:rPr lang="en-US" dirty="0"/>
              <a:t>Can find user’s details</a:t>
            </a:r>
          </a:p>
          <a:p>
            <a:r>
              <a:rPr lang="en-US" dirty="0"/>
              <a:t>Have option to add the profile or delete the profile</a:t>
            </a:r>
          </a:p>
          <a:p>
            <a:r>
              <a:rPr lang="en-US" dirty="0"/>
              <a:t>Stores user’s attendance records </a:t>
            </a:r>
          </a:p>
        </p:txBody>
      </p:sp>
    </p:spTree>
    <p:extLst>
      <p:ext uri="{BB962C8B-B14F-4D97-AF65-F5344CB8AC3E}">
        <p14:creationId xmlns:p14="http://schemas.microsoft.com/office/powerpoint/2010/main" val="2792487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C04E55-408C-92F5-C93F-45260087897D}"/>
              </a:ext>
            </a:extLst>
          </p:cNvPr>
          <p:cNvPicPr>
            <a:picLocks noChangeAspect="1"/>
          </p:cNvPicPr>
          <p:nvPr/>
        </p:nvPicPr>
        <p:blipFill>
          <a:blip r:embed="rId2"/>
          <a:stretch>
            <a:fillRect/>
          </a:stretch>
        </p:blipFill>
        <p:spPr>
          <a:xfrm>
            <a:off x="1184694" y="1152861"/>
            <a:ext cx="9679178" cy="4264212"/>
          </a:xfrm>
          <a:prstGeom prst="rect">
            <a:avLst/>
          </a:prstGeom>
        </p:spPr>
      </p:pic>
      <p:sp>
        <p:nvSpPr>
          <p:cNvPr id="6" name="Rectangle 5">
            <a:extLst>
              <a:ext uri="{FF2B5EF4-FFF2-40B4-BE49-F238E27FC236}">
                <a16:creationId xmlns:a16="http://schemas.microsoft.com/office/drawing/2014/main" id="{9B50632F-8054-532A-735E-B9993DE7C11D}"/>
              </a:ext>
            </a:extLst>
          </p:cNvPr>
          <p:cNvSpPr/>
          <p:nvPr/>
        </p:nvSpPr>
        <p:spPr>
          <a:xfrm>
            <a:off x="8355106" y="1526988"/>
            <a:ext cx="1706880" cy="8839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8049705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222</TotalTime>
  <Words>707</Words>
  <Application>Microsoft Office PowerPoint</Application>
  <PresentationFormat>Widescreen</PresentationFormat>
  <Paragraphs>55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Garamond</vt:lpstr>
      <vt:lpstr>Times New Roman</vt:lpstr>
      <vt:lpstr>Organic</vt:lpstr>
      <vt:lpstr>FACE RECOGNITION  ATTENDANCE SYSTEM</vt:lpstr>
      <vt:lpstr>INTRODUCTION</vt:lpstr>
      <vt:lpstr>TOOLS and TECHNOLOGIES  </vt:lpstr>
      <vt:lpstr>TOOLS and TECHNOLOGIES  </vt:lpstr>
      <vt:lpstr>TOOLS and TECHNOLOGIES  </vt:lpstr>
      <vt:lpstr>PACKAGE</vt:lpstr>
      <vt:lpstr>HARDWARE AND SOFTWARE REQUIREMENTS</vt:lpstr>
      <vt:lpstr>FEATURES </vt:lpstr>
      <vt:lpstr>PowerPoint Presentation</vt:lpstr>
      <vt:lpstr>PowerPoint Presentation</vt:lpstr>
      <vt:lpstr>PowerPoint Presentation</vt:lpstr>
      <vt:lpstr>PowerPoint Presentation</vt:lpstr>
      <vt:lpstr>PowerPoint Presentation</vt:lpstr>
      <vt:lpstr>PowerPoint Presentation</vt:lpstr>
      <vt:lpstr>Advantages</vt:lpstr>
      <vt:lpstr>Disadvantages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ATTENDANCE SYSTEM</dc:title>
  <dc:creator>Aparna Pandey</dc:creator>
  <cp:lastModifiedBy>shubham thakur</cp:lastModifiedBy>
  <cp:revision>18</cp:revision>
  <dcterms:created xsi:type="dcterms:W3CDTF">2022-07-01T17:46:48Z</dcterms:created>
  <dcterms:modified xsi:type="dcterms:W3CDTF">2022-12-08T16:12:20Z</dcterms:modified>
</cp:coreProperties>
</file>