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handoutMasterIdLst>
    <p:handoutMasterId r:id="rId18"/>
  </p:handoutMasterIdLst>
  <p:sldIdLst>
    <p:sldId id="355" r:id="rId2"/>
    <p:sldId id="356" r:id="rId3"/>
    <p:sldId id="357" r:id="rId4"/>
    <p:sldId id="363" r:id="rId5"/>
    <p:sldId id="359" r:id="rId6"/>
    <p:sldId id="360" r:id="rId7"/>
    <p:sldId id="364" r:id="rId8"/>
    <p:sldId id="361" r:id="rId9"/>
    <p:sldId id="367" r:id="rId10"/>
    <p:sldId id="362" r:id="rId11"/>
    <p:sldId id="422" r:id="rId12"/>
    <p:sldId id="424" r:id="rId13"/>
    <p:sldId id="423" r:id="rId14"/>
    <p:sldId id="366" r:id="rId15"/>
    <p:sldId id="358" r:id="rId16"/>
  </p:sldIdLst>
  <p:sldSz cx="12192000" cy="6858000"/>
  <p:notesSz cx="6858000" cy="9144000"/>
  <p:defaultTextStyle>
    <a:defPPr>
      <a:defRPr lang="en-US"/>
    </a:defPPr>
    <a:lvl1pPr marL="0" algn="l" defTabSz="456565" rtl="0" eaLnBrk="1" latinLnBrk="0" hangingPunct="1">
      <a:defRPr sz="1900" kern="1200">
        <a:solidFill>
          <a:schemeClr val="tx1"/>
        </a:solidFill>
        <a:latin typeface="+mn-lt"/>
        <a:ea typeface="+mn-ea"/>
        <a:cs typeface="+mn-cs"/>
      </a:defRPr>
    </a:lvl1pPr>
    <a:lvl2pPr marL="457200" algn="l" defTabSz="456565" rtl="0" eaLnBrk="1" latinLnBrk="0" hangingPunct="1">
      <a:defRPr sz="1900" kern="1200">
        <a:solidFill>
          <a:schemeClr val="tx1"/>
        </a:solidFill>
        <a:latin typeface="+mn-lt"/>
        <a:ea typeface="+mn-ea"/>
        <a:cs typeface="+mn-cs"/>
      </a:defRPr>
    </a:lvl2pPr>
    <a:lvl3pPr marL="914400" algn="l" defTabSz="456565" rtl="0" eaLnBrk="1" latinLnBrk="0" hangingPunct="1">
      <a:defRPr sz="1900" kern="1200">
        <a:solidFill>
          <a:schemeClr val="tx1"/>
        </a:solidFill>
        <a:latin typeface="+mn-lt"/>
        <a:ea typeface="+mn-ea"/>
        <a:cs typeface="+mn-cs"/>
      </a:defRPr>
    </a:lvl3pPr>
    <a:lvl4pPr marL="1371600" algn="l" defTabSz="456565" rtl="0" eaLnBrk="1" latinLnBrk="0" hangingPunct="1">
      <a:defRPr sz="1900" kern="1200">
        <a:solidFill>
          <a:schemeClr val="tx1"/>
        </a:solidFill>
        <a:latin typeface="+mn-lt"/>
        <a:ea typeface="+mn-ea"/>
        <a:cs typeface="+mn-cs"/>
      </a:defRPr>
    </a:lvl4pPr>
    <a:lvl5pPr marL="1828800" algn="l" defTabSz="456565" rtl="0" eaLnBrk="1" latinLnBrk="0" hangingPunct="1">
      <a:defRPr sz="1900" kern="1200">
        <a:solidFill>
          <a:schemeClr val="tx1"/>
        </a:solidFill>
        <a:latin typeface="+mn-lt"/>
        <a:ea typeface="+mn-ea"/>
        <a:cs typeface="+mn-cs"/>
      </a:defRPr>
    </a:lvl5pPr>
    <a:lvl6pPr marL="2286000" algn="l" defTabSz="456565" rtl="0" eaLnBrk="1" latinLnBrk="0" hangingPunct="1">
      <a:defRPr sz="1900" kern="1200">
        <a:solidFill>
          <a:schemeClr val="tx1"/>
        </a:solidFill>
        <a:latin typeface="+mn-lt"/>
        <a:ea typeface="+mn-ea"/>
        <a:cs typeface="+mn-cs"/>
      </a:defRPr>
    </a:lvl6pPr>
    <a:lvl7pPr marL="2743200" algn="l" defTabSz="456565" rtl="0" eaLnBrk="1" latinLnBrk="0" hangingPunct="1">
      <a:defRPr sz="1900" kern="1200">
        <a:solidFill>
          <a:schemeClr val="tx1"/>
        </a:solidFill>
        <a:latin typeface="+mn-lt"/>
        <a:ea typeface="+mn-ea"/>
        <a:cs typeface="+mn-cs"/>
      </a:defRPr>
    </a:lvl7pPr>
    <a:lvl8pPr marL="3200400" algn="l" defTabSz="456565" rtl="0" eaLnBrk="1" latinLnBrk="0" hangingPunct="1">
      <a:defRPr sz="1900" kern="1200">
        <a:solidFill>
          <a:schemeClr val="tx1"/>
        </a:solidFill>
        <a:latin typeface="+mn-lt"/>
        <a:ea typeface="+mn-ea"/>
        <a:cs typeface="+mn-cs"/>
      </a:defRPr>
    </a:lvl8pPr>
    <a:lvl9pPr marL="3657600" algn="l" defTabSz="45656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snapToObjects="1">
      <p:cViewPr varScale="1">
        <p:scale>
          <a:sx n="82" d="100"/>
          <a:sy n="82" d="100"/>
        </p:scale>
        <p:origin x="696" y="5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3/26/2021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t>3/26/2021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85012C-24FD-4033-9E4F-17EFABF705B6}" type="slidenum">
              <a:rPr lang="en-US" smtClean="0"/>
              <a:t>2</a:t>
            </a:fld>
            <a:endParaRPr lang="en-US"/>
          </a:p>
        </p:txBody>
      </p:sp>
    </p:spTree>
    <p:extLst>
      <p:ext uri="{BB962C8B-B14F-4D97-AF65-F5344CB8AC3E}">
        <p14:creationId xmlns:p14="http://schemas.microsoft.com/office/powerpoint/2010/main" val="501283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D5D2152-08A9-004F-BE32-52A9C6BDFCAD}"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D5D2152-08A9-004F-BE32-52A9C6BDFCAD}"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t>‹#›</a:t>
            </a:fld>
            <a:endParaRPr lang="en-US"/>
          </a:p>
        </p:txBody>
      </p:sp>
      <p:sp>
        <p:nvSpPr>
          <p:cNvPr id="6" name="Title 1"/>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t>3/26/2021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t>‹#›</a:t>
            </a:fld>
            <a:endParaRPr lang="en-US"/>
          </a:p>
        </p:txBody>
      </p:sp>
      <p:sp>
        <p:nvSpPr>
          <p:cNvPr id="5" name="Title Placeholder 1"/>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p:cNvSpPr txBox="1"/>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6565" rtl="0" eaLnBrk="1" latinLnBrk="0" hangingPunct="1">
              <a:defRPr sz="1200" kern="1200">
                <a:solidFill>
                  <a:schemeClr val="tx1">
                    <a:tint val="75000"/>
                  </a:schemeClr>
                </a:solidFill>
                <a:latin typeface="+mn-lt"/>
                <a:ea typeface="+mn-ea"/>
                <a:cs typeface="+mn-cs"/>
              </a:defRPr>
            </a:lvl1pPr>
            <a:lvl2pPr marL="457200" algn="l" defTabSz="456565" rtl="0" eaLnBrk="1" latinLnBrk="0" hangingPunct="1">
              <a:defRPr sz="1900" kern="1200">
                <a:solidFill>
                  <a:schemeClr val="tx1"/>
                </a:solidFill>
                <a:latin typeface="+mn-lt"/>
                <a:ea typeface="+mn-ea"/>
                <a:cs typeface="+mn-cs"/>
              </a:defRPr>
            </a:lvl2pPr>
            <a:lvl3pPr marL="914400" algn="l" defTabSz="456565" rtl="0" eaLnBrk="1" latinLnBrk="0" hangingPunct="1">
              <a:defRPr sz="1900" kern="1200">
                <a:solidFill>
                  <a:schemeClr val="tx1"/>
                </a:solidFill>
                <a:latin typeface="+mn-lt"/>
                <a:ea typeface="+mn-ea"/>
                <a:cs typeface="+mn-cs"/>
              </a:defRPr>
            </a:lvl3pPr>
            <a:lvl4pPr marL="1371600" algn="l" defTabSz="456565" rtl="0" eaLnBrk="1" latinLnBrk="0" hangingPunct="1">
              <a:defRPr sz="1900" kern="1200">
                <a:solidFill>
                  <a:schemeClr val="tx1"/>
                </a:solidFill>
                <a:latin typeface="+mn-lt"/>
                <a:ea typeface="+mn-ea"/>
                <a:cs typeface="+mn-cs"/>
              </a:defRPr>
            </a:lvl4pPr>
            <a:lvl5pPr marL="1828800" algn="l" defTabSz="456565" rtl="0" eaLnBrk="1" latinLnBrk="0" hangingPunct="1">
              <a:defRPr sz="1900" kern="1200">
                <a:solidFill>
                  <a:schemeClr val="tx1"/>
                </a:solidFill>
                <a:latin typeface="+mn-lt"/>
                <a:ea typeface="+mn-ea"/>
                <a:cs typeface="+mn-cs"/>
              </a:defRPr>
            </a:lvl5pPr>
            <a:lvl6pPr marL="2286000" algn="l" defTabSz="456565" rtl="0" eaLnBrk="1" latinLnBrk="0" hangingPunct="1">
              <a:defRPr sz="1900" kern="1200">
                <a:solidFill>
                  <a:schemeClr val="tx1"/>
                </a:solidFill>
                <a:latin typeface="+mn-lt"/>
                <a:ea typeface="+mn-ea"/>
                <a:cs typeface="+mn-cs"/>
              </a:defRPr>
            </a:lvl6pPr>
            <a:lvl7pPr marL="2743200" algn="l" defTabSz="456565" rtl="0" eaLnBrk="1" latinLnBrk="0" hangingPunct="1">
              <a:defRPr sz="1900" kern="1200">
                <a:solidFill>
                  <a:schemeClr val="tx1"/>
                </a:solidFill>
                <a:latin typeface="+mn-lt"/>
                <a:ea typeface="+mn-ea"/>
                <a:cs typeface="+mn-cs"/>
              </a:defRPr>
            </a:lvl7pPr>
            <a:lvl8pPr marL="3200400" algn="l" defTabSz="456565" rtl="0" eaLnBrk="1" latinLnBrk="0" hangingPunct="1">
              <a:defRPr sz="1900" kern="1200">
                <a:solidFill>
                  <a:schemeClr val="tx1"/>
                </a:solidFill>
                <a:latin typeface="+mn-lt"/>
                <a:ea typeface="+mn-ea"/>
                <a:cs typeface="+mn-cs"/>
              </a:defRPr>
            </a:lvl8pPr>
            <a:lvl9pPr marL="3657600" algn="l" defTabSz="456565" rtl="0" eaLnBrk="1" latinLnBrk="0" hangingPunct="1">
              <a:defRPr sz="1900" kern="1200">
                <a:solidFill>
                  <a:schemeClr val="tx1"/>
                </a:solidFill>
                <a:latin typeface="+mn-lt"/>
                <a:ea typeface="+mn-ea"/>
                <a:cs typeface="+mn-cs"/>
              </a:defRPr>
            </a:lvl9pPr>
          </a:lstStyle>
          <a:p>
            <a:fld id="{EB1023CF-B329-E444-9BAC-9F50F1C2498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p:cNvSpPr>
            <a:spLocks noGrp="1"/>
          </p:cNvSpPr>
          <p:nvPr>
            <p:ph type="dt" sz="half" idx="10"/>
          </p:nvPr>
        </p:nvSpPr>
        <p:spPr/>
        <p:txBody>
          <a:bodyPr/>
          <a:lstStyle/>
          <a:p>
            <a:fld id="{AD5D2152-08A9-004F-BE32-52A9C6BDFCAD}"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t>3/26/2021</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6565" rtl="0" eaLnBrk="1" latinLnBrk="0" hangingPunct="1">
        <a:defRPr sz="1900" kern="1200">
          <a:solidFill>
            <a:schemeClr val="tx1"/>
          </a:solidFill>
          <a:latin typeface="+mn-lt"/>
          <a:ea typeface="+mn-ea"/>
          <a:cs typeface="+mn-cs"/>
        </a:defRPr>
      </a:lvl1pPr>
      <a:lvl2pPr marL="457200" algn="l" defTabSz="456565" rtl="0" eaLnBrk="1" latinLnBrk="0" hangingPunct="1">
        <a:defRPr sz="1900" kern="1200">
          <a:solidFill>
            <a:schemeClr val="tx1"/>
          </a:solidFill>
          <a:latin typeface="+mn-lt"/>
          <a:ea typeface="+mn-ea"/>
          <a:cs typeface="+mn-cs"/>
        </a:defRPr>
      </a:lvl2pPr>
      <a:lvl3pPr marL="914400" algn="l" defTabSz="456565" rtl="0" eaLnBrk="1" latinLnBrk="0" hangingPunct="1">
        <a:defRPr sz="1900" kern="1200">
          <a:solidFill>
            <a:schemeClr val="tx1"/>
          </a:solidFill>
          <a:latin typeface="+mn-lt"/>
          <a:ea typeface="+mn-ea"/>
          <a:cs typeface="+mn-cs"/>
        </a:defRPr>
      </a:lvl3pPr>
      <a:lvl4pPr marL="1371600" algn="l" defTabSz="456565" rtl="0" eaLnBrk="1" latinLnBrk="0" hangingPunct="1">
        <a:defRPr sz="1900" kern="1200">
          <a:solidFill>
            <a:schemeClr val="tx1"/>
          </a:solidFill>
          <a:latin typeface="+mn-lt"/>
          <a:ea typeface="+mn-ea"/>
          <a:cs typeface="+mn-cs"/>
        </a:defRPr>
      </a:lvl4pPr>
      <a:lvl5pPr marL="1828800" algn="l" defTabSz="456565" rtl="0" eaLnBrk="1" latinLnBrk="0" hangingPunct="1">
        <a:defRPr sz="1900" kern="1200">
          <a:solidFill>
            <a:schemeClr val="tx1"/>
          </a:solidFill>
          <a:latin typeface="+mn-lt"/>
          <a:ea typeface="+mn-ea"/>
          <a:cs typeface="+mn-cs"/>
        </a:defRPr>
      </a:lvl5pPr>
      <a:lvl6pPr marL="2286000" algn="l" defTabSz="456565" rtl="0" eaLnBrk="1" latinLnBrk="0" hangingPunct="1">
        <a:defRPr sz="1900" kern="1200">
          <a:solidFill>
            <a:schemeClr val="tx1"/>
          </a:solidFill>
          <a:latin typeface="+mn-lt"/>
          <a:ea typeface="+mn-ea"/>
          <a:cs typeface="+mn-cs"/>
        </a:defRPr>
      </a:lvl6pPr>
      <a:lvl7pPr marL="2743200" algn="l" defTabSz="456565" rtl="0" eaLnBrk="1" latinLnBrk="0" hangingPunct="1">
        <a:defRPr sz="1900" kern="1200">
          <a:solidFill>
            <a:schemeClr val="tx1"/>
          </a:solidFill>
          <a:latin typeface="+mn-lt"/>
          <a:ea typeface="+mn-ea"/>
          <a:cs typeface="+mn-cs"/>
        </a:defRPr>
      </a:lvl7pPr>
      <a:lvl8pPr marL="3200400" algn="l" defTabSz="456565" rtl="0" eaLnBrk="1" latinLnBrk="0" hangingPunct="1">
        <a:defRPr sz="1900" kern="1200">
          <a:solidFill>
            <a:schemeClr val="tx1"/>
          </a:solidFill>
          <a:latin typeface="+mn-lt"/>
          <a:ea typeface="+mn-ea"/>
          <a:cs typeface="+mn-cs"/>
        </a:defRPr>
      </a:lvl8pPr>
      <a:lvl9pPr marL="3657600" algn="l" defTabSz="4565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24496"/>
            <a:ext cx="12192000" cy="564910"/>
          </a:xfrm>
        </p:spPr>
        <p:txBody>
          <a:bodyPr>
            <a:noAutofit/>
          </a:bodyPr>
          <a:lstStyle/>
          <a:p>
            <a:r>
              <a:rPr lang="en-IN" sz="4400" b="1" dirty="0">
                <a:solidFill>
                  <a:schemeClr val="tx1"/>
                </a:solidFill>
                <a:latin typeface="+mj-lt"/>
                <a:cs typeface="+mj-lt"/>
              </a:rPr>
              <a:t>Research Methodology</a:t>
            </a:r>
          </a:p>
        </p:txBody>
      </p:sp>
      <p:sp>
        <p:nvSpPr>
          <p:cNvPr id="3" name="Text Box 2"/>
          <p:cNvSpPr txBox="1"/>
          <p:nvPr/>
        </p:nvSpPr>
        <p:spPr>
          <a:xfrm>
            <a:off x="1078865" y="1358265"/>
            <a:ext cx="10015220" cy="4560544"/>
          </a:xfrm>
          <a:prstGeom prst="rect">
            <a:avLst/>
          </a:prstGeom>
          <a:noFill/>
        </p:spPr>
        <p:txBody>
          <a:bodyPr wrap="square" rtlCol="0" anchor="t">
            <a:spAutoFit/>
          </a:bodyPr>
          <a:lstStyle/>
          <a:p>
            <a:pPr marL="285750" marR="0" lvl="0" indent="-285750" algn="just" fontAlgn="base">
              <a:lnSpc>
                <a:spcPct val="105000"/>
              </a:lnSpc>
              <a:spcBef>
                <a:spcPts val="0"/>
              </a:spcBef>
              <a:spcAft>
                <a:spcPts val="15"/>
              </a:spcAft>
              <a:buClr>
                <a:srgbClr val="000000"/>
              </a:buClr>
              <a:buSzPts val="1100"/>
              <a:buFont typeface="Arial" panose="020B0604020202020204" pitchFamily="34" charset="0"/>
              <a:buChar char="•"/>
            </a:pPr>
            <a:r>
              <a:rPr lang="en-US" sz="1800" b="1"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Research and analysis</a:t>
            </a:r>
            <a:r>
              <a:rPr lang="en-US" sz="1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r>
              <a:rPr lang="en-US" sz="1800" b="1"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endParaRPr lang="en-US" sz="1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448310" marR="0" indent="9525"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will gain information about Edge Computing, Socket Programming, Client Server Architecture and Load Balancing algorithms</a:t>
            </a:r>
          </a:p>
          <a:p>
            <a:pPr marL="448310" marR="0" indent="9525"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0000"/>
              </a:lnSpc>
              <a:spcBef>
                <a:spcPts val="0"/>
              </a:spcBef>
              <a:spcAft>
                <a:spcPts val="15"/>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Design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64185" marR="0" algn="just">
              <a:lnSpc>
                <a:spcPct val="107000"/>
              </a:lnSpc>
              <a:spcBef>
                <a:spcPts val="0"/>
              </a:spcBef>
              <a:spcAft>
                <a:spcPts val="185"/>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Here we will create pseudo</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code and understand the data flow of the code we will implement.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464185" marR="0" algn="just">
              <a:lnSpc>
                <a:spcPct val="107000"/>
              </a:lnSpc>
              <a:spcBef>
                <a:spcPts val="0"/>
              </a:spcBef>
              <a:spcAft>
                <a:spcPts val="185"/>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fontAlgn="base">
              <a:lnSpc>
                <a:spcPct val="105000"/>
              </a:lnSpc>
              <a:spcBef>
                <a:spcPts val="0"/>
              </a:spcBef>
              <a:spcAft>
                <a:spcPts val="15"/>
              </a:spcAft>
              <a:buClr>
                <a:srgbClr val="000000"/>
              </a:buClr>
              <a:buSzPts val="1100"/>
              <a:buFont typeface="Arial" panose="020B0604020202020204" pitchFamily="34" charset="0"/>
              <a:buChar char="•"/>
            </a:pPr>
            <a:r>
              <a:rPr lang="en-US" sz="1800" b="1"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Implementation </a:t>
            </a:r>
            <a:endParaRPr lang="en-US" sz="1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464185" marR="0" algn="just">
              <a:lnSpc>
                <a:spcPct val="107000"/>
              </a:lnSpc>
              <a:spcBef>
                <a:spcPts val="0"/>
              </a:spcBef>
              <a:spcAft>
                <a:spcPts val="18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phase we will implement communication between nodes and send computation workloads to edge and server nodes</a:t>
            </a:r>
          </a:p>
          <a:p>
            <a:pPr marL="464185" marR="0" algn="just">
              <a:lnSpc>
                <a:spcPct val="107000"/>
              </a:lnSpc>
              <a:spcBef>
                <a:spcPts val="0"/>
              </a:spcBef>
              <a:spcAft>
                <a:spcPts val="18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0000"/>
              </a:lnSpc>
              <a:spcBef>
                <a:spcPts val="0"/>
              </a:spcBef>
              <a:spcAft>
                <a:spcPts val="18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Testing: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64185"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Test the algorithms against different sizes of workloads and different parameters and finally compare their complexities.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96BBF9-7C72-4916-8ECD-7433FB014054}"/>
              </a:ext>
            </a:extLst>
          </p:cNvPr>
          <p:cNvSpPr>
            <a:spLocks noGrp="1"/>
          </p:cNvSpPr>
          <p:nvPr>
            <p:ph type="title"/>
          </p:nvPr>
        </p:nvSpPr>
        <p:spPr/>
        <p:txBody>
          <a:bodyPr/>
          <a:lstStyle/>
          <a:p>
            <a:r>
              <a:rPr lang="en-US" dirty="0"/>
              <a:t>Logic Code for Load Balancing Algorithms</a:t>
            </a:r>
          </a:p>
        </p:txBody>
      </p:sp>
      <p:sp>
        <p:nvSpPr>
          <p:cNvPr id="5" name="TextBox 4">
            <a:extLst>
              <a:ext uri="{FF2B5EF4-FFF2-40B4-BE49-F238E27FC236}">
                <a16:creationId xmlns:a16="http://schemas.microsoft.com/office/drawing/2014/main" id="{1B4EE411-22FC-43C2-8572-B80FDA3EDD66}"/>
              </a:ext>
            </a:extLst>
          </p:cNvPr>
          <p:cNvSpPr txBox="1"/>
          <p:nvPr/>
        </p:nvSpPr>
        <p:spPr>
          <a:xfrm>
            <a:off x="321972" y="1570039"/>
            <a:ext cx="5537915" cy="3600986"/>
          </a:xfrm>
          <a:prstGeom prst="rect">
            <a:avLst/>
          </a:prstGeom>
          <a:noFill/>
        </p:spPr>
        <p:txBody>
          <a:bodyPr wrap="square" rtlCol="0">
            <a:spAutoFit/>
          </a:bodyPr>
          <a:lstStyle/>
          <a:p>
            <a:pPr algn="just"/>
            <a:r>
              <a:rPr lang="en-US" dirty="0" err="1"/>
              <a:t>RoundRobin</a:t>
            </a:r>
            <a:r>
              <a:rPr lang="en-US" dirty="0"/>
              <a:t>(Task)</a:t>
            </a:r>
          </a:p>
          <a:p>
            <a:pPr algn="just"/>
            <a:r>
              <a:rPr lang="en-US" dirty="0"/>
              <a:t>{</a:t>
            </a:r>
          </a:p>
          <a:p>
            <a:pPr algn="just"/>
            <a:r>
              <a:rPr lang="en-US" dirty="0"/>
              <a:t>	if(Server1=Server2=Server3)</a:t>
            </a:r>
          </a:p>
          <a:p>
            <a:pPr algn="just"/>
            <a:r>
              <a:rPr lang="en-US" dirty="0"/>
              <a:t>	Assign Task to Server 1</a:t>
            </a:r>
          </a:p>
          <a:p>
            <a:pPr algn="just"/>
            <a:r>
              <a:rPr lang="en-US" dirty="0"/>
              <a:t>	if(Server1&gt;Server2)</a:t>
            </a:r>
          </a:p>
          <a:p>
            <a:pPr algn="just"/>
            <a:r>
              <a:rPr lang="en-US" dirty="0"/>
              <a:t>	Assign task to Server 2</a:t>
            </a:r>
          </a:p>
          <a:p>
            <a:pPr algn="just"/>
            <a:r>
              <a:rPr lang="en-US" dirty="0"/>
              <a:t>	if(Server2&gt;Server3)</a:t>
            </a:r>
          </a:p>
          <a:p>
            <a:pPr algn="just"/>
            <a:r>
              <a:rPr lang="en-US" dirty="0"/>
              <a:t>	Assign task to Server 3</a:t>
            </a:r>
          </a:p>
          <a:p>
            <a:pPr algn="just"/>
            <a:r>
              <a:rPr lang="en-US" dirty="0"/>
              <a:t>}</a:t>
            </a:r>
          </a:p>
          <a:p>
            <a:pPr algn="just"/>
            <a:endParaRPr lang="en-US" dirty="0"/>
          </a:p>
          <a:p>
            <a:pPr algn="just"/>
            <a:r>
              <a:rPr lang="en-US" dirty="0"/>
              <a:t>Task= Task forwarded by Edge Server to Load Balancer</a:t>
            </a:r>
          </a:p>
          <a:p>
            <a:pPr algn="just"/>
            <a:r>
              <a:rPr lang="en-US" dirty="0"/>
              <a:t>Server1, Server2, Server3= Counter Value </a:t>
            </a:r>
            <a:r>
              <a:rPr lang="en-US" dirty="0" err="1"/>
              <a:t>i.e</a:t>
            </a:r>
            <a:r>
              <a:rPr lang="en-US" dirty="0"/>
              <a:t>, initially 0</a:t>
            </a:r>
          </a:p>
        </p:txBody>
      </p:sp>
      <p:sp>
        <p:nvSpPr>
          <p:cNvPr id="7" name="TextBox 6">
            <a:extLst>
              <a:ext uri="{FF2B5EF4-FFF2-40B4-BE49-F238E27FC236}">
                <a16:creationId xmlns:a16="http://schemas.microsoft.com/office/drawing/2014/main" id="{0813F3FF-42F6-492D-AC10-E41FE138E953}"/>
              </a:ext>
            </a:extLst>
          </p:cNvPr>
          <p:cNvSpPr txBox="1"/>
          <p:nvPr/>
        </p:nvSpPr>
        <p:spPr>
          <a:xfrm>
            <a:off x="6248400" y="1569882"/>
            <a:ext cx="5537915" cy="3600986"/>
          </a:xfrm>
          <a:prstGeom prst="rect">
            <a:avLst/>
          </a:prstGeom>
          <a:noFill/>
        </p:spPr>
        <p:txBody>
          <a:bodyPr wrap="square" rtlCol="0">
            <a:spAutoFit/>
          </a:bodyPr>
          <a:lstStyle/>
          <a:p>
            <a:pPr algn="just"/>
            <a:r>
              <a:rPr lang="en-US" dirty="0"/>
              <a:t>Dynamic/</a:t>
            </a:r>
            <a:r>
              <a:rPr lang="en-US" dirty="0" err="1"/>
              <a:t>ResourceBased</a:t>
            </a:r>
            <a:r>
              <a:rPr lang="en-US" dirty="0"/>
              <a:t>(Task)</a:t>
            </a:r>
          </a:p>
          <a:p>
            <a:pPr algn="just"/>
            <a:r>
              <a:rPr lang="en-US" dirty="0"/>
              <a:t>{</a:t>
            </a:r>
          </a:p>
          <a:p>
            <a:pPr algn="just"/>
            <a:r>
              <a:rPr lang="en-US" dirty="0"/>
              <a:t>	Minimum(Server1,Server2,Server3)</a:t>
            </a:r>
          </a:p>
          <a:p>
            <a:pPr algn="just"/>
            <a:r>
              <a:rPr lang="en-US" dirty="0"/>
              <a:t>	Assign task to minimum </a:t>
            </a:r>
          </a:p>
          <a:p>
            <a:pPr algn="just"/>
            <a:r>
              <a:rPr lang="en-US" dirty="0"/>
              <a:t>}</a:t>
            </a:r>
          </a:p>
          <a:p>
            <a:pPr algn="just"/>
            <a:endParaRPr lang="en-US" dirty="0"/>
          </a:p>
          <a:p>
            <a:pPr algn="just"/>
            <a:endParaRPr lang="en-US" dirty="0"/>
          </a:p>
          <a:p>
            <a:pPr algn="just"/>
            <a:endParaRPr lang="en-US" dirty="0"/>
          </a:p>
          <a:p>
            <a:pPr algn="just"/>
            <a:endParaRPr lang="en-US" dirty="0"/>
          </a:p>
          <a:p>
            <a:pPr algn="just"/>
            <a:r>
              <a:rPr lang="en-US" dirty="0"/>
              <a:t>Task= Task forwarded by Edge Server to Load Balancer</a:t>
            </a:r>
          </a:p>
          <a:p>
            <a:pPr algn="just"/>
            <a:r>
              <a:rPr lang="en-US" dirty="0"/>
              <a:t>Server1, Server2, Server3= Amount of Workload on Server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A51C-C367-4E3E-9B56-CF1694B2919D}"/>
              </a:ext>
            </a:extLst>
          </p:cNvPr>
          <p:cNvSpPr>
            <a:spLocks noGrp="1"/>
          </p:cNvSpPr>
          <p:nvPr>
            <p:ph type="title"/>
          </p:nvPr>
        </p:nvSpPr>
        <p:spPr>
          <a:xfrm>
            <a:off x="474206" y="7937"/>
            <a:ext cx="10972800" cy="1143000"/>
          </a:xfrm>
        </p:spPr>
        <p:txBody>
          <a:bodyPr/>
          <a:lstStyle/>
          <a:p>
            <a:r>
              <a:rPr lang="en-US" dirty="0"/>
              <a:t>FLOWCHART</a:t>
            </a:r>
          </a:p>
        </p:txBody>
      </p:sp>
      <p:pic>
        <p:nvPicPr>
          <p:cNvPr id="5" name="Content Placeholder 4">
            <a:extLst>
              <a:ext uri="{FF2B5EF4-FFF2-40B4-BE49-F238E27FC236}">
                <a16:creationId xmlns:a16="http://schemas.microsoft.com/office/drawing/2014/main" id="{098EA676-62BA-4382-A872-D702BEEDE25F}"/>
              </a:ext>
            </a:extLst>
          </p:cNvPr>
          <p:cNvPicPr>
            <a:picLocks noGrp="1" noChangeAspect="1"/>
          </p:cNvPicPr>
          <p:nvPr>
            <p:ph idx="1"/>
          </p:nvPr>
        </p:nvPicPr>
        <p:blipFill>
          <a:blip r:embed="rId2"/>
          <a:stretch>
            <a:fillRect/>
          </a:stretch>
        </p:blipFill>
        <p:spPr>
          <a:xfrm>
            <a:off x="3623423" y="965916"/>
            <a:ext cx="5198606" cy="6039676"/>
          </a:xfrm>
        </p:spPr>
      </p:pic>
    </p:spTree>
    <p:extLst>
      <p:ext uri="{BB962C8B-B14F-4D97-AF65-F5344CB8AC3E}">
        <p14:creationId xmlns:p14="http://schemas.microsoft.com/office/powerpoint/2010/main" val="1095509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3AE5-3BAD-488D-A2C7-6D537920B677}"/>
              </a:ext>
            </a:extLst>
          </p:cNvPr>
          <p:cNvSpPr>
            <a:spLocks noGrp="1"/>
          </p:cNvSpPr>
          <p:nvPr>
            <p:ph type="title"/>
          </p:nvPr>
        </p:nvSpPr>
        <p:spPr>
          <a:xfrm>
            <a:off x="609600" y="0"/>
            <a:ext cx="10972800" cy="1143000"/>
          </a:xfrm>
        </p:spPr>
        <p:txBody>
          <a:bodyPr/>
          <a:lstStyle/>
          <a:p>
            <a:r>
              <a:rPr lang="en-US" dirty="0"/>
              <a:t>Reference Architecture</a:t>
            </a:r>
          </a:p>
        </p:txBody>
      </p:sp>
      <p:pic>
        <p:nvPicPr>
          <p:cNvPr id="9" name="Content Placeholder 8">
            <a:extLst>
              <a:ext uri="{FF2B5EF4-FFF2-40B4-BE49-F238E27FC236}">
                <a16:creationId xmlns:a16="http://schemas.microsoft.com/office/drawing/2014/main" id="{FC76D0C8-44CE-43EE-9C87-2B2CA1E99A0C}"/>
              </a:ext>
            </a:extLst>
          </p:cNvPr>
          <p:cNvPicPr>
            <a:picLocks noGrp="1" noChangeAspect="1"/>
          </p:cNvPicPr>
          <p:nvPr>
            <p:ph idx="1"/>
          </p:nvPr>
        </p:nvPicPr>
        <p:blipFill>
          <a:blip r:embed="rId2"/>
          <a:stretch>
            <a:fillRect/>
          </a:stretch>
        </p:blipFill>
        <p:spPr>
          <a:xfrm>
            <a:off x="2090965" y="1017431"/>
            <a:ext cx="7877283" cy="5680733"/>
          </a:xfrm>
        </p:spPr>
      </p:pic>
    </p:spTree>
    <p:extLst>
      <p:ext uri="{BB962C8B-B14F-4D97-AF65-F5344CB8AC3E}">
        <p14:creationId xmlns:p14="http://schemas.microsoft.com/office/powerpoint/2010/main" val="346949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9480"/>
            <a:ext cx="12192000" cy="564910"/>
          </a:xfrm>
        </p:spPr>
        <p:txBody>
          <a:bodyPr>
            <a:noAutofit/>
          </a:bodyPr>
          <a:lstStyle/>
          <a:p>
            <a:r>
              <a:rPr lang="en-IN" sz="4400" b="1" dirty="0">
                <a:solidFill>
                  <a:schemeClr val="tx1"/>
                </a:solidFill>
              </a:rPr>
              <a:t>References</a:t>
            </a:r>
          </a:p>
        </p:txBody>
      </p:sp>
      <p:sp>
        <p:nvSpPr>
          <p:cNvPr id="7" name="Text Box 6"/>
          <p:cNvSpPr txBox="1"/>
          <p:nvPr/>
        </p:nvSpPr>
        <p:spPr>
          <a:xfrm>
            <a:off x="472440" y="1630045"/>
            <a:ext cx="10820400" cy="460375"/>
          </a:xfrm>
          <a:prstGeom prst="rect">
            <a:avLst/>
          </a:prstGeom>
          <a:noFill/>
        </p:spPr>
        <p:txBody>
          <a:bodyPr wrap="square" rtlCol="0">
            <a:spAutoFit/>
          </a:bodyPr>
          <a:lstStyle/>
          <a:p>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2ED0B22-7617-4E6D-9587-BE3C4C8CB5DA}"/>
              </a:ext>
            </a:extLst>
          </p:cNvPr>
          <p:cNvSpPr txBox="1"/>
          <p:nvPr/>
        </p:nvSpPr>
        <p:spPr>
          <a:xfrm>
            <a:off x="621298" y="1860232"/>
            <a:ext cx="10949403" cy="4278094"/>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	[1] T. Deepa, Dr. </a:t>
            </a:r>
            <a:r>
              <a:rPr lang="en-US" sz="1600" dirty="0" err="1">
                <a:latin typeface="Times New Roman" panose="02020603050405020304" pitchFamily="18" charset="0"/>
                <a:cs typeface="Times New Roman" panose="02020603050405020304" pitchFamily="18" charset="0"/>
              </a:rPr>
              <a:t>Dhanaraj</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Cheelu</a:t>
            </a:r>
            <a:r>
              <a:rPr lang="en-US" sz="1600" dirty="0">
                <a:latin typeface="Times New Roman" panose="02020603050405020304" pitchFamily="18" charset="0"/>
                <a:cs typeface="Times New Roman" panose="02020603050405020304" pitchFamily="18" charset="0"/>
              </a:rPr>
              <a:t>, “A Comparative Study of Static and Dynamic Load Balancing Algorithms in Cloud Computing” in International Conference on Energy, Communication, Data Analytics and Soft Computing, pp, August 2017</a:t>
            </a:r>
          </a:p>
          <a:p>
            <a:pPr algn="just"/>
            <a:r>
              <a:rPr lang="en-US" sz="1600" dirty="0" err="1">
                <a:latin typeface="Times New Roman" panose="02020603050405020304" pitchFamily="18" charset="0"/>
                <a:cs typeface="Times New Roman" panose="02020603050405020304" pitchFamily="18" charset="0"/>
              </a:rPr>
              <a:t>LINK:https</a:t>
            </a:r>
            <a:r>
              <a:rPr lang="en-US" sz="1600" dirty="0">
                <a:latin typeface="Times New Roman" panose="02020603050405020304" pitchFamily="18" charset="0"/>
                <a:cs typeface="Times New Roman" panose="02020603050405020304" pitchFamily="18" charset="0"/>
              </a:rPr>
              <a:t>://www.researchgate.net/publication/325981627_A_comparative_study_of_static_and_dynamic_load_balancing_algorithms_in_cloud_computing</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[2] </a:t>
            </a:r>
            <a:r>
              <a:rPr lang="en-US" sz="1600" dirty="0" err="1">
                <a:latin typeface="Times New Roman" panose="02020603050405020304" pitchFamily="18" charset="0"/>
                <a:cs typeface="Times New Roman" panose="02020603050405020304" pitchFamily="18" charset="0"/>
              </a:rPr>
              <a:t>Harikrishna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Pydi</a:t>
            </a:r>
            <a:r>
              <a:rPr lang="en-US" sz="1600" dirty="0">
                <a:latin typeface="Times New Roman" panose="02020603050405020304" pitchFamily="18" charset="0"/>
                <a:cs typeface="Times New Roman" panose="02020603050405020304" pitchFamily="18" charset="0"/>
              </a:rPr>
              <a:t>, Ganesh </a:t>
            </a:r>
            <a:r>
              <a:rPr lang="en-US" sz="1600" dirty="0" err="1">
                <a:latin typeface="Times New Roman" panose="02020603050405020304" pitchFamily="18" charset="0"/>
                <a:cs typeface="Times New Roman" panose="02020603050405020304" pitchFamily="18" charset="0"/>
              </a:rPr>
              <a:t>Neelakanta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Iyer</a:t>
            </a:r>
            <a:r>
              <a:rPr lang="en-US" sz="1600" dirty="0">
                <a:latin typeface="Times New Roman" panose="02020603050405020304" pitchFamily="18" charset="0"/>
                <a:cs typeface="Times New Roman" panose="02020603050405020304" pitchFamily="18" charset="0"/>
              </a:rPr>
              <a:t>, “Analytical Review and Study on Load Balancing in Edge Computing Platform” in Fourth International Conference on Computing Methodologies and Communication, pp, 11-13 March 2020</a:t>
            </a:r>
          </a:p>
          <a:p>
            <a:pPr algn="just"/>
            <a:r>
              <a:rPr lang="en-US" sz="1600" dirty="0">
                <a:latin typeface="Times New Roman" panose="02020603050405020304" pitchFamily="18" charset="0"/>
                <a:cs typeface="Times New Roman" panose="02020603050405020304" pitchFamily="18" charset="0"/>
              </a:rPr>
              <a:t>LINK : https://ieeexplore.ieee.org/abstract/document/9076553</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[3] </a:t>
            </a:r>
            <a:r>
              <a:rPr lang="en-US" sz="1600" dirty="0" err="1">
                <a:latin typeface="Times New Roman" panose="02020603050405020304" pitchFamily="18" charset="0"/>
                <a:cs typeface="Times New Roman" panose="02020603050405020304" pitchFamily="18" charset="0"/>
              </a:rPr>
              <a:t>Supriya</a:t>
            </a:r>
            <a:r>
              <a:rPr lang="en-US" sz="1600" dirty="0">
                <a:latin typeface="Times New Roman" panose="02020603050405020304" pitchFamily="18" charset="0"/>
                <a:cs typeface="Times New Roman" panose="02020603050405020304" pitchFamily="18" charset="0"/>
              </a:rPr>
              <a:t> P </a:t>
            </a:r>
            <a:r>
              <a:rPr lang="en-US" sz="1600" dirty="0" err="1">
                <a:latin typeface="Times New Roman" panose="02020603050405020304" pitchFamily="18" charset="0"/>
                <a:cs typeface="Times New Roman" panose="02020603050405020304" pitchFamily="18" charset="0"/>
              </a:rPr>
              <a:t>Belkar</a:t>
            </a:r>
            <a:r>
              <a:rPr lang="en-US" sz="1600" dirty="0">
                <a:latin typeface="Times New Roman" panose="02020603050405020304" pitchFamily="18" charset="0"/>
                <a:cs typeface="Times New Roman" panose="02020603050405020304" pitchFamily="18" charset="0"/>
              </a:rPr>
              <a:t>,  Vidya </a:t>
            </a:r>
            <a:r>
              <a:rPr lang="en-US" sz="1600" dirty="0" err="1">
                <a:latin typeface="Times New Roman" panose="02020603050405020304" pitchFamily="18" charset="0"/>
                <a:cs typeface="Times New Roman" panose="02020603050405020304" pitchFamily="18" charset="0"/>
              </a:rPr>
              <a:t>Handur</a:t>
            </a:r>
            <a:r>
              <a:rPr lang="en-US" sz="1600" dirty="0">
                <a:latin typeface="Times New Roman" panose="02020603050405020304" pitchFamily="18" charset="0"/>
                <a:cs typeface="Times New Roman" panose="02020603050405020304" pitchFamily="18" charset="0"/>
              </a:rPr>
              <a:t>, “Comparative Study of Static Load Balancing Algorithms in Distributed System Using </a:t>
            </a:r>
            <a:r>
              <a:rPr lang="en-US" sz="1600" dirty="0" err="1">
                <a:latin typeface="Times New Roman" panose="02020603050405020304" pitchFamily="18" charset="0"/>
                <a:cs typeface="Times New Roman" panose="02020603050405020304" pitchFamily="18" charset="0"/>
              </a:rPr>
              <a:t>CloudSim</a:t>
            </a:r>
            <a:r>
              <a:rPr lang="en-US" sz="1600" dirty="0">
                <a:latin typeface="Times New Roman" panose="02020603050405020304" pitchFamily="18" charset="0"/>
                <a:cs typeface="Times New Roman" panose="02020603050405020304" pitchFamily="18" charset="0"/>
              </a:rPr>
              <a:t>” in International Journal of Advanced Research in Basic Engineering Sciences and Technology (IJARBEST), Volume 02, Issue 10 (October 2013)</a:t>
            </a:r>
          </a:p>
          <a:p>
            <a:pPr algn="just"/>
            <a:r>
              <a:rPr lang="en-US" sz="1600" dirty="0" err="1">
                <a:latin typeface="Times New Roman" panose="02020603050405020304" pitchFamily="18" charset="0"/>
                <a:cs typeface="Times New Roman" panose="02020603050405020304" pitchFamily="18" charset="0"/>
              </a:rPr>
              <a:t>LINK:https</a:t>
            </a:r>
            <a:r>
              <a:rPr lang="en-US" sz="1600" dirty="0">
                <a:latin typeface="Times New Roman" panose="02020603050405020304" pitchFamily="18" charset="0"/>
                <a:cs typeface="Times New Roman" panose="02020603050405020304" pitchFamily="18" charset="0"/>
              </a:rPr>
              <a:t>://www.ijert.org/comparative-study-of-load-balancing-algorithms-in-cloud-computing-environment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[4] Karan D. Patel, </a:t>
            </a:r>
            <a:r>
              <a:rPr lang="en-US" sz="1600" dirty="0" err="1">
                <a:latin typeface="Times New Roman" panose="02020603050405020304" pitchFamily="18" charset="0"/>
                <a:cs typeface="Times New Roman" panose="02020603050405020304" pitchFamily="18" charset="0"/>
              </a:rPr>
              <a:t>Tosal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M.Bhalodia</a:t>
            </a:r>
            <a:r>
              <a:rPr lang="en-US" sz="1600" dirty="0">
                <a:latin typeface="Times New Roman" panose="02020603050405020304" pitchFamily="18" charset="0"/>
                <a:cs typeface="Times New Roman" panose="02020603050405020304" pitchFamily="18" charset="0"/>
              </a:rPr>
              <a:t>, “An Efficient Dynamic Load Balancing Algorithm for Virtual Machine in Cloud Computing” in 2019 International Conference on Intelligent Computing and Control Systems (ICCS), pp, 15-17 May 2019</a:t>
            </a:r>
          </a:p>
          <a:p>
            <a:pPr algn="just"/>
            <a:r>
              <a:rPr lang="en-US" sz="1600" dirty="0">
                <a:latin typeface="Times New Roman" panose="02020603050405020304" pitchFamily="18" charset="0"/>
                <a:cs typeface="Times New Roman" panose="02020603050405020304" pitchFamily="18" charset="0"/>
              </a:rPr>
              <a:t>LINK: https://ieeexplore.ieee.org/document/9065292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0937"/>
            <a:ext cx="12192000" cy="890154"/>
          </a:xfrm>
        </p:spPr>
        <p:txBody>
          <a:bodyPr/>
          <a:lstStyle/>
          <a:p>
            <a:r>
              <a:rPr lang="en-IN" altLang="en-US" sz="4400" b="1" dirty="0">
                <a:solidFill>
                  <a:schemeClr val="tx1"/>
                </a:solidFill>
                <a:latin typeface="Arial" panose="020B0604020202020204" pitchFamily="34" charset="0"/>
                <a:ea typeface="+mn-ea"/>
                <a:cs typeface="Arial" panose="020B0604020202020204" pitchFamily="34" charset="0"/>
                <a:sym typeface="+mn-ea"/>
              </a:rPr>
              <a:t>Project Title</a:t>
            </a:r>
          </a:p>
        </p:txBody>
      </p:sp>
      <p:sp>
        <p:nvSpPr>
          <p:cNvPr id="4" name="TextBox 1"/>
          <p:cNvSpPr txBox="1"/>
          <p:nvPr/>
        </p:nvSpPr>
        <p:spPr>
          <a:xfrm>
            <a:off x="1318895" y="2327275"/>
            <a:ext cx="9554845" cy="1122871"/>
          </a:xfrm>
          <a:prstGeom prst="rect">
            <a:avLst/>
          </a:prstGeom>
          <a:noFill/>
        </p:spPr>
        <p:txBody>
          <a:bodyPr wrap="square" rtlCol="0">
            <a:spAutoFit/>
          </a:bodyPr>
          <a:lstStyle/>
          <a:p>
            <a:pPr marL="0" marR="0" algn="ctr">
              <a:lnSpc>
                <a:spcPct val="107000"/>
              </a:lnSpc>
              <a:spcBef>
                <a:spcPts val="0"/>
              </a:spcBef>
              <a:spcAft>
                <a:spcPts val="800"/>
              </a:spcAft>
              <a:tabLst>
                <a:tab pos="1562100" algn="l"/>
              </a:tabLst>
            </a:pPr>
            <a:r>
              <a:rPr lang="en-US" sz="3200" b="1" dirty="0">
                <a:effectLst/>
                <a:latin typeface="Arial" panose="020B0604020202020204" pitchFamily="34" charset="0"/>
                <a:ea typeface="Calibri" panose="020F0502020204030204" pitchFamily="34" charset="0"/>
                <a:cs typeface="Arial" panose="020B0604020202020204" pitchFamily="34" charset="0"/>
              </a:rPr>
              <a:t>Modelling Static and Dynamic Load Balancing Mechanisms in Edge Computing</a:t>
            </a:r>
            <a:endParaRPr lang="en-US" sz="3200" dirty="0">
              <a:effectLst/>
              <a:latin typeface="Arial" panose="020B0604020202020204" pitchFamily="34" charset="0"/>
              <a:ea typeface="Calibri" panose="020F0502020204030204" pitchFamily="34" charset="0"/>
              <a:cs typeface="Arial" panose="020B0604020202020204" pitchFamily="34" charset="0"/>
            </a:endParaRPr>
          </a:p>
        </p:txBody>
      </p:sp>
      <p:sp>
        <p:nvSpPr>
          <p:cNvPr id="50" name="Google Shape;50;p8"/>
          <p:cNvSpPr txBox="1"/>
          <p:nvPr/>
        </p:nvSpPr>
        <p:spPr>
          <a:xfrm>
            <a:off x="8865235" y="4174490"/>
            <a:ext cx="3326765" cy="168656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000" dirty="0">
                <a:solidFill>
                  <a:schemeClr val="tx1"/>
                </a:solidFill>
                <a:latin typeface="Arial" panose="020B0604020202020204" pitchFamily="34" charset="0"/>
                <a:ea typeface="Calibri" panose="020F0502020204030204"/>
                <a:cs typeface="Arial" panose="020B0604020202020204" pitchFamily="34" charset="0"/>
                <a:sym typeface="Calibri" panose="020F0502020204030204"/>
              </a:rPr>
              <a:t>Project Guide:</a:t>
            </a:r>
          </a:p>
          <a:p>
            <a:pPr marL="0" lvl="0" indent="0" algn="ctr" rtl="0">
              <a:spcBef>
                <a:spcPts val="0"/>
              </a:spcBef>
              <a:spcAft>
                <a:spcPts val="0"/>
              </a:spcAft>
              <a:buNone/>
            </a:pPr>
            <a:endParaRPr sz="2000" dirty="0">
              <a:latin typeface="Arial" panose="020B0604020202020204" pitchFamily="34" charset="0"/>
              <a:ea typeface="Calibri" panose="020F0502020204030204"/>
              <a:cs typeface="Arial" panose="020B0604020202020204" pitchFamily="34" charset="0"/>
              <a:sym typeface="Calibri" panose="020F0502020204030204"/>
            </a:endParaRPr>
          </a:p>
          <a:p>
            <a:pPr marL="0" lvl="0" indent="0" algn="ctr" rtl="0">
              <a:spcBef>
                <a:spcPts val="0"/>
              </a:spcBef>
              <a:spcAft>
                <a:spcPts val="0"/>
              </a:spcAft>
              <a:buNone/>
            </a:pPr>
            <a:r>
              <a:rPr lang="en-IN" altLang="en-US" sz="2000" dirty="0">
                <a:latin typeface="Arial" panose="020B0604020202020204" pitchFamily="34" charset="0"/>
                <a:ea typeface="Calibri" panose="020F0502020204030204"/>
                <a:cs typeface="Arial" panose="020B0604020202020204" pitchFamily="34" charset="0"/>
                <a:sym typeface="Calibri" panose="020F0502020204030204"/>
              </a:rPr>
              <a:t>Mr. Amrendra Nath Tripathi</a:t>
            </a:r>
            <a:endParaRPr sz="2000" dirty="0">
              <a:latin typeface="Arial" panose="020B0604020202020204" pitchFamily="34" charset="0"/>
              <a:ea typeface="Calibri" panose="020F0502020204030204"/>
              <a:cs typeface="Arial" panose="020B0604020202020204" pitchFamily="34" charset="0"/>
              <a:sym typeface="Calibri" panose="020F0502020204030204"/>
            </a:endParaRPr>
          </a:p>
          <a:p>
            <a:pPr marL="0" lvl="0" indent="0" algn="ctr" rtl="0">
              <a:spcBef>
                <a:spcPts val="0"/>
              </a:spcBef>
              <a:spcAft>
                <a:spcPts val="0"/>
              </a:spcAft>
              <a:buNone/>
            </a:pPr>
            <a:r>
              <a:rPr lang="en-US" sz="2000" dirty="0">
                <a:latin typeface="Arial" panose="020B0604020202020204" pitchFamily="34" charset="0"/>
                <a:ea typeface="Calibri" panose="020F0502020204030204"/>
                <a:cs typeface="Arial" panose="020B0604020202020204" pitchFamily="34" charset="0"/>
                <a:sym typeface="Calibri" panose="020F0502020204030204"/>
              </a:rPr>
              <a:t>Assistant Professor</a:t>
            </a:r>
            <a:endParaRPr sz="2000" dirty="0">
              <a:latin typeface="Arial" panose="020B0604020202020204" pitchFamily="34" charset="0"/>
              <a:ea typeface="Calibri" panose="020F0502020204030204"/>
              <a:cs typeface="Arial" panose="020B0604020202020204" pitchFamily="34" charset="0"/>
              <a:sym typeface="Calibri" panose="020F0502020204030204"/>
            </a:endParaRPr>
          </a:p>
          <a:p>
            <a:pPr marL="0" lvl="0" indent="0" algn="ctr" rtl="0">
              <a:spcBef>
                <a:spcPts val="0"/>
              </a:spcBef>
              <a:spcAft>
                <a:spcPts val="0"/>
              </a:spcAft>
              <a:buNone/>
            </a:pPr>
            <a:r>
              <a:rPr lang="en-US" sz="2000" dirty="0">
                <a:latin typeface="Arial" panose="020B0604020202020204" pitchFamily="34" charset="0"/>
                <a:ea typeface="Calibri" panose="020F0502020204030204"/>
                <a:cs typeface="Arial" panose="020B0604020202020204" pitchFamily="34" charset="0"/>
                <a:sym typeface="Calibri" panose="020F0502020204030204"/>
              </a:rPr>
              <a:t>Department of Virtualization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MINOR 2</a:t>
            </a:r>
          </a:p>
        </p:txBody>
      </p:sp>
      <p:sp>
        <p:nvSpPr>
          <p:cNvPr id="6" name="TextBox 5">
            <a:extLst>
              <a:ext uri="{FF2B5EF4-FFF2-40B4-BE49-F238E27FC236}">
                <a16:creationId xmlns:a16="http://schemas.microsoft.com/office/drawing/2014/main" id="{61EABD73-1102-4BB6-986C-4DEDBB66CC1A}"/>
              </a:ext>
            </a:extLst>
          </p:cNvPr>
          <p:cNvSpPr txBox="1"/>
          <p:nvPr/>
        </p:nvSpPr>
        <p:spPr>
          <a:xfrm>
            <a:off x="1455313" y="3172490"/>
            <a:ext cx="9633397" cy="1277273"/>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 SAP ID				Roll Number		       Member’s Name		Branch</a:t>
            </a:r>
          </a:p>
          <a:p>
            <a:r>
              <a:rPr lang="en-US" dirty="0">
                <a:latin typeface="Times New Roman" panose="02020603050405020304" pitchFamily="18" charset="0"/>
                <a:cs typeface="Times New Roman" panose="02020603050405020304" pitchFamily="18" charset="0"/>
              </a:rPr>
              <a:t>500069818	            	R110218151				Shubham Bhatnagar	CSE-CCVT 500068443			R110218192				Yashvardhan Singh	CSE-CCVT 500067853			R110218198 				Harsh Upparwal		CSE-CCVT</a:t>
            </a:r>
          </a:p>
        </p:txBody>
      </p:sp>
      <p:sp>
        <p:nvSpPr>
          <p:cNvPr id="10" name="TextBox 9">
            <a:extLst>
              <a:ext uri="{FF2B5EF4-FFF2-40B4-BE49-F238E27FC236}">
                <a16:creationId xmlns:a16="http://schemas.microsoft.com/office/drawing/2014/main" id="{41DC4B02-A843-4B67-99EF-2E19FE83ACC9}"/>
              </a:ext>
            </a:extLst>
          </p:cNvPr>
          <p:cNvSpPr txBox="1"/>
          <p:nvPr/>
        </p:nvSpPr>
        <p:spPr>
          <a:xfrm>
            <a:off x="3046927" y="5469622"/>
            <a:ext cx="6098146" cy="1261884"/>
          </a:xfrm>
          <a:prstGeom prst="rect">
            <a:avLst/>
          </a:prstGeom>
          <a:noFill/>
        </p:spPr>
        <p:txBody>
          <a:bodyPr wrap="square">
            <a:spAutoFit/>
          </a:bodyPr>
          <a:lstStyle/>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Under the guidance of </a:t>
            </a:r>
          </a:p>
          <a:p>
            <a:pPr algn="ctr"/>
            <a:r>
              <a:rPr lang="en-US" b="1" dirty="0">
                <a:latin typeface="Times New Roman" panose="02020603050405020304" pitchFamily="18" charset="0"/>
                <a:cs typeface="Times New Roman" panose="02020603050405020304" pitchFamily="18" charset="0"/>
              </a:rPr>
              <a:t>Mr. Amrendra Nath Tripathi</a:t>
            </a:r>
          </a:p>
          <a:p>
            <a:pPr algn="ctr"/>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F35DD22-6E68-4BE9-8EEB-071436B81160}"/>
              </a:ext>
            </a:extLst>
          </p:cNvPr>
          <p:cNvSpPr txBox="1"/>
          <p:nvPr/>
        </p:nvSpPr>
        <p:spPr>
          <a:xfrm>
            <a:off x="3199327" y="1921995"/>
            <a:ext cx="6098146" cy="677108"/>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Modelling Static and Dynamic Load Balancing Mechanisms in Edge Computing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9244"/>
            <a:ext cx="10972800" cy="1143000"/>
          </a:xfrm>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D2531B27-09A4-4C5F-B261-7BAAACEC5E9F}"/>
              </a:ext>
            </a:extLst>
          </p:cNvPr>
          <p:cNvSpPr txBox="1"/>
          <p:nvPr/>
        </p:nvSpPr>
        <p:spPr>
          <a:xfrm>
            <a:off x="829614" y="1670877"/>
            <a:ext cx="10837572" cy="360098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In this project, as a part of design and implementation we have come with an architecture implementing </a:t>
            </a:r>
            <a:r>
              <a:rPr lang="en-US" b="1" dirty="0">
                <a:latin typeface="Times New Roman" panose="02020603050405020304" pitchFamily="18" charset="0"/>
                <a:cs typeface="Times New Roman" panose="02020603050405020304" pitchFamily="18" charset="0"/>
              </a:rPr>
              <a:t>6 virtual machines (User, Edge server, Load balancer, 3 Main Servers) </a:t>
            </a:r>
            <a:r>
              <a:rPr lang="en-US" dirty="0">
                <a:latin typeface="Times New Roman" panose="02020603050405020304" pitchFamily="18" charset="0"/>
                <a:cs typeface="Times New Roman" panose="02020603050405020304" pitchFamily="18" charset="0"/>
              </a:rPr>
              <a:t>and sending tasks between them i.e., from user to edge server and to the main servers if required. Introduction of </a:t>
            </a:r>
            <a:r>
              <a:rPr lang="en-US" b="1" dirty="0">
                <a:latin typeface="Times New Roman" panose="02020603050405020304" pitchFamily="18" charset="0"/>
                <a:cs typeface="Times New Roman" panose="02020603050405020304" pitchFamily="18" charset="0"/>
              </a:rPr>
              <a:t>load balancing </a:t>
            </a:r>
            <a:r>
              <a:rPr lang="en-US" dirty="0">
                <a:latin typeface="Times New Roman" panose="02020603050405020304" pitchFamily="18" charset="0"/>
                <a:cs typeface="Times New Roman" panose="02020603050405020304" pitchFamily="18" charset="0"/>
              </a:rPr>
              <a:t>comes when the tasks are too much to perform for the edge server, then the edge server is going to transfer the tasks to the main server for computation through the load balancer which will schedule the tasks in such a way that the load on all the three main web servers remain limited. </a:t>
            </a:r>
          </a:p>
          <a:p>
            <a:pPr algn="just"/>
            <a:r>
              <a:rPr lang="en-US"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Edge computing </a:t>
            </a:r>
            <a:r>
              <a:rPr lang="en-US" dirty="0">
                <a:latin typeface="Times New Roman" panose="02020603050405020304" pitchFamily="18" charset="0"/>
                <a:cs typeface="Times New Roman" panose="02020603050405020304" pitchFamily="18" charset="0"/>
              </a:rPr>
              <a:t>on the other hand will be responsible for enhancing the system performance and minimizing the over burden caused at the cloud (in our case 3 main servers) by bringing down its service to the user edge. It improves the resources utilization efficiency by using the resources already available at the edge of the network. As a result, it decreases the cloud workload, reduces the latency, and enables a new breed of latency-sensitive applications such as the connected vehicles.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6" y="571716"/>
            <a:ext cx="12192000" cy="564910"/>
          </a:xfrm>
        </p:spPr>
        <p:txBody>
          <a:bodyPr>
            <a:noAutofit/>
          </a:bodyPr>
          <a:lstStyle/>
          <a:p>
            <a:r>
              <a:rPr lang="en-US" sz="4400" b="1" dirty="0">
                <a:solidFill>
                  <a:schemeClr val="tx1"/>
                </a:solidFill>
                <a:latin typeface="+mj-lt"/>
                <a:cs typeface="+mj-lt"/>
              </a:rPr>
              <a:t>Problem Statement</a:t>
            </a:r>
          </a:p>
        </p:txBody>
      </p:sp>
      <p:sp>
        <p:nvSpPr>
          <p:cNvPr id="3" name="Text Box 2"/>
          <p:cNvSpPr txBox="1"/>
          <p:nvPr/>
        </p:nvSpPr>
        <p:spPr>
          <a:xfrm>
            <a:off x="973455" y="2620662"/>
            <a:ext cx="10245090" cy="3785652"/>
          </a:xfrm>
          <a:prstGeom prst="rect">
            <a:avLst/>
          </a:prstGeom>
          <a:noFill/>
        </p:spPr>
        <p:txBody>
          <a:bodyPr wrap="square" rtlCol="0" anchor="t">
            <a:spAutoFit/>
          </a:bodyPr>
          <a:lstStyle/>
          <a:p>
            <a:pPr marL="342900" indent="-342900" algn="just">
              <a:buFont typeface="Arial" panose="020B0604020202020204" pitchFamily="34" charset="0"/>
              <a:buChar char="•"/>
            </a:pPr>
            <a:r>
              <a:rPr lang="en-US" sz="2000" b="1" dirty="0">
                <a:effectLst/>
                <a:latin typeface="Calibri" panose="020F0502020204030204" pitchFamily="34" charset="0"/>
                <a:ea typeface="Calibri" panose="020F0502020204030204" pitchFamily="34" charset="0"/>
                <a:cs typeface="Times New Roman" panose="02020603050405020304" pitchFamily="18" charset="0"/>
              </a:rPr>
              <a:t>Overloading of servers-leading to server breakdowns </a:t>
            </a:r>
            <a:r>
              <a:rPr lang="en-US" sz="2000" dirty="0">
                <a:effectLst/>
                <a:latin typeface="Calibri" panose="020F0502020204030204" pitchFamily="34" charset="0"/>
                <a:ea typeface="Calibri" panose="020F0502020204030204" pitchFamily="34" charset="0"/>
                <a:cs typeface="Times New Roman" panose="02020603050405020304" pitchFamily="18" charset="0"/>
              </a:rPr>
              <a:t>: Introducing Load Balancing Algorithms through a Load balancer in between Client and server</a:t>
            </a:r>
          </a:p>
          <a:p>
            <a:pPr marL="342900" indent="-342900" algn="just">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US" sz="2000" b="1" dirty="0">
                <a:effectLst/>
                <a:latin typeface="Calibri" panose="020F0502020204030204" pitchFamily="34" charset="0"/>
                <a:ea typeface="Calibri" panose="020F0502020204030204" pitchFamily="34" charset="0"/>
                <a:cs typeface="Times New Roman" panose="02020603050405020304" pitchFamily="18" charset="0"/>
              </a:rPr>
              <a:t>Lot of Latency introduced in each task-Leading to lot of delay in response </a:t>
            </a:r>
            <a:r>
              <a:rPr lang="en-US" sz="2000" dirty="0">
                <a:effectLst/>
                <a:latin typeface="Calibri" panose="020F0502020204030204" pitchFamily="34" charset="0"/>
                <a:ea typeface="Calibri" panose="020F0502020204030204" pitchFamily="34" charset="0"/>
                <a:cs typeface="Times New Roman" panose="02020603050405020304" pitchFamily="18" charset="0"/>
              </a:rPr>
              <a:t>: Introducing Edge Servers with limited but high computational power near to users </a:t>
            </a:r>
          </a:p>
          <a:p>
            <a:pPr marL="342900" indent="-342900" algn="just">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IN" altLang="en-US" sz="2000" dirty="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6" y="497080"/>
            <a:ext cx="12192000" cy="564910"/>
          </a:xfrm>
        </p:spPr>
        <p:txBody>
          <a:bodyPr>
            <a:noAutofit/>
          </a:bodyPr>
          <a:lstStyle/>
          <a:p>
            <a:r>
              <a:rPr lang="en-IN" sz="4400" b="1" dirty="0">
                <a:solidFill>
                  <a:schemeClr val="tx1"/>
                </a:solidFill>
                <a:latin typeface="Times New Roman" panose="02020603050405020304" pitchFamily="18" charset="0"/>
                <a:cs typeface="Times New Roman" panose="02020603050405020304" pitchFamily="18" charset="0"/>
              </a:rPr>
              <a:t>Objectives</a:t>
            </a:r>
          </a:p>
        </p:txBody>
      </p:sp>
      <p:sp>
        <p:nvSpPr>
          <p:cNvPr id="5" name="TextBox 4">
            <a:extLst>
              <a:ext uri="{FF2B5EF4-FFF2-40B4-BE49-F238E27FC236}">
                <a16:creationId xmlns:a16="http://schemas.microsoft.com/office/drawing/2014/main" id="{A582C3B1-DD62-453A-93B9-A8A5DD561680}"/>
              </a:ext>
            </a:extLst>
          </p:cNvPr>
          <p:cNvSpPr txBox="1"/>
          <p:nvPr/>
        </p:nvSpPr>
        <p:spPr>
          <a:xfrm>
            <a:off x="1890803" y="1336119"/>
            <a:ext cx="8632065" cy="5062924"/>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Objective 1</a:t>
            </a:r>
          </a:p>
          <a:p>
            <a:pPr algn="just"/>
            <a:r>
              <a:rPr lang="en-US" dirty="0">
                <a:latin typeface="Times New Roman" panose="02020603050405020304" pitchFamily="18" charset="0"/>
                <a:cs typeface="Times New Roman" panose="02020603050405020304" pitchFamily="18" charset="0"/>
              </a:rPr>
              <a:t>Studying and grasping the background knowledge related to the Edge Computing, Socket Programming, Client Server Architecture and Load Balancing algorithms: </a:t>
            </a:r>
          </a:p>
          <a:p>
            <a:pPr algn="just"/>
            <a:r>
              <a:rPr lang="en-US" dirty="0">
                <a:latin typeface="Times New Roman" panose="02020603050405020304" pitchFamily="18" charset="0"/>
                <a:cs typeface="Times New Roman" panose="02020603050405020304" pitchFamily="18" charset="0"/>
              </a:rPr>
              <a:t>I.	Round Robin Load Balancing</a:t>
            </a:r>
          </a:p>
          <a:p>
            <a:pPr algn="just"/>
            <a:r>
              <a:rPr lang="en-US" dirty="0">
                <a:latin typeface="Times New Roman" panose="02020603050405020304" pitchFamily="18" charset="0"/>
                <a:cs typeface="Times New Roman" panose="02020603050405020304" pitchFamily="18" charset="0"/>
              </a:rPr>
              <a:t>II.	Least Connection Load Balancing</a:t>
            </a:r>
          </a:p>
          <a:p>
            <a:pPr algn="just"/>
            <a:r>
              <a:rPr lang="en-US" dirty="0">
                <a:latin typeface="Times New Roman" panose="02020603050405020304" pitchFamily="18" charset="0"/>
                <a:cs typeface="Times New Roman" panose="02020603050405020304" pitchFamily="18" charset="0"/>
              </a:rPr>
              <a:t>III.	Resource Based Load Balancing</a:t>
            </a:r>
          </a:p>
          <a:p>
            <a:pPr algn="just"/>
            <a:r>
              <a:rPr lang="en-US" dirty="0">
                <a:latin typeface="Times New Roman" panose="02020603050405020304" pitchFamily="18" charset="0"/>
                <a:cs typeface="Times New Roman" panose="02020603050405020304" pitchFamily="18" charset="0"/>
              </a:rPr>
              <a:t>IV.	Previous works related to Load Balancing in Client Server Architecture</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Objective 2</a:t>
            </a:r>
          </a:p>
          <a:p>
            <a:pPr algn="just"/>
            <a:r>
              <a:rPr lang="en-US" dirty="0">
                <a:latin typeface="Times New Roman" panose="02020603050405020304" pitchFamily="18" charset="0"/>
                <a:cs typeface="Times New Roman" panose="02020603050405020304" pitchFamily="18" charset="0"/>
              </a:rPr>
              <a:t>Creating all the required Virtual Machines and Setup connection between them. </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Objective 3</a:t>
            </a:r>
          </a:p>
          <a:p>
            <a:pPr algn="just"/>
            <a:r>
              <a:rPr lang="en-US" dirty="0">
                <a:latin typeface="Times New Roman" panose="02020603050405020304" pitchFamily="18" charset="0"/>
                <a:cs typeface="Times New Roman" panose="02020603050405020304" pitchFamily="18" charset="0"/>
              </a:rPr>
              <a:t>Implementing computation on Edge node.</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Objective 4</a:t>
            </a:r>
          </a:p>
          <a:p>
            <a:pPr algn="just"/>
            <a:r>
              <a:rPr lang="en-US" dirty="0">
                <a:latin typeface="Times New Roman" panose="02020603050405020304" pitchFamily="18" charset="0"/>
                <a:cs typeface="Times New Roman" panose="02020603050405020304" pitchFamily="18" charset="0"/>
              </a:rPr>
              <a:t>Implementing communication between Edge and Server node and performing tasks on Servers using Load Balancing algorithms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50" y="478384"/>
            <a:ext cx="12192000" cy="962025"/>
          </a:xfrm>
        </p:spPr>
        <p:txBody>
          <a:bodyPr>
            <a:noAutofit/>
          </a:bodyPr>
          <a:lstStyle/>
          <a:p>
            <a:r>
              <a:rPr lang="en-IN" sz="4400" b="1" dirty="0">
                <a:solidFill>
                  <a:schemeClr val="tx1"/>
                </a:solidFill>
                <a:latin typeface="+mj-lt"/>
                <a:cs typeface="+mj-lt"/>
              </a:rPr>
              <a:t>Software/ Hardware Requirement</a:t>
            </a:r>
          </a:p>
        </p:txBody>
      </p:sp>
      <p:sp>
        <p:nvSpPr>
          <p:cNvPr id="5" name="TextBox 4"/>
          <p:cNvSpPr txBox="1"/>
          <p:nvPr/>
        </p:nvSpPr>
        <p:spPr>
          <a:xfrm>
            <a:off x="459346" y="2122027"/>
            <a:ext cx="11732654" cy="4284250"/>
          </a:xfrm>
          <a:prstGeom prst="rect">
            <a:avLst/>
          </a:prstGeom>
          <a:noFill/>
        </p:spPr>
        <p:txBody>
          <a:bodyPr wrap="square" rtlCol="0">
            <a:spAutoFit/>
          </a:bodyPr>
          <a:lstStyle/>
          <a:p>
            <a:pPr marL="464185" marR="0">
              <a:lnSpc>
                <a:spcPct val="105000"/>
              </a:lnSpc>
              <a:spcBef>
                <a:spcPts val="0"/>
              </a:spcBef>
              <a:spcAft>
                <a:spcPts val="225"/>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SYSTEM REQUIREMENTS </a:t>
            </a:r>
          </a:p>
          <a:p>
            <a:pPr marL="464185" marR="0">
              <a:lnSpc>
                <a:spcPct val="105000"/>
              </a:lnSpc>
              <a:spcBef>
                <a:spcPts val="0"/>
              </a:spcBef>
              <a:spcAft>
                <a:spcPts val="225"/>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fontAlgn="base">
              <a:lnSpc>
                <a:spcPct val="110000"/>
              </a:lnSpc>
              <a:spcBef>
                <a:spcPts val="0"/>
              </a:spcBef>
              <a:spcAft>
                <a:spcPts val="15"/>
              </a:spcAft>
              <a:buClr>
                <a:srgbClr val="000000"/>
              </a:buClr>
              <a:buSzPts val="1100"/>
            </a:pPr>
            <a:r>
              <a:rPr lang="en-US" sz="20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Hardware Interface: </a:t>
            </a:r>
          </a:p>
          <a:p>
            <a:pPr marL="742950" marR="0" lvl="1" indent="-285750" algn="just" fontAlgn="base">
              <a:lnSpc>
                <a:spcPct val="110000"/>
              </a:lnSpc>
              <a:spcBef>
                <a:spcPts val="0"/>
              </a:spcBef>
              <a:spcAft>
                <a:spcPts val="15"/>
              </a:spcAft>
              <a:buClr>
                <a:srgbClr val="000000"/>
              </a:buClr>
              <a:buSzPts val="1100"/>
              <a:buFont typeface="+mj-lt"/>
              <a:buAutoNum type="arabicPeriod"/>
            </a:pPr>
            <a:r>
              <a:rPr lang="en-US" sz="20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Minimum RAM requirement for proper functioning is 8 GB. </a:t>
            </a:r>
          </a:p>
          <a:p>
            <a:pPr marL="742950" marR="0" lvl="1" indent="-285750" algn="just" fontAlgn="base">
              <a:lnSpc>
                <a:spcPct val="110000"/>
              </a:lnSpc>
              <a:spcBef>
                <a:spcPts val="0"/>
              </a:spcBef>
              <a:spcAft>
                <a:spcPts val="15"/>
              </a:spcAft>
              <a:buClr>
                <a:srgbClr val="000000"/>
              </a:buClr>
              <a:buSzPts val="1100"/>
              <a:buFont typeface="+mj-lt"/>
              <a:buAutoNum type="arabicPeriod"/>
            </a:pPr>
            <a:r>
              <a:rPr lang="en-US" sz="20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Required input as well as output devices. </a:t>
            </a:r>
          </a:p>
          <a:p>
            <a:pPr marL="915035" marR="0">
              <a:lnSpc>
                <a:spcPct val="105000"/>
              </a:lnSpc>
              <a:spcBef>
                <a:spcPts val="0"/>
              </a:spcBef>
              <a:spcAft>
                <a:spcPts val="2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p>
          <a:p>
            <a:pPr marR="0" lvl="0" algn="just" fontAlgn="base">
              <a:lnSpc>
                <a:spcPct val="110000"/>
              </a:lnSpc>
              <a:spcBef>
                <a:spcPts val="0"/>
              </a:spcBef>
              <a:spcAft>
                <a:spcPts val="15"/>
              </a:spcAft>
              <a:buClr>
                <a:srgbClr val="000000"/>
              </a:buClr>
              <a:buSzPts val="1100"/>
            </a:pPr>
            <a:r>
              <a:rPr lang="en-US" sz="20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Software Interface: </a:t>
            </a:r>
          </a:p>
          <a:p>
            <a:pPr marL="1143000" marR="0" lvl="2" indent="-228600" algn="just" fontAlgn="base">
              <a:lnSpc>
                <a:spcPct val="110000"/>
              </a:lnSpc>
              <a:spcBef>
                <a:spcPts val="0"/>
              </a:spcBef>
              <a:spcAft>
                <a:spcPts val="15"/>
              </a:spcAft>
              <a:buClr>
                <a:srgbClr val="000000"/>
              </a:buClr>
              <a:buSzPts val="1100"/>
              <a:buFont typeface="+mj-lt"/>
              <a:buAutoNum type="arabicPeriod"/>
            </a:pPr>
            <a:r>
              <a:rPr lang="en-US" sz="20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JDK 15</a:t>
            </a:r>
          </a:p>
          <a:p>
            <a:pPr marL="1143000" marR="0" lvl="2" indent="-228600" algn="just" fontAlgn="base">
              <a:lnSpc>
                <a:spcPct val="110000"/>
              </a:lnSpc>
              <a:spcBef>
                <a:spcPts val="0"/>
              </a:spcBef>
              <a:spcAft>
                <a:spcPts val="15"/>
              </a:spcAft>
              <a:buClr>
                <a:srgbClr val="000000"/>
              </a:buClr>
              <a:buSzPts val="1100"/>
              <a:buFont typeface="+mj-lt"/>
              <a:buAutoNum type="arabicPeriod"/>
            </a:pPr>
            <a:r>
              <a:rPr lang="en-US" sz="20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Eclipse IDE</a:t>
            </a:r>
          </a:p>
          <a:p>
            <a:pPr marL="1143000" marR="0" lvl="2" indent="-228600" algn="just" fontAlgn="base">
              <a:lnSpc>
                <a:spcPct val="110000"/>
              </a:lnSpc>
              <a:spcBef>
                <a:spcPts val="0"/>
              </a:spcBef>
              <a:spcAft>
                <a:spcPts val="15"/>
              </a:spcAft>
              <a:buClr>
                <a:srgbClr val="000000"/>
              </a:buClr>
              <a:buSzPts val="1100"/>
              <a:buFont typeface="+mj-lt"/>
              <a:buAutoNum type="arabicPeriod"/>
            </a:pPr>
            <a:r>
              <a:rPr lang="en-US" sz="20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Virtual Box</a:t>
            </a:r>
          </a:p>
          <a:p>
            <a:pPr marL="1143000" marR="0" lvl="2" indent="-228600" algn="just" fontAlgn="base">
              <a:lnSpc>
                <a:spcPct val="110000"/>
              </a:lnSpc>
              <a:spcBef>
                <a:spcPts val="0"/>
              </a:spcBef>
              <a:spcAft>
                <a:spcPts val="15"/>
              </a:spcAft>
              <a:buClr>
                <a:srgbClr val="000000"/>
              </a:buClr>
              <a:buSzPts val="1100"/>
              <a:buFont typeface="+mj-lt"/>
              <a:buAutoNum type="arabicPeriod"/>
            </a:pPr>
            <a:r>
              <a:rPr lang="en-US" sz="20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Sever ISO image of Linux</a:t>
            </a:r>
          </a:p>
          <a:p>
            <a:pPr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3396"/>
            <a:ext cx="12192000" cy="564910"/>
          </a:xfrm>
        </p:spPr>
        <p:txBody>
          <a:bodyPr>
            <a:noAutofit/>
          </a:bodyPr>
          <a:lstStyle/>
          <a:p>
            <a:r>
              <a:rPr lang="en-IN" sz="4400" b="1" dirty="0">
                <a:solidFill>
                  <a:schemeClr val="tx1"/>
                </a:solidFill>
                <a:latin typeface="+mj-lt"/>
                <a:cs typeface="+mj-lt"/>
              </a:rPr>
              <a:t>Motivation</a:t>
            </a:r>
          </a:p>
        </p:txBody>
      </p:sp>
      <p:sp>
        <p:nvSpPr>
          <p:cNvPr id="3" name="Text Box 2"/>
          <p:cNvSpPr txBox="1"/>
          <p:nvPr/>
        </p:nvSpPr>
        <p:spPr>
          <a:xfrm>
            <a:off x="1414780" y="2014220"/>
            <a:ext cx="9362440" cy="460375"/>
          </a:xfrm>
          <a:prstGeom prst="rect">
            <a:avLst/>
          </a:prstGeom>
          <a:noFill/>
        </p:spPr>
        <p:txBody>
          <a:bodyPr wrap="square" rtlCol="0" anchor="t">
            <a:spAutoFit/>
          </a:bodyPr>
          <a:lstStyle/>
          <a:p>
            <a:endParaRPr lang="en-US" sz="24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D73ECB0-045F-4710-A6BE-8609B374039A}"/>
              </a:ext>
            </a:extLst>
          </p:cNvPr>
          <p:cNvSpPr txBox="1"/>
          <p:nvPr/>
        </p:nvSpPr>
        <p:spPr>
          <a:xfrm>
            <a:off x="1133341" y="2481448"/>
            <a:ext cx="10161431" cy="2723823"/>
          </a:xfrm>
          <a:prstGeom prst="rect">
            <a:avLst/>
          </a:prstGeom>
          <a:noFill/>
        </p:spPr>
        <p:txBody>
          <a:bodyPr wrap="square" rtlCol="0">
            <a:spAutoFit/>
          </a:bodyPr>
          <a:lstStyle/>
          <a:p>
            <a:pPr algn="just"/>
            <a:r>
              <a:rPr lang="en-US" dirty="0"/>
              <a:t>Cloud computing is a major influencer in the history of edge computing and therefore edge server and computing is something which is new to the market. Edge computing caught our eye due to its involvement in almost every major cloud distributor nowadays like AWS, GCP etc. and also due to its capability to perform computation faster then traditional architecture.</a:t>
            </a:r>
          </a:p>
          <a:p>
            <a:pPr algn="just"/>
            <a:endParaRPr lang="en-US" dirty="0"/>
          </a:p>
          <a:p>
            <a:pPr algn="just"/>
            <a:r>
              <a:rPr lang="en-US" dirty="0"/>
              <a:t>Load balancing on the other hand is something which has been scaled up and used as a major service by almost every architecture nowadays, as it provides extra security and benefits to the servers. So Implementing load balancer for the three servers is the most essential part.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557862"/>
            <a:ext cx="12192000" cy="564910"/>
          </a:xfrm>
        </p:spPr>
        <p:txBody>
          <a:bodyPr>
            <a:noAutofit/>
          </a:bodyPr>
          <a:lstStyle/>
          <a:p>
            <a:r>
              <a:rPr lang="en-IN" sz="4400" b="1" dirty="0">
                <a:solidFill>
                  <a:schemeClr val="tx1"/>
                </a:solidFill>
                <a:latin typeface="+mj-lt"/>
                <a:cs typeface="+mj-lt"/>
              </a:rPr>
              <a:t>Literature Review</a:t>
            </a:r>
          </a:p>
        </p:txBody>
      </p:sp>
      <p:sp>
        <p:nvSpPr>
          <p:cNvPr id="5" name="TextBox 4"/>
          <p:cNvSpPr txBox="1"/>
          <p:nvPr/>
        </p:nvSpPr>
        <p:spPr>
          <a:xfrm>
            <a:off x="685677" y="1351188"/>
            <a:ext cx="10820401" cy="6001643"/>
          </a:xfrm>
          <a:prstGeom prst="rect">
            <a:avLst/>
          </a:prstGeom>
          <a:noFill/>
        </p:spPr>
        <p:txBody>
          <a:bodyPr wrap="square" rtlCol="0">
            <a:spAutoFit/>
          </a:bodyPr>
          <a:lstStyle/>
          <a:p>
            <a:pPr marL="342900" indent="-342900" algn="just"/>
            <a:r>
              <a:rPr lang="en-US" sz="2400" dirty="0">
                <a:latin typeface="Times New Roman" panose="02020603050405020304" pitchFamily="18" charset="0"/>
                <a:cs typeface="Times New Roman" panose="02020603050405020304" pitchFamily="18" charset="0"/>
              </a:rPr>
              <a:t>[1] In this paper, the aim is to provide a systematic comparative study of existing load balancing algorithms in cloud computing.  It has focused on analyzing various static and dynamic load balancing algorithms with their merits and demerits. It has also addressed the importance of load balancing in the cloud, highlighting the need for dynamic load distribution among the nodes to achieve maximum resource utilization and high user satisfaction ratio.</a:t>
            </a:r>
          </a:p>
          <a:p>
            <a:pPr marL="342900" indent="-342900" algn="just"/>
            <a:endParaRPr lang="en-US" sz="2400" dirty="0">
              <a:latin typeface="Times New Roman" panose="02020603050405020304" pitchFamily="18" charset="0"/>
              <a:cs typeface="Times New Roman" panose="02020603050405020304" pitchFamily="18" charset="0"/>
            </a:endParaRPr>
          </a:p>
          <a:p>
            <a:pPr marL="342900" indent="-342900" algn="just"/>
            <a:r>
              <a:rPr lang="en-US" sz="2400" dirty="0">
                <a:latin typeface="Times New Roman" panose="02020603050405020304" pitchFamily="18" charset="0"/>
                <a:cs typeface="Times New Roman" panose="02020603050405020304" pitchFamily="18" charset="0"/>
              </a:rPr>
              <a:t>[2] In this research paper, the various load balancing methods in edge computing are elucidated. A detailed survey of current state-of-the-art load balancing techniques at edge including optimization-based, traffic load-based, heterogeneous, multi-access, joint-load, heuristic, security, allocation, distributed load and the dynamic load-based techniques are explained. It reviewed that dynamic load-based techniques are mostly used in current research whereas </a:t>
            </a:r>
            <a:r>
              <a:rPr lang="en-US" sz="2400" dirty="0" err="1">
                <a:latin typeface="Times New Roman" panose="02020603050405020304" pitchFamily="18" charset="0"/>
                <a:cs typeface="Times New Roman" panose="02020603050405020304" pitchFamily="18" charset="0"/>
              </a:rPr>
              <a:t>CloudSim</a:t>
            </a:r>
            <a:r>
              <a:rPr lang="en-US" sz="2400" dirty="0">
                <a:latin typeface="Times New Roman" panose="02020603050405020304" pitchFamily="18" charset="0"/>
                <a:cs typeface="Times New Roman" panose="02020603050405020304" pitchFamily="18" charset="0"/>
              </a:rPr>
              <a:t> is a very widely used toolset in the existing research to perform output simulation. </a:t>
            </a:r>
          </a:p>
          <a:p>
            <a:pPr marL="342900" indent="-342900" algn="just"/>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1246</Words>
  <Application>Microsoft Office PowerPoint</Application>
  <PresentationFormat>Widescreen</PresentationFormat>
  <Paragraphs>114</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Symbol</vt:lpstr>
      <vt:lpstr>Times New Roman</vt:lpstr>
      <vt:lpstr>Office Theme</vt:lpstr>
      <vt:lpstr>PowerPoint Presentation</vt:lpstr>
      <vt:lpstr>Project Title</vt:lpstr>
      <vt:lpstr>MINOR 2</vt:lpstr>
      <vt:lpstr>Introduction</vt:lpstr>
      <vt:lpstr>Problem Statement</vt:lpstr>
      <vt:lpstr>Objectives</vt:lpstr>
      <vt:lpstr>Software/ Hardware Requirement</vt:lpstr>
      <vt:lpstr>Motivation</vt:lpstr>
      <vt:lpstr>Literature Review</vt:lpstr>
      <vt:lpstr>Research Methodology</vt:lpstr>
      <vt:lpstr>Logic Code for Load Balancing Algorithms</vt:lpstr>
      <vt:lpstr>FLOWCHART</vt:lpstr>
      <vt:lpstr>Reference Architecture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Shubham Bhatnagar</cp:lastModifiedBy>
  <cp:revision>678</cp:revision>
  <cp:lastPrinted>2017-08-16T11:40:00Z</cp:lastPrinted>
  <dcterms:created xsi:type="dcterms:W3CDTF">2017-08-14T08:34:00Z</dcterms:created>
  <dcterms:modified xsi:type="dcterms:W3CDTF">2021-03-26T04:59:04Z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