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8"/>
  </p:notesMasterIdLst>
  <p:sldIdLst>
    <p:sldId id="296" r:id="rId2"/>
    <p:sldId id="292" r:id="rId3"/>
    <p:sldId id="257" r:id="rId4"/>
    <p:sldId id="258" r:id="rId5"/>
    <p:sldId id="261" r:id="rId6"/>
    <p:sldId id="263" r:id="rId7"/>
    <p:sldId id="259" r:id="rId8"/>
    <p:sldId id="260" r:id="rId9"/>
    <p:sldId id="262" r:id="rId10"/>
    <p:sldId id="265" r:id="rId11"/>
    <p:sldId id="297" r:id="rId12"/>
    <p:sldId id="289" r:id="rId13"/>
    <p:sldId id="287" r:id="rId14"/>
    <p:sldId id="288" r:id="rId15"/>
    <p:sldId id="293" r:id="rId16"/>
    <p:sldId id="29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17"/>
    <p:restoredTop sz="94632"/>
  </p:normalViewPr>
  <p:slideViewPr>
    <p:cSldViewPr>
      <p:cViewPr varScale="1">
        <p:scale>
          <a:sx n="106" d="100"/>
          <a:sy n="106" d="100"/>
        </p:scale>
        <p:origin x="96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5C6AC3-5E3A-4148-8834-0BDBA596D2F9}" type="datetimeFigureOut">
              <a:rPr lang="en-US" smtClean="0"/>
              <a:t>10/6/24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1B7E2A-DB99-4618-8D82-BAB3D7D92F28}" type="slidenum">
              <a:rPr lang="en-US" smtClean="0"/>
              <a:t>‹#›</a:t>
            </a:fld>
            <a:endParaRPr lang="en-US"/>
          </a:p>
        </p:txBody>
      </p:sp>
    </p:spTree>
    <p:extLst>
      <p:ext uri="{BB962C8B-B14F-4D97-AF65-F5344CB8AC3E}">
        <p14:creationId xmlns:p14="http://schemas.microsoft.com/office/powerpoint/2010/main" val="3386336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1C3C041-5338-46DC-B5C2-45D7FFBDD6E7}" type="slidenum">
              <a:rPr lang="en-US" altLang="en-US" smtClean="0"/>
              <a:t>1</a:t>
            </a:fld>
            <a:endParaRPr lang="en-US" altLang="en-US" dirty="0"/>
          </a:p>
        </p:txBody>
      </p:sp>
      <p:sp>
        <p:nvSpPr>
          <p:cNvPr id="5" name="Footer Placeholder 4"/>
          <p:cNvSpPr>
            <a:spLocks noGrp="1"/>
          </p:cNvSpPr>
          <p:nvPr>
            <p:ph type="ftr" sz="quarter" idx="11"/>
          </p:nvPr>
        </p:nvSpPr>
        <p:spPr/>
        <p:txBody>
          <a:bodyPr/>
          <a:lstStyle/>
          <a:p>
            <a:pPr>
              <a:defRPr/>
            </a:pPr>
            <a:r>
              <a:rPr lang="en-US" dirty="0"/>
              <a:t>seminarppt.com</a:t>
            </a:r>
          </a:p>
        </p:txBody>
      </p:sp>
    </p:spTree>
    <p:extLst>
      <p:ext uri="{BB962C8B-B14F-4D97-AF65-F5344CB8AC3E}">
        <p14:creationId xmlns:p14="http://schemas.microsoft.com/office/powerpoint/2010/main" val="69719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290" name="Rectangle 2" descr="Large confetti"/>
          <p:cNvSpPr>
            <a:spLocks noChangeArrowheads="1"/>
          </p:cNvSpPr>
          <p:nvPr/>
        </p:nvSpPr>
        <p:spPr bwMode="ltGray">
          <a:xfrm>
            <a:off x="484188" y="1549400"/>
            <a:ext cx="8158162" cy="1689100"/>
          </a:xfrm>
          <a:prstGeom prst="rect">
            <a:avLst/>
          </a:prstGeom>
          <a:pattFill prst="lgConfetti">
            <a:fgClr>
              <a:schemeClr val="accent2">
                <a:alpha val="50000"/>
              </a:schemeClr>
            </a:fgClr>
            <a:bgClr>
              <a:schemeClr val="fo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12291" name="AutoShape 3"/>
          <p:cNvSpPr>
            <a:spLocks noChangeArrowheads="1"/>
          </p:cNvSpPr>
          <p:nvPr/>
        </p:nvSpPr>
        <p:spPr bwMode="ltGray">
          <a:xfrm>
            <a:off x="228600" y="3206750"/>
            <a:ext cx="8686800" cy="77788"/>
          </a:xfrm>
          <a:prstGeom prst="roundRect">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12292" name="AutoShape 4"/>
          <p:cNvSpPr>
            <a:spLocks noChangeArrowheads="1"/>
          </p:cNvSpPr>
          <p:nvPr/>
        </p:nvSpPr>
        <p:spPr bwMode="ltGray">
          <a:xfrm>
            <a:off x="228600" y="1482725"/>
            <a:ext cx="8686800" cy="77788"/>
          </a:xfrm>
          <a:prstGeom prst="roundRect">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12293" name="AutoShape 5"/>
          <p:cNvSpPr>
            <a:spLocks noChangeArrowheads="1"/>
          </p:cNvSpPr>
          <p:nvPr/>
        </p:nvSpPr>
        <p:spPr bwMode="ltGray">
          <a:xfrm>
            <a:off x="8623300" y="1246188"/>
            <a:ext cx="77788" cy="2235200"/>
          </a:xfrm>
          <a:prstGeom prst="roundRect">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12294" name="AutoShape 6"/>
          <p:cNvSpPr>
            <a:spLocks noChangeArrowheads="1"/>
          </p:cNvSpPr>
          <p:nvPr/>
        </p:nvSpPr>
        <p:spPr bwMode="ltGray">
          <a:xfrm>
            <a:off x="434975" y="1252538"/>
            <a:ext cx="77788" cy="2235200"/>
          </a:xfrm>
          <a:prstGeom prst="roundRect">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12295" name="AutoShape 7"/>
          <p:cNvSpPr>
            <a:spLocks noChangeArrowheads="1"/>
          </p:cNvSpPr>
          <p:nvPr/>
        </p:nvSpPr>
        <p:spPr bwMode="ltGray">
          <a:xfrm>
            <a:off x="2830513" y="5783263"/>
            <a:ext cx="3481387" cy="77787"/>
          </a:xfrm>
          <a:prstGeom prst="roundRect">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12296" name="Rectangle 8" descr="Large confetti"/>
          <p:cNvSpPr>
            <a:spLocks noChangeArrowheads="1"/>
          </p:cNvSpPr>
          <p:nvPr/>
        </p:nvSpPr>
        <p:spPr bwMode="ltGray">
          <a:xfrm>
            <a:off x="4095750" y="5734050"/>
            <a:ext cx="949325" cy="176213"/>
          </a:xfrm>
          <a:prstGeom prst="rect">
            <a:avLst/>
          </a:prstGeom>
          <a:pattFill prst="lgConfetti">
            <a:fgClr>
              <a:schemeClr val="accent2"/>
            </a:fgClr>
            <a:bgClr>
              <a:schemeClr val="fo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12297" name="Rectangle 9" descr="Large confetti"/>
          <p:cNvSpPr>
            <a:spLocks noGrp="1" noChangeArrowheads="1"/>
          </p:cNvSpPr>
          <p:nvPr>
            <p:ph type="ctrTitle"/>
          </p:nvPr>
        </p:nvSpPr>
        <p:spPr>
          <a:xfrm>
            <a:off x="685800" y="1752600"/>
            <a:ext cx="7772400" cy="1143000"/>
          </a:xfrm>
          <a:pattFill prst="lgConfetti">
            <a:fgClr>
              <a:schemeClr val="accent2"/>
            </a:fgClr>
            <a:bgClr>
              <a:schemeClr val="folHlink"/>
            </a:bgClr>
          </a:pattFill>
        </p:spPr>
        <p:txBody>
          <a:bodyPr anchor="ctr"/>
          <a:lstStyle>
            <a:lvl1pPr algn="ctr">
              <a:defRPr>
                <a:solidFill>
                  <a:schemeClr val="bg1"/>
                </a:solidFill>
              </a:defRPr>
            </a:lvl1pPr>
          </a:lstStyle>
          <a:p>
            <a:pPr lvl="0"/>
            <a:r>
              <a:rPr lang="en-US" noProof="0"/>
              <a:t>Click to edit Master title style</a:t>
            </a:r>
          </a:p>
        </p:txBody>
      </p:sp>
      <p:sp>
        <p:nvSpPr>
          <p:cNvPr id="12298" name="Rectangle 10"/>
          <p:cNvSpPr>
            <a:spLocks noGrp="1" noChangeArrowheads="1"/>
          </p:cNvSpPr>
          <p:nvPr>
            <p:ph type="subTitle" idx="1"/>
          </p:nvPr>
        </p:nvSpPr>
        <p:spPr>
          <a:xfrm>
            <a:off x="1371600" y="3746500"/>
            <a:ext cx="6400800" cy="1752600"/>
          </a:xfrm>
        </p:spPr>
        <p:txBody>
          <a:bodyPr/>
          <a:lstStyle>
            <a:lvl1pPr marL="0" indent="0" algn="ctr">
              <a:buFontTx/>
              <a:buNone/>
              <a:defRPr/>
            </a:lvl1pPr>
          </a:lstStyle>
          <a:p>
            <a:pPr lvl="0"/>
            <a:r>
              <a:rPr lang="en-US" noProof="0"/>
              <a:t>Click to edit Master subtitle style</a:t>
            </a:r>
          </a:p>
        </p:txBody>
      </p:sp>
      <p:sp>
        <p:nvSpPr>
          <p:cNvPr id="12299" name="Rectangle 11"/>
          <p:cNvSpPr>
            <a:spLocks noGrp="1" noChangeArrowheads="1"/>
          </p:cNvSpPr>
          <p:nvPr>
            <p:ph type="dt" sz="half" idx="2"/>
          </p:nvPr>
        </p:nvSpPr>
        <p:spPr/>
        <p:txBody>
          <a:bodyPr/>
          <a:lstStyle>
            <a:lvl1pPr>
              <a:defRPr/>
            </a:lvl1pPr>
          </a:lstStyle>
          <a:p>
            <a:fld id="{BE44B33E-349A-41A6-AD15-94A3904AF203}" type="datetimeFigureOut">
              <a:rPr lang="en-US" smtClean="0"/>
              <a:t>10/6/24</a:t>
            </a:fld>
            <a:endParaRPr lang="en-US"/>
          </a:p>
        </p:txBody>
      </p:sp>
      <p:sp>
        <p:nvSpPr>
          <p:cNvPr id="12300" name="Rectangle 12"/>
          <p:cNvSpPr>
            <a:spLocks noGrp="1" noChangeArrowheads="1"/>
          </p:cNvSpPr>
          <p:nvPr>
            <p:ph type="ftr" sz="quarter" idx="3"/>
          </p:nvPr>
        </p:nvSpPr>
        <p:spPr/>
        <p:txBody>
          <a:bodyPr/>
          <a:lstStyle>
            <a:lvl1pPr>
              <a:defRPr/>
            </a:lvl1pPr>
          </a:lstStyle>
          <a:p>
            <a:endParaRPr lang="en-US"/>
          </a:p>
        </p:txBody>
      </p:sp>
      <p:sp>
        <p:nvSpPr>
          <p:cNvPr id="12301" name="Rectangle 13"/>
          <p:cNvSpPr>
            <a:spLocks noGrp="1" noChangeArrowheads="1"/>
          </p:cNvSpPr>
          <p:nvPr>
            <p:ph type="sldNum" sz="quarter" idx="4"/>
          </p:nvPr>
        </p:nvSpPr>
        <p:spPr>
          <a:xfrm>
            <a:off x="6553200" y="6248400"/>
            <a:ext cx="1905000" cy="457200"/>
          </a:xfrm>
          <a:noFill/>
          <a:extLst>
            <a:ext uri="{909E8E84-426E-40DD-AFC4-6F175D3DCCD1}">
              <a14:hiddenFill xmlns:a14="http://schemas.microsoft.com/office/drawing/2010/main">
                <a:solidFill>
                  <a:schemeClr val="accent1"/>
                </a:solidFill>
              </a14:hiddenFill>
            </a:ext>
          </a:extLst>
        </p:spPr>
        <p:txBody>
          <a:bodyPr anchor="b" anchorCtr="0"/>
          <a:lstStyle>
            <a:lvl1pPr>
              <a:defRPr>
                <a:solidFill>
                  <a:schemeClr val="tx1"/>
                </a:solidFill>
              </a:defRPr>
            </a:lvl1pPr>
          </a:lstStyle>
          <a:p>
            <a:fld id="{1B29A5E0-57CF-4E7E-A15A-4325D46BF62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E44B33E-349A-41A6-AD15-94A3904AF203}" type="datetimeFigureOut">
              <a:rPr lang="en-US" smtClean="0"/>
              <a:t>10/6/24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B29A5E0-57CF-4E7E-A15A-4325D46BF62F}" type="slidenum">
              <a:rPr lang="en-US" smtClean="0"/>
              <a:t>‹#›</a:t>
            </a:fld>
            <a:endParaRPr lang="en-US"/>
          </a:p>
        </p:txBody>
      </p:sp>
    </p:spTree>
    <p:extLst>
      <p:ext uri="{BB962C8B-B14F-4D97-AF65-F5344CB8AC3E}">
        <p14:creationId xmlns:p14="http://schemas.microsoft.com/office/powerpoint/2010/main" val="2609392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1488" y="284163"/>
            <a:ext cx="2044700" cy="58118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4163"/>
            <a:ext cx="5983288" cy="5811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E44B33E-349A-41A6-AD15-94A3904AF203}" type="datetimeFigureOut">
              <a:rPr lang="en-US" smtClean="0"/>
              <a:t>10/6/24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B29A5E0-57CF-4E7E-A15A-4325D46BF62F}" type="slidenum">
              <a:rPr lang="en-US" smtClean="0"/>
              <a:t>‹#›</a:t>
            </a:fld>
            <a:endParaRPr lang="en-US"/>
          </a:p>
        </p:txBody>
      </p:sp>
    </p:spTree>
    <p:extLst>
      <p:ext uri="{BB962C8B-B14F-4D97-AF65-F5344CB8AC3E}">
        <p14:creationId xmlns:p14="http://schemas.microsoft.com/office/powerpoint/2010/main" val="2899045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093788" y="284163"/>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05000"/>
            <a:ext cx="38100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05000"/>
            <a:ext cx="3810000" cy="4191000"/>
          </a:xfrm>
        </p:spPr>
        <p:txBody>
          <a:bodyPr/>
          <a:lstStyle/>
          <a:p>
            <a:r>
              <a:rPr lang="en-US"/>
              <a:t>Click icon to add clip art</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BE44B33E-349A-41A6-AD15-94A3904AF203}" type="datetimeFigureOut">
              <a:rPr lang="en-US" smtClean="0"/>
              <a:t>10/6/24</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216900" y="6248400"/>
            <a:ext cx="533400" cy="609600"/>
          </a:xfrm>
        </p:spPr>
        <p:txBody>
          <a:bodyPr/>
          <a:lstStyle>
            <a:lvl1pPr>
              <a:defRPr/>
            </a:lvl1pPr>
          </a:lstStyle>
          <a:p>
            <a:fld id="{1B29A5E0-57CF-4E7E-A15A-4325D46BF62F}" type="slidenum">
              <a:rPr lang="en-US" smtClean="0"/>
              <a:t>‹#›</a:t>
            </a:fld>
            <a:endParaRPr lang="en-US"/>
          </a:p>
        </p:txBody>
      </p:sp>
    </p:spTree>
    <p:extLst>
      <p:ext uri="{BB962C8B-B14F-4D97-AF65-F5344CB8AC3E}">
        <p14:creationId xmlns:p14="http://schemas.microsoft.com/office/powerpoint/2010/main" val="426567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3788" y="284163"/>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05000"/>
            <a:ext cx="38100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05000"/>
            <a:ext cx="38100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BE44B33E-349A-41A6-AD15-94A3904AF203}" type="datetimeFigureOut">
              <a:rPr lang="en-US" smtClean="0"/>
              <a:t>10/6/24</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216900" y="6248400"/>
            <a:ext cx="533400" cy="609600"/>
          </a:xfrm>
        </p:spPr>
        <p:txBody>
          <a:bodyPr/>
          <a:lstStyle>
            <a:lvl1pPr>
              <a:defRPr/>
            </a:lvl1pPr>
          </a:lstStyle>
          <a:p>
            <a:fld id="{1B29A5E0-57CF-4E7E-A15A-4325D46BF62F}" type="slidenum">
              <a:rPr lang="en-US" smtClean="0"/>
              <a:t>‹#›</a:t>
            </a:fld>
            <a:endParaRPr lang="en-US"/>
          </a:p>
        </p:txBody>
      </p:sp>
    </p:spTree>
    <p:extLst>
      <p:ext uri="{BB962C8B-B14F-4D97-AF65-F5344CB8AC3E}">
        <p14:creationId xmlns:p14="http://schemas.microsoft.com/office/powerpoint/2010/main" val="1455094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093788" y="284163"/>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05000"/>
            <a:ext cx="7772400" cy="201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4076700"/>
            <a:ext cx="7772400" cy="201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BE44B33E-349A-41A6-AD15-94A3904AF203}" type="datetimeFigureOut">
              <a:rPr lang="en-US" smtClean="0"/>
              <a:t>10/6/24</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216900" y="6248400"/>
            <a:ext cx="533400" cy="609600"/>
          </a:xfrm>
        </p:spPr>
        <p:txBody>
          <a:bodyPr/>
          <a:lstStyle>
            <a:lvl1pPr>
              <a:defRPr/>
            </a:lvl1pPr>
          </a:lstStyle>
          <a:p>
            <a:fld id="{1B29A5E0-57CF-4E7E-A15A-4325D46BF62F}" type="slidenum">
              <a:rPr lang="en-US" smtClean="0"/>
              <a:t>‹#›</a:t>
            </a:fld>
            <a:endParaRPr lang="en-US"/>
          </a:p>
        </p:txBody>
      </p:sp>
    </p:spTree>
    <p:extLst>
      <p:ext uri="{BB962C8B-B14F-4D97-AF65-F5344CB8AC3E}">
        <p14:creationId xmlns:p14="http://schemas.microsoft.com/office/powerpoint/2010/main" val="1169635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4213AF-26F6-41FA-8D85-E2C5388D6E58}" type="datetimeFigureOut">
              <a:rPr lang="en-US" smtClean="0"/>
              <a:t>10/6/24</a:t>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fld id="{D5BBC35B-A44B-4119-B8DA-DE9E3DFADA20}" type="slidenum">
              <a:rPr kumimoji="0" lang="en-US" smtClean="0"/>
              <a:t>‹#›</a:t>
            </a:fld>
            <a:endParaRPr kumimoji="0" lang="en-US" sz="1000" b="0">
              <a:solidFill>
                <a:schemeClr val="tx1"/>
              </a:solidFill>
            </a:endParaRPr>
          </a:p>
        </p:txBody>
      </p:sp>
    </p:spTree>
    <p:extLst>
      <p:ext uri="{BB962C8B-B14F-4D97-AF65-F5344CB8AC3E}">
        <p14:creationId xmlns:p14="http://schemas.microsoft.com/office/powerpoint/2010/main" val="2436844030"/>
      </p:ext>
    </p:extLst>
  </p:cSld>
  <p:clrMapOvr>
    <a:masterClrMapping/>
  </p:clrMapOvr>
  <p:transition spd="slow">
    <p:cover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E44B33E-349A-41A6-AD15-94A3904AF203}" type="datetimeFigureOut">
              <a:rPr lang="en-US" smtClean="0"/>
              <a:t>10/6/24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B29A5E0-57CF-4E7E-A15A-4325D46BF62F}" type="slidenum">
              <a:rPr lang="en-US" smtClean="0"/>
              <a:t>‹#›</a:t>
            </a:fld>
            <a:endParaRPr lang="en-US"/>
          </a:p>
        </p:txBody>
      </p:sp>
    </p:spTree>
    <p:extLst>
      <p:ext uri="{BB962C8B-B14F-4D97-AF65-F5344CB8AC3E}">
        <p14:creationId xmlns:p14="http://schemas.microsoft.com/office/powerpoint/2010/main" val="2843523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BE44B33E-349A-41A6-AD15-94A3904AF203}" type="datetimeFigureOut">
              <a:rPr lang="en-US" smtClean="0"/>
              <a:t>10/6/24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B29A5E0-57CF-4E7E-A15A-4325D46BF62F}" type="slidenum">
              <a:rPr lang="en-US" smtClean="0"/>
              <a:t>‹#›</a:t>
            </a:fld>
            <a:endParaRPr lang="en-US"/>
          </a:p>
        </p:txBody>
      </p:sp>
    </p:spTree>
    <p:extLst>
      <p:ext uri="{BB962C8B-B14F-4D97-AF65-F5344CB8AC3E}">
        <p14:creationId xmlns:p14="http://schemas.microsoft.com/office/powerpoint/2010/main" val="235488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05000"/>
            <a:ext cx="38100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05000"/>
            <a:ext cx="38100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BE44B33E-349A-41A6-AD15-94A3904AF203}" type="datetimeFigureOut">
              <a:rPr lang="en-US" smtClean="0"/>
              <a:t>10/6/24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B29A5E0-57CF-4E7E-A15A-4325D46BF62F}" type="slidenum">
              <a:rPr lang="en-US" smtClean="0"/>
              <a:t>‹#›</a:t>
            </a:fld>
            <a:endParaRPr lang="en-US"/>
          </a:p>
        </p:txBody>
      </p:sp>
    </p:spTree>
    <p:extLst>
      <p:ext uri="{BB962C8B-B14F-4D97-AF65-F5344CB8AC3E}">
        <p14:creationId xmlns:p14="http://schemas.microsoft.com/office/powerpoint/2010/main" val="168579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BE44B33E-349A-41A6-AD15-94A3904AF203}" type="datetimeFigureOut">
              <a:rPr lang="en-US" smtClean="0"/>
              <a:t>10/6/24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B29A5E0-57CF-4E7E-A15A-4325D46BF62F}" type="slidenum">
              <a:rPr lang="en-US" smtClean="0"/>
              <a:t>‹#›</a:t>
            </a:fld>
            <a:endParaRPr lang="en-US"/>
          </a:p>
        </p:txBody>
      </p:sp>
    </p:spTree>
    <p:extLst>
      <p:ext uri="{BB962C8B-B14F-4D97-AF65-F5344CB8AC3E}">
        <p14:creationId xmlns:p14="http://schemas.microsoft.com/office/powerpoint/2010/main" val="452877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BE44B33E-349A-41A6-AD15-94A3904AF203}" type="datetimeFigureOut">
              <a:rPr lang="en-US" smtClean="0"/>
              <a:t>10/6/24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B29A5E0-57CF-4E7E-A15A-4325D46BF62F}" type="slidenum">
              <a:rPr lang="en-US" smtClean="0"/>
              <a:t>‹#›</a:t>
            </a:fld>
            <a:endParaRPr lang="en-US"/>
          </a:p>
        </p:txBody>
      </p:sp>
    </p:spTree>
    <p:extLst>
      <p:ext uri="{BB962C8B-B14F-4D97-AF65-F5344CB8AC3E}">
        <p14:creationId xmlns:p14="http://schemas.microsoft.com/office/powerpoint/2010/main" val="1750087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E44B33E-349A-41A6-AD15-94A3904AF203}" type="datetimeFigureOut">
              <a:rPr lang="en-US" smtClean="0"/>
              <a:t>10/6/24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B29A5E0-57CF-4E7E-A15A-4325D46BF62F}" type="slidenum">
              <a:rPr lang="en-US" smtClean="0"/>
              <a:t>‹#›</a:t>
            </a:fld>
            <a:endParaRPr lang="en-US"/>
          </a:p>
        </p:txBody>
      </p:sp>
    </p:spTree>
    <p:extLst>
      <p:ext uri="{BB962C8B-B14F-4D97-AF65-F5344CB8AC3E}">
        <p14:creationId xmlns:p14="http://schemas.microsoft.com/office/powerpoint/2010/main" val="44412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E44B33E-349A-41A6-AD15-94A3904AF203}" type="datetimeFigureOut">
              <a:rPr lang="en-US" smtClean="0"/>
              <a:t>10/6/24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B29A5E0-57CF-4E7E-A15A-4325D46BF62F}" type="slidenum">
              <a:rPr lang="en-US" smtClean="0"/>
              <a:t>‹#›</a:t>
            </a:fld>
            <a:endParaRPr lang="en-US"/>
          </a:p>
        </p:txBody>
      </p:sp>
    </p:spTree>
    <p:extLst>
      <p:ext uri="{BB962C8B-B14F-4D97-AF65-F5344CB8AC3E}">
        <p14:creationId xmlns:p14="http://schemas.microsoft.com/office/powerpoint/2010/main" val="116144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E44B33E-349A-41A6-AD15-94A3904AF203}" type="datetimeFigureOut">
              <a:rPr lang="en-US" smtClean="0"/>
              <a:t>10/6/24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B29A5E0-57CF-4E7E-A15A-4325D46BF62F}" type="slidenum">
              <a:rPr lang="en-US" smtClean="0"/>
              <a:t>‹#›</a:t>
            </a:fld>
            <a:endParaRPr lang="en-US"/>
          </a:p>
        </p:txBody>
      </p:sp>
    </p:spTree>
    <p:extLst>
      <p:ext uri="{BB962C8B-B14F-4D97-AF65-F5344CB8AC3E}">
        <p14:creationId xmlns:p14="http://schemas.microsoft.com/office/powerpoint/2010/main" val="493808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tile tx="0" ty="0" sx="100000" sy="100000" flip="none" algn="tl"/>
        </a:blipFill>
        <a:effectLst/>
      </p:bgPr>
    </p:bg>
    <p:spTree>
      <p:nvGrpSpPr>
        <p:cNvPr id="1" name=""/>
        <p:cNvGrpSpPr/>
        <p:nvPr/>
      </p:nvGrpSpPr>
      <p:grpSpPr>
        <a:xfrm>
          <a:off x="0" y="0"/>
          <a:ext cx="0" cy="0"/>
          <a:chOff x="0" y="0"/>
          <a:chExt cx="0" cy="0"/>
        </a:xfrm>
      </p:grpSpPr>
      <p:sp>
        <p:nvSpPr>
          <p:cNvPr id="1026" name="Rectangle 2" descr="Large confetti"/>
          <p:cNvSpPr>
            <a:spLocks noGrp="1" noChangeArrowheads="1"/>
          </p:cNvSpPr>
          <p:nvPr>
            <p:ph type="title"/>
          </p:nvPr>
        </p:nvSpPr>
        <p:spPr bwMode="auto">
          <a:xfrm>
            <a:off x="1093788" y="284163"/>
            <a:ext cx="7772400" cy="1143000"/>
          </a:xfrm>
          <a:prstGeom prst="rect">
            <a:avLst/>
          </a:prstGeom>
          <a:noFill/>
          <a:ln>
            <a:noFill/>
          </a:ln>
          <a:effectLst/>
          <a:extLst>
            <a:ext uri="{909E8E84-426E-40DD-AFC4-6F175D3DCCD1}">
              <a14:hiddenFill xmlns:a14="http://schemas.microsoft.com/office/drawing/2010/main">
                <a:pattFill prst="lgConfetti">
                  <a:fgClr>
                    <a:schemeClr val="accent2"/>
                  </a:fgClr>
                  <a:bgClr>
                    <a:schemeClr val="folHlink"/>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050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fld id="{BE44B33E-349A-41A6-AD15-94A3904AF203}" type="datetimeFigureOut">
              <a:rPr lang="en-US" smtClean="0"/>
              <a:t>10/6/24</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1030" name="Rectangle 6"/>
          <p:cNvSpPr>
            <a:spLocks noChangeArrowheads="1"/>
          </p:cNvSpPr>
          <p:nvPr/>
        </p:nvSpPr>
        <p:spPr bwMode="auto">
          <a:xfrm>
            <a:off x="0" y="1512888"/>
            <a:ext cx="8458200" cy="873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1031" name="Rectangle 7" descr="Large confetti"/>
          <p:cNvSpPr>
            <a:spLocks noChangeArrowheads="1"/>
          </p:cNvSpPr>
          <p:nvPr/>
        </p:nvSpPr>
        <p:spPr bwMode="ltGray">
          <a:xfrm>
            <a:off x="247650" y="0"/>
            <a:ext cx="793750" cy="1841500"/>
          </a:xfrm>
          <a:prstGeom prst="rect">
            <a:avLst/>
          </a:prstGeom>
          <a:pattFill prst="lgConfetti">
            <a:fgClr>
              <a:schemeClr val="accent2"/>
            </a:fgClr>
            <a:bgClr>
              <a:schemeClr val="fo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1032" name="Rectangle 8"/>
          <p:cNvSpPr>
            <a:spLocks noChangeArrowheads="1"/>
          </p:cNvSpPr>
          <p:nvPr/>
        </p:nvSpPr>
        <p:spPr bwMode="auto">
          <a:xfrm>
            <a:off x="7067550" y="6553200"/>
            <a:ext cx="2076450" cy="7937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1033" name="Rectangle 9" descr="Large confetti"/>
          <p:cNvSpPr>
            <a:spLocks noGrp="1" noChangeArrowheads="1"/>
          </p:cNvSpPr>
          <p:nvPr>
            <p:ph type="sldNum" sz="quarter" idx="4"/>
          </p:nvPr>
        </p:nvSpPr>
        <p:spPr bwMode="auto">
          <a:xfrm>
            <a:off x="8216900" y="6248400"/>
            <a:ext cx="533400" cy="609600"/>
          </a:xfrm>
          <a:prstGeom prst="rect">
            <a:avLst/>
          </a:prstGeom>
          <a:pattFill prst="lgConfetti">
            <a:fgClr>
              <a:schemeClr val="accent2"/>
            </a:fgClr>
            <a:bgClr>
              <a:schemeClr val="fo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lvl1pPr algn="r">
              <a:defRPr sz="1400">
                <a:solidFill>
                  <a:schemeClr val="bg1"/>
                </a:solidFill>
              </a:defRPr>
            </a:lvl1pPr>
          </a:lstStyle>
          <a:p>
            <a:fld id="{1B29A5E0-57CF-4E7E-A15A-4325D46BF62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SzPct val="85000"/>
        <a:buBlip>
          <a:blip r:embed="rId18"/>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bg2"/>
        </a:buClr>
        <a:buSzPct val="70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SzPct val="7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SzPct val="7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836" y="5257800"/>
            <a:ext cx="6628328" cy="646331"/>
          </a:xfrm>
        </p:spPr>
        <p:txBody>
          <a:bodyPr/>
          <a:lstStyle/>
          <a:p>
            <a:pPr algn="l"/>
            <a:r>
              <a:rPr lang="en-US" sz="1800" dirty="0">
                <a:solidFill>
                  <a:schemeClr val="accent2">
                    <a:lumMod val="75000"/>
                  </a:schemeClr>
                </a:solidFill>
              </a:rPr>
              <a:t>		   	 Submitted By</a:t>
            </a:r>
            <a:br>
              <a:rPr lang="en-US" sz="1800" dirty="0">
                <a:solidFill>
                  <a:schemeClr val="accent2">
                    <a:lumMod val="75000"/>
                  </a:schemeClr>
                </a:solidFill>
              </a:rPr>
            </a:br>
            <a:r>
              <a:rPr lang="en-US" sz="1800" dirty="0">
                <a:solidFill>
                  <a:schemeClr val="accent2">
                    <a:lumMod val="75000"/>
                  </a:schemeClr>
                </a:solidFill>
              </a:rPr>
              <a:t>		    	 Yogita Wankhede</a:t>
            </a:r>
          </a:p>
        </p:txBody>
      </p:sp>
      <p:sp>
        <p:nvSpPr>
          <p:cNvPr id="8" name="Rectangle 7"/>
          <p:cNvSpPr/>
          <p:nvPr/>
        </p:nvSpPr>
        <p:spPr>
          <a:xfrm>
            <a:off x="589584" y="2329071"/>
            <a:ext cx="3856521" cy="1446550"/>
          </a:xfrm>
          <a:prstGeom prst="rect">
            <a:avLst/>
          </a:prstGeom>
        </p:spPr>
        <p:txBody>
          <a:bodyPr wrap="square">
            <a:spAutoFit/>
          </a:bodyPr>
          <a:lstStyle/>
          <a:p>
            <a:pPr algn="ctr"/>
            <a:r>
              <a:rPr lang="en-US" sz="4400" b="1" dirty="0">
                <a:ln w="1905"/>
                <a:solidFill>
                  <a:schemeClr val="accent2">
                    <a:lumMod val="75000"/>
                  </a:schemeClr>
                </a:solidFill>
              </a:rPr>
              <a:t>Session 1 on</a:t>
            </a:r>
          </a:p>
          <a:p>
            <a:pPr algn="ctr"/>
            <a:r>
              <a:rPr lang="en-US" sz="4400" b="1" dirty="0">
                <a:solidFill>
                  <a:srgbClr val="0070C0"/>
                </a:solidFill>
              </a:rPr>
              <a:t>Python</a:t>
            </a:r>
            <a:endParaRPr lang="en-IN" sz="4400" b="1" dirty="0">
              <a:solidFill>
                <a:srgbClr val="0070C0"/>
              </a:solidFill>
              <a:latin typeface="Times New Roman" pitchFamily="18" charset="0"/>
              <a:cs typeface="Times New Roman" pitchFamily="18" charset="0"/>
            </a:endParaRPr>
          </a:p>
        </p:txBody>
      </p:sp>
      <p:sp>
        <p:nvSpPr>
          <p:cNvPr id="2" name="Bevel 1"/>
          <p:cNvSpPr/>
          <p:nvPr/>
        </p:nvSpPr>
        <p:spPr bwMode="auto">
          <a:xfrm>
            <a:off x="0" y="304800"/>
            <a:ext cx="9144000" cy="1219200"/>
          </a:xfrm>
          <a:prstGeom prst="bevel">
            <a:avLst/>
          </a:prstGeom>
          <a:blipFill>
            <a:blip r:embed="rId3"/>
            <a:tile tx="0" ty="0" sx="100000" sy="100000" flip="none" algn="tl"/>
          </a:blipFill>
          <a:ln>
            <a:solidFill>
              <a:schemeClr val="tx1">
                <a:lumMod val="75000"/>
                <a:lumOff val="25000"/>
              </a:schemeClr>
            </a:solid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1" i="0" u="none" strike="noStrike" normalizeH="0" baseline="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anose="020B0604020202020204" pitchFamily="34" charset="0"/>
              <a:ea typeface="SimSun" panose="02010600030101010101" pitchFamily="2" charset="-122"/>
            </a:endParaRPr>
          </a:p>
        </p:txBody>
      </p:sp>
      <p:sp>
        <p:nvSpPr>
          <p:cNvPr id="7" name="Rectangle 6"/>
          <p:cNvSpPr/>
          <p:nvPr/>
        </p:nvSpPr>
        <p:spPr>
          <a:xfrm>
            <a:off x="892322" y="457200"/>
            <a:ext cx="7816563" cy="923330"/>
          </a:xfrm>
          <a:prstGeom prst="rect">
            <a:avLst/>
          </a:prstGeom>
          <a:noFill/>
        </p:spPr>
        <p:txBody>
          <a:bodyPr wrap="none" lIns="91440" tIns="45720" rIns="91440" bIns="45720">
            <a:spAutoFit/>
          </a:bodyPr>
          <a:lstStyle/>
          <a:p>
            <a:pPr algn="ctr"/>
            <a:r>
              <a:rPr lang="en-US" sz="5400" b="1" dirty="0">
                <a:ln w="1905"/>
                <a:solidFill>
                  <a:srgbClr val="CC0066"/>
                </a:solidFill>
                <a:effectLst>
                  <a:innerShdw blurRad="69850" dist="43180" dir="5400000">
                    <a:srgbClr val="000000">
                      <a:alpha val="65000"/>
                    </a:srgbClr>
                  </a:innerShdw>
                </a:effectLst>
                <a:latin typeface="Comic Sans MS" pitchFamily="66" charset="0"/>
                <a:ea typeface="Yu Gothic UI Light" pitchFamily="34" charset="-128"/>
              </a:rPr>
              <a:t>Introduction to Python</a:t>
            </a:r>
          </a:p>
        </p:txBody>
      </p:sp>
      <p:sp>
        <p:nvSpPr>
          <p:cNvPr id="3" name="AutoShape 2" descr="Non Renewable Sources Of Energy On Earth Illustration - Free Download  Industry Illustrations | IconScou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Non Renewable Sources Of Energy On Earth Illustration - Free Download  Industry Illustrations | IconScou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Non Renewable Sources Of Energy On Earth Illustration - Free Download  Industry Illustrations | IconScou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Non Renewable Energy Producing Industry Illustration - Free Download  Industry Illustrations | IconScou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 descr="GST Illustration - Free Download Business Illustrations | IconScout"/>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GST Illustration - Free Download Business Illustrations | IconScout"/>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2" descr="Python Logo PNG Vector (SVG) Free Downlo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962150"/>
            <a:ext cx="25527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7797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ea typeface="굴림" pitchFamily="34" charset="-127"/>
              </a:rPr>
              <a:t>Why learn python?</a:t>
            </a:r>
            <a:endParaRPr lang="en-US" dirty="0"/>
          </a:p>
        </p:txBody>
      </p:sp>
      <p:sp>
        <p:nvSpPr>
          <p:cNvPr id="3" name="Content Placeholder 2"/>
          <p:cNvSpPr>
            <a:spLocks noGrp="1"/>
          </p:cNvSpPr>
          <p:nvPr>
            <p:ph idx="1"/>
          </p:nvPr>
        </p:nvSpPr>
        <p:spPr/>
        <p:txBody>
          <a:bodyPr/>
          <a:lstStyle/>
          <a:p>
            <a:r>
              <a:rPr lang="en-US" altLang="ko-KR" sz="2800" dirty="0">
                <a:ea typeface="굴림" pitchFamily="34" charset="-127"/>
              </a:rPr>
              <a:t>Fun-to-use "Scripting language" </a:t>
            </a:r>
          </a:p>
          <a:p>
            <a:r>
              <a:rPr lang="en-US" altLang="ko-KR" sz="2800" dirty="0">
                <a:ea typeface="굴림" pitchFamily="34" charset="-127"/>
              </a:rPr>
              <a:t>Object-oriented</a:t>
            </a:r>
          </a:p>
          <a:p>
            <a:pPr lvl="1"/>
            <a:r>
              <a:rPr lang="en-US" altLang="ko-KR" sz="2400" dirty="0">
                <a:ea typeface="굴림" pitchFamily="34" charset="-127"/>
              </a:rPr>
              <a:t>Highly educational</a:t>
            </a:r>
          </a:p>
          <a:p>
            <a:r>
              <a:rPr lang="en-US" altLang="ko-KR" sz="2800" dirty="0">
                <a:ea typeface="굴림" pitchFamily="34" charset="-127"/>
              </a:rPr>
              <a:t>Very easy to learn</a:t>
            </a:r>
          </a:p>
          <a:p>
            <a:r>
              <a:rPr lang="en-US" altLang="ko-KR" sz="2800" dirty="0">
                <a:ea typeface="굴림" pitchFamily="34" charset="-127"/>
              </a:rPr>
              <a:t>Powerful, scalable, easy to maintain</a:t>
            </a:r>
          </a:p>
          <a:p>
            <a:pPr lvl="1"/>
            <a:r>
              <a:rPr lang="en-US" altLang="ko-KR" sz="2400" dirty="0">
                <a:ea typeface="굴림" pitchFamily="34" charset="-127"/>
              </a:rPr>
              <a:t>high productivity</a:t>
            </a:r>
          </a:p>
          <a:p>
            <a:pPr lvl="1"/>
            <a:r>
              <a:rPr lang="en-US" altLang="ko-KR" sz="2400" dirty="0">
                <a:ea typeface="굴림" pitchFamily="34" charset="-127"/>
              </a:rPr>
              <a:t>Lots of libraries</a:t>
            </a:r>
          </a:p>
          <a:p>
            <a:pPr marL="0" indent="0">
              <a:buNone/>
            </a:pPr>
            <a:endParaRPr lang="en-US" altLang="ko-KR" sz="2400" dirty="0">
              <a:ea typeface="굴림" pitchFamily="34" charset="-127"/>
            </a:endParaRPr>
          </a:p>
        </p:txBody>
      </p:sp>
    </p:spTree>
    <p:extLst>
      <p:ext uri="{BB962C8B-B14F-4D97-AF65-F5344CB8AC3E}">
        <p14:creationId xmlns:p14="http://schemas.microsoft.com/office/powerpoint/2010/main" val="3671768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BE795-6558-5C44-A452-A9197B39105C}"/>
              </a:ext>
            </a:extLst>
          </p:cNvPr>
          <p:cNvSpPr>
            <a:spLocks noGrp="1"/>
          </p:cNvSpPr>
          <p:nvPr>
            <p:ph type="title"/>
          </p:nvPr>
        </p:nvSpPr>
        <p:spPr>
          <a:xfrm>
            <a:off x="1093788" y="284162"/>
            <a:ext cx="7772400" cy="1468437"/>
          </a:xfrm>
        </p:spPr>
        <p:txBody>
          <a:bodyPr/>
          <a:lstStyle/>
          <a:p>
            <a:r>
              <a:rPr lang="en-IN" dirty="0"/>
              <a:t>Features of Python:</a:t>
            </a:r>
            <a:br>
              <a:rPr lang="en-IN" dirty="0"/>
            </a:br>
            <a:endParaRPr lang="en-US" dirty="0"/>
          </a:p>
        </p:txBody>
      </p:sp>
      <p:sp>
        <p:nvSpPr>
          <p:cNvPr id="3" name="Content Placeholder 2">
            <a:extLst>
              <a:ext uri="{FF2B5EF4-FFF2-40B4-BE49-F238E27FC236}">
                <a16:creationId xmlns:a16="http://schemas.microsoft.com/office/drawing/2014/main" id="{E989BFBF-5E35-004D-833B-E3B5128DEDC5}"/>
              </a:ext>
            </a:extLst>
          </p:cNvPr>
          <p:cNvSpPr>
            <a:spLocks noGrp="1"/>
          </p:cNvSpPr>
          <p:nvPr>
            <p:ph idx="1"/>
          </p:nvPr>
        </p:nvSpPr>
        <p:spPr>
          <a:xfrm>
            <a:off x="152400" y="1752600"/>
            <a:ext cx="7772400" cy="4191000"/>
          </a:xfrm>
        </p:spPr>
        <p:txBody>
          <a:bodyPr/>
          <a:lstStyle/>
          <a:p>
            <a:r>
              <a:rPr lang="en-IN" sz="2000" b="1" dirty="0"/>
              <a:t>Easy to use and Read -</a:t>
            </a:r>
            <a:r>
              <a:rPr lang="en-IN" sz="2000" dirty="0"/>
              <a:t> Python's syntax is clear and easy to read, making it an ideal language for both beginners and experienced programmers. </a:t>
            </a:r>
          </a:p>
          <a:p>
            <a:r>
              <a:rPr lang="en-IN" sz="2000" b="1" dirty="0"/>
              <a:t>Dynamically Typed</a:t>
            </a:r>
            <a:r>
              <a:rPr lang="en-IN" sz="2000" dirty="0"/>
              <a:t> - The data types of variables are determined during run-time. We do not need to specify the data type of a variable during writing codes.</a:t>
            </a:r>
          </a:p>
          <a:p>
            <a:r>
              <a:rPr lang="en-IN" sz="2000" b="1" dirty="0"/>
              <a:t>High-level</a:t>
            </a:r>
            <a:r>
              <a:rPr lang="en-IN" sz="2000" dirty="0"/>
              <a:t> - High-level language means human readable code.</a:t>
            </a:r>
          </a:p>
          <a:p>
            <a:r>
              <a:rPr lang="en-IN" sz="2000" b="1" dirty="0"/>
              <a:t>Interpreted language</a:t>
            </a:r>
            <a:r>
              <a:rPr lang="en-IN" sz="2000" dirty="0"/>
              <a:t>: Python is an interpreted language, which means that the code is run line by line.</a:t>
            </a:r>
          </a:p>
          <a:p>
            <a:r>
              <a:rPr lang="en-IN" sz="2000" b="1" dirty="0"/>
              <a:t>Object-Oriented Programming Language - </a:t>
            </a:r>
            <a:r>
              <a:rPr lang="en-IN" sz="2000" dirty="0"/>
              <a:t>It supports  abstraction, encapsulation, inheritance, and polymorphism which is considered important by the Python coder.</a:t>
            </a:r>
          </a:p>
          <a:p>
            <a:r>
              <a:rPr lang="en-IN" sz="2000" b="1" dirty="0"/>
              <a:t>Open Source</a:t>
            </a:r>
            <a:r>
              <a:rPr lang="en-IN" sz="2000" dirty="0"/>
              <a:t> - Python is an open-source, cost-free programming language. It is utilized in several sectors and disciplines as a result.</a:t>
            </a:r>
          </a:p>
          <a:p>
            <a:pPr marL="0" indent="0">
              <a:buNone/>
            </a:pPr>
            <a:br>
              <a:rPr lang="en-IN" sz="2000" dirty="0"/>
            </a:br>
            <a:endParaRPr lang="en-IN" sz="2000" dirty="0"/>
          </a:p>
        </p:txBody>
      </p:sp>
    </p:spTree>
    <p:extLst>
      <p:ext uri="{BB962C8B-B14F-4D97-AF65-F5344CB8AC3E}">
        <p14:creationId xmlns:p14="http://schemas.microsoft.com/office/powerpoint/2010/main" val="1525702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 of Python</a:t>
            </a:r>
            <a:endParaRPr lang="en-US" dirty="0"/>
          </a:p>
        </p:txBody>
      </p:sp>
      <p:sp>
        <p:nvSpPr>
          <p:cNvPr id="3" name="Content Placeholder 2"/>
          <p:cNvSpPr>
            <a:spLocks noGrp="1"/>
          </p:cNvSpPr>
          <p:nvPr>
            <p:ph idx="1"/>
          </p:nvPr>
        </p:nvSpPr>
        <p:spPr/>
        <p:txBody>
          <a:bodyPr/>
          <a:lstStyle/>
          <a:p>
            <a:pPr lvl="0"/>
            <a:r>
              <a:rPr lang="en-US" sz="2200" dirty="0"/>
              <a:t>GUI based desktop applications</a:t>
            </a:r>
          </a:p>
          <a:p>
            <a:pPr lvl="0"/>
            <a:r>
              <a:rPr lang="en-US" sz="2200" dirty="0"/>
              <a:t>Graphic design, image processing applications, Games, and Scientific/ computational Applications</a:t>
            </a:r>
          </a:p>
          <a:p>
            <a:pPr lvl="0"/>
            <a:r>
              <a:rPr lang="en-US" sz="2200" dirty="0"/>
              <a:t>Web frameworks and applications </a:t>
            </a:r>
          </a:p>
          <a:p>
            <a:pPr lvl="0"/>
            <a:r>
              <a:rPr lang="en-US" sz="2200" dirty="0"/>
              <a:t>Enterprise and Business applications </a:t>
            </a:r>
          </a:p>
          <a:p>
            <a:pPr lvl="0"/>
            <a:r>
              <a:rPr lang="en-US" sz="2200" dirty="0"/>
              <a:t>Operating Systems </a:t>
            </a:r>
          </a:p>
          <a:p>
            <a:pPr lvl="0"/>
            <a:r>
              <a:rPr lang="en-US" sz="2200" dirty="0"/>
              <a:t>Education</a:t>
            </a:r>
          </a:p>
          <a:p>
            <a:pPr lvl="0"/>
            <a:r>
              <a:rPr lang="en-US" sz="2200" dirty="0"/>
              <a:t>Database Access</a:t>
            </a:r>
          </a:p>
          <a:p>
            <a:pPr lvl="0"/>
            <a:r>
              <a:rPr lang="en-US" sz="2200" dirty="0"/>
              <a:t>Language Development </a:t>
            </a:r>
          </a:p>
          <a:p>
            <a:r>
              <a:rPr lang="en-US" sz="2400" dirty="0"/>
              <a:t>Software Development</a:t>
            </a:r>
            <a:endParaRPr lang="en-US" sz="2200" dirty="0"/>
          </a:p>
        </p:txBody>
      </p:sp>
    </p:spTree>
    <p:extLst>
      <p:ext uri="{BB962C8B-B14F-4D97-AF65-F5344CB8AC3E}">
        <p14:creationId xmlns:p14="http://schemas.microsoft.com/office/powerpoint/2010/main" val="2629812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Python </a:t>
            </a:r>
            <a:endParaRPr lang="en-US" dirty="0"/>
          </a:p>
        </p:txBody>
      </p:sp>
      <p:sp>
        <p:nvSpPr>
          <p:cNvPr id="3" name="Content Placeholder 2"/>
          <p:cNvSpPr>
            <a:spLocks noGrp="1"/>
          </p:cNvSpPr>
          <p:nvPr>
            <p:ph idx="1"/>
          </p:nvPr>
        </p:nvSpPr>
        <p:spPr>
          <a:xfrm>
            <a:off x="685800" y="1905000"/>
            <a:ext cx="8001000" cy="4191000"/>
          </a:xfrm>
        </p:spPr>
        <p:txBody>
          <a:bodyPr/>
          <a:lstStyle/>
          <a:p>
            <a:pPr lvl="0"/>
            <a:r>
              <a:rPr lang="en-US" sz="2200" dirty="0"/>
              <a:t>Presence of third-party modules </a:t>
            </a:r>
          </a:p>
          <a:p>
            <a:pPr lvl="0"/>
            <a:r>
              <a:rPr lang="en-US" sz="2200" dirty="0"/>
              <a:t>Extensive support libraries(</a:t>
            </a:r>
            <a:r>
              <a:rPr lang="en-US" sz="2200" dirty="0" err="1"/>
              <a:t>NumPy</a:t>
            </a:r>
            <a:r>
              <a:rPr lang="en-US" sz="2200" dirty="0"/>
              <a:t> for numerical calculations, Pandas for data analytics </a:t>
            </a:r>
            <a:r>
              <a:rPr lang="en-US" sz="2200" dirty="0" err="1"/>
              <a:t>etc</a:t>
            </a:r>
            <a:r>
              <a:rPr lang="en-US" sz="2200" dirty="0"/>
              <a:t>) </a:t>
            </a:r>
          </a:p>
          <a:p>
            <a:pPr lvl="0"/>
            <a:r>
              <a:rPr lang="en-US" sz="2200" dirty="0"/>
              <a:t>Open source and community development </a:t>
            </a:r>
          </a:p>
          <a:p>
            <a:pPr lvl="0"/>
            <a:r>
              <a:rPr lang="en-US" sz="2200" dirty="0"/>
              <a:t>Versatile, Easy to read, learn and write</a:t>
            </a:r>
          </a:p>
          <a:p>
            <a:pPr lvl="0"/>
            <a:r>
              <a:rPr lang="en-US" sz="2200" dirty="0"/>
              <a:t>User-friendly data structures </a:t>
            </a:r>
          </a:p>
          <a:p>
            <a:pPr lvl="0"/>
            <a:r>
              <a:rPr lang="en-US" sz="2200" dirty="0"/>
              <a:t>High-level language </a:t>
            </a:r>
          </a:p>
          <a:p>
            <a:pPr lvl="0"/>
            <a:r>
              <a:rPr lang="en-US" sz="2200" dirty="0"/>
              <a:t>Dynamically typed language(No need to mention data type based on the value assigned, it takes data type) </a:t>
            </a:r>
          </a:p>
          <a:p>
            <a:pPr lvl="0"/>
            <a:r>
              <a:rPr lang="en-US" sz="2200" dirty="0"/>
              <a:t>Object-oriented language </a:t>
            </a:r>
          </a:p>
        </p:txBody>
      </p:sp>
    </p:spTree>
    <p:extLst>
      <p:ext uri="{BB962C8B-B14F-4D97-AF65-F5344CB8AC3E}">
        <p14:creationId xmlns:p14="http://schemas.microsoft.com/office/powerpoint/2010/main" val="427973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Python </a:t>
            </a:r>
            <a:endParaRPr lang="en-US" dirty="0"/>
          </a:p>
        </p:txBody>
      </p:sp>
      <p:sp>
        <p:nvSpPr>
          <p:cNvPr id="3" name="Content Placeholder 2"/>
          <p:cNvSpPr>
            <a:spLocks noGrp="1"/>
          </p:cNvSpPr>
          <p:nvPr>
            <p:ph idx="1"/>
          </p:nvPr>
        </p:nvSpPr>
        <p:spPr>
          <a:xfrm>
            <a:off x="685800" y="1905000"/>
            <a:ext cx="8001000" cy="4191000"/>
          </a:xfrm>
        </p:spPr>
        <p:txBody>
          <a:bodyPr/>
          <a:lstStyle/>
          <a:p>
            <a:r>
              <a:rPr lang="en-US" sz="2200" dirty="0"/>
              <a:t>Lack of Standardized Design Patterns</a:t>
            </a:r>
          </a:p>
          <a:p>
            <a:r>
              <a:rPr lang="en-US" sz="2200" dirty="0"/>
              <a:t>No Built-In Database Management System</a:t>
            </a:r>
          </a:p>
          <a:p>
            <a:r>
              <a:rPr lang="en-US" sz="2200" dirty="0"/>
              <a:t>Not Well Suited For Large Applications</a:t>
            </a:r>
          </a:p>
          <a:p>
            <a:r>
              <a:rPr lang="en-US" sz="2200" dirty="0"/>
              <a:t>Poor Security Features</a:t>
            </a:r>
          </a:p>
          <a:p>
            <a:r>
              <a:rPr lang="en-US" sz="2200" dirty="0"/>
              <a:t>Weak in Mobile Computing</a:t>
            </a:r>
          </a:p>
          <a:p>
            <a:r>
              <a:rPr lang="en-US" sz="2200" dirty="0"/>
              <a:t>Trouble in Using Other Languages </a:t>
            </a:r>
          </a:p>
          <a:p>
            <a:r>
              <a:rPr lang="en-US" sz="2400" dirty="0"/>
              <a:t>Gets Slow in Speed</a:t>
            </a:r>
          </a:p>
          <a:p>
            <a:endParaRPr lang="en-US" sz="2200" dirty="0">
              <a:effectLst/>
            </a:endParaRPr>
          </a:p>
        </p:txBody>
      </p:sp>
    </p:spTree>
    <p:extLst>
      <p:ext uri="{BB962C8B-B14F-4D97-AF65-F5344CB8AC3E}">
        <p14:creationId xmlns:p14="http://schemas.microsoft.com/office/powerpoint/2010/main" val="3355179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a:xfrm>
            <a:off x="1524000" y="2209800"/>
            <a:ext cx="6172200" cy="2667000"/>
          </a:xfrm>
        </p:spPr>
        <p:txBody>
          <a:bodyPr/>
          <a:lstStyle/>
          <a:p>
            <a:pPr marL="0" indent="0">
              <a:buNone/>
            </a:pPr>
            <a:r>
              <a:rPr lang="en-US" sz="2800" dirty="0"/>
              <a:t>In conclusion, Python is a popular programming language. It's used for many things like web development, data science and scientific computing. It's easy to learn and has many resources available</a:t>
            </a:r>
            <a:endParaRPr lang="en-US" sz="2400" dirty="0">
              <a:effectLst/>
            </a:endParaRPr>
          </a:p>
        </p:txBody>
      </p:sp>
    </p:spTree>
    <p:extLst>
      <p:ext uri="{BB962C8B-B14F-4D97-AF65-F5344CB8AC3E}">
        <p14:creationId xmlns:p14="http://schemas.microsoft.com/office/powerpoint/2010/main" val="3808712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33712" y="1905000"/>
            <a:ext cx="4924745" cy="110799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600" b="1" cap="none" spc="0" dirty="0">
                <a:ln w="11430"/>
                <a:solidFill>
                  <a:srgbClr val="CC0066"/>
                </a:solidFill>
                <a:effectLst>
                  <a:outerShdw blurRad="50800" dist="39000" dir="5460000" algn="tl">
                    <a:srgbClr val="000000">
                      <a:alpha val="38000"/>
                    </a:srgbClr>
                  </a:outerShdw>
                </a:effectLst>
                <a:latin typeface="Comic Sans MS" pitchFamily="66" charset="0"/>
              </a:rPr>
              <a:t>Thank you…</a:t>
            </a:r>
          </a:p>
        </p:txBody>
      </p:sp>
    </p:spTree>
    <p:extLst>
      <p:ext uri="{BB962C8B-B14F-4D97-AF65-F5344CB8AC3E}">
        <p14:creationId xmlns:p14="http://schemas.microsoft.com/office/powerpoint/2010/main" val="22168397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a:t>
            </a:r>
          </a:p>
        </p:txBody>
      </p:sp>
      <p:sp>
        <p:nvSpPr>
          <p:cNvPr id="3" name="Content Placeholder 2"/>
          <p:cNvSpPr>
            <a:spLocks noGrp="1"/>
          </p:cNvSpPr>
          <p:nvPr>
            <p:ph idx="1"/>
          </p:nvPr>
        </p:nvSpPr>
        <p:spPr/>
        <p:txBody>
          <a:bodyPr/>
          <a:lstStyle/>
          <a:p>
            <a:r>
              <a:rPr lang="en-US" sz="2800" dirty="0"/>
              <a:t>Introduction</a:t>
            </a:r>
          </a:p>
          <a:p>
            <a:r>
              <a:rPr lang="en-US" sz="2800" dirty="0"/>
              <a:t>What is Python</a:t>
            </a:r>
          </a:p>
          <a:p>
            <a:r>
              <a:rPr lang="en-US" sz="2800" dirty="0"/>
              <a:t>History and Timelines</a:t>
            </a:r>
          </a:p>
          <a:p>
            <a:r>
              <a:rPr lang="en-US" sz="2800" dirty="0"/>
              <a:t>Scope and Why it was Created</a:t>
            </a:r>
          </a:p>
          <a:p>
            <a:r>
              <a:rPr lang="en-US" sz="2800" dirty="0"/>
              <a:t>Features of python</a:t>
            </a:r>
          </a:p>
          <a:p>
            <a:r>
              <a:rPr lang="en-US" sz="2800" dirty="0"/>
              <a:t>Applications </a:t>
            </a:r>
          </a:p>
          <a:p>
            <a:r>
              <a:rPr lang="en-US" sz="2800" dirty="0"/>
              <a:t>Advantages and Disadvantages</a:t>
            </a:r>
          </a:p>
          <a:p>
            <a:r>
              <a:rPr lang="en-US" sz="2800" dirty="0"/>
              <a:t>Conclusion </a:t>
            </a:r>
          </a:p>
          <a:p>
            <a:pPr marL="0" indent="0">
              <a:buNone/>
            </a:pPr>
            <a:endParaRPr lang="en-US" sz="2800" dirty="0"/>
          </a:p>
          <a:p>
            <a:endParaRPr lang="en-US" sz="2800" dirty="0"/>
          </a:p>
        </p:txBody>
      </p:sp>
    </p:spTree>
    <p:extLst>
      <p:ext uri="{BB962C8B-B14F-4D97-AF65-F5344CB8AC3E}">
        <p14:creationId xmlns:p14="http://schemas.microsoft.com/office/powerpoint/2010/main" val="4021389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lstStyle/>
          <a:p>
            <a:pPr marL="0" indent="0">
              <a:buNone/>
            </a:pPr>
            <a:r>
              <a:rPr lang="en-US" dirty="0"/>
              <a:t>"</a:t>
            </a:r>
            <a:r>
              <a:rPr lang="en-US" b="1" i="1" dirty="0"/>
              <a:t>A programming language is a way by which programmers communicate with computers through the set of instructions known as code/program.</a:t>
            </a:r>
            <a:r>
              <a:rPr lang="en-US" dirty="0"/>
              <a:t>”</a:t>
            </a:r>
          </a:p>
          <a:p>
            <a:pPr marL="0" indent="0">
              <a:buNone/>
            </a:pPr>
            <a:r>
              <a:rPr lang="en-US" dirty="0"/>
              <a:t>                          Or</a:t>
            </a:r>
          </a:p>
          <a:p>
            <a:r>
              <a:rPr lang="en-IN" b="1" i="1" dirty="0"/>
              <a:t>A programming language is a way for programmers (developers) to communicate with computers.</a:t>
            </a:r>
            <a:endParaRPr lang="en-US" b="1" i="1" dirty="0"/>
          </a:p>
          <a:p>
            <a:endParaRPr lang="en-US" dirty="0"/>
          </a:p>
        </p:txBody>
      </p:sp>
    </p:spTree>
    <p:extLst>
      <p:ext uri="{BB962C8B-B14F-4D97-AF65-F5344CB8AC3E}">
        <p14:creationId xmlns:p14="http://schemas.microsoft.com/office/powerpoint/2010/main" val="7588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Python</a:t>
            </a:r>
            <a:endParaRPr lang="en-US" dirty="0"/>
          </a:p>
        </p:txBody>
      </p:sp>
      <p:sp>
        <p:nvSpPr>
          <p:cNvPr id="3" name="Content Placeholder 2"/>
          <p:cNvSpPr>
            <a:spLocks noGrp="1"/>
          </p:cNvSpPr>
          <p:nvPr>
            <p:ph idx="1"/>
          </p:nvPr>
        </p:nvSpPr>
        <p:spPr/>
        <p:txBody>
          <a:bodyPr/>
          <a:lstStyle/>
          <a:p>
            <a:r>
              <a:rPr lang="en-US" sz="2400" dirty="0"/>
              <a:t>Python is  </a:t>
            </a:r>
            <a:r>
              <a:rPr lang="en-IN" sz="2400" dirty="0"/>
              <a:t>a general-purpose , </a:t>
            </a:r>
            <a:r>
              <a:rPr lang="en-US" sz="2400" dirty="0"/>
              <a:t>interpreted, object-oriented, high-level programming language.</a:t>
            </a:r>
          </a:p>
          <a:p>
            <a:r>
              <a:rPr lang="en-IN" sz="2400" dirty="0"/>
              <a:t>Python is a programming language that is widely used in web applications, software development, data science, and machine learning (ML).</a:t>
            </a:r>
            <a:endParaRPr lang="en-US" sz="2400" dirty="0"/>
          </a:p>
          <a:p>
            <a:r>
              <a:rPr lang="en-US" sz="2400" dirty="0"/>
              <a:t> </a:t>
            </a:r>
            <a:r>
              <a:rPr lang="en-IN" sz="2400" dirty="0"/>
              <a:t>Python has a simple syntax similar to the English language.</a:t>
            </a:r>
          </a:p>
          <a:p>
            <a:r>
              <a:rPr lang="en-IN" sz="2400" dirty="0"/>
              <a:t>Python has syntax that allows developers to write programs with fewer lines than some other programming languages.</a:t>
            </a:r>
          </a:p>
          <a:p>
            <a:endParaRPr lang="en-US" sz="2600" dirty="0"/>
          </a:p>
        </p:txBody>
      </p:sp>
    </p:spTree>
    <p:extLst>
      <p:ext uri="{BB962C8B-B14F-4D97-AF65-F5344CB8AC3E}">
        <p14:creationId xmlns:p14="http://schemas.microsoft.com/office/powerpoint/2010/main" val="1604072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p:txBody>
          <a:bodyPr/>
          <a:lstStyle/>
          <a:p>
            <a:r>
              <a:rPr lang="en-US" sz="2600" dirty="0"/>
              <a:t>Invented in the Netherlands, early 90s by Guido van </a:t>
            </a:r>
            <a:r>
              <a:rPr lang="en-US" sz="2600" dirty="0" err="1"/>
              <a:t>Rossum</a:t>
            </a:r>
            <a:r>
              <a:rPr lang="en-US" sz="2600" dirty="0"/>
              <a:t> </a:t>
            </a:r>
          </a:p>
          <a:p>
            <a:r>
              <a:rPr lang="en-US" sz="2600" dirty="0"/>
              <a:t>Python was conceived in the late 1980s and its implementation was started in December 1989 </a:t>
            </a:r>
          </a:p>
          <a:p>
            <a:r>
              <a:rPr lang="en-US" sz="2600" dirty="0"/>
              <a:t>Guido Van </a:t>
            </a:r>
            <a:r>
              <a:rPr lang="en-US" sz="2600" dirty="0" err="1"/>
              <a:t>Rossum</a:t>
            </a:r>
            <a:r>
              <a:rPr lang="en-US" sz="2600" dirty="0"/>
              <a:t> is fan of ‘Monty Python’s Flying Circus’, this is a famous TV show in Netherlands </a:t>
            </a:r>
          </a:p>
          <a:p>
            <a:r>
              <a:rPr lang="en-US" sz="2600" dirty="0"/>
              <a:t>Named after Monty Python</a:t>
            </a:r>
          </a:p>
          <a:p>
            <a:r>
              <a:rPr lang="en-US" sz="2600" dirty="0"/>
              <a:t>Open sourced from the beginning</a:t>
            </a:r>
          </a:p>
        </p:txBody>
      </p:sp>
    </p:spTree>
    <p:extLst>
      <p:ext uri="{BB962C8B-B14F-4D97-AF65-F5344CB8AC3E}">
        <p14:creationId xmlns:p14="http://schemas.microsoft.com/office/powerpoint/2010/main" val="128836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a:t>
            </a:r>
          </a:p>
        </p:txBody>
      </p:sp>
      <p:sp>
        <p:nvSpPr>
          <p:cNvPr id="3" name="Content Placeholder 2"/>
          <p:cNvSpPr>
            <a:spLocks noGrp="1"/>
          </p:cNvSpPr>
          <p:nvPr>
            <p:ph idx="1"/>
          </p:nvPr>
        </p:nvSpPr>
        <p:spPr/>
        <p:txBody>
          <a:bodyPr/>
          <a:lstStyle/>
          <a:p>
            <a:r>
              <a:rPr lang="en-US" sz="2400" dirty="0"/>
              <a:t>Python born, name picked - Dec 1989</a:t>
            </a:r>
          </a:p>
          <a:p>
            <a:pPr lvl="1"/>
            <a:r>
              <a:rPr lang="en-US" sz="2000" dirty="0"/>
              <a:t>By Guido van </a:t>
            </a:r>
            <a:r>
              <a:rPr lang="en-US" sz="2000" dirty="0" err="1"/>
              <a:t>Rossum</a:t>
            </a:r>
            <a:r>
              <a:rPr lang="en-US" sz="2000" dirty="0"/>
              <a:t>, now at GOOGLE</a:t>
            </a:r>
          </a:p>
          <a:p>
            <a:r>
              <a:rPr lang="en-US" sz="2400" dirty="0"/>
              <a:t>First public release (USENET) - Feb 1991</a:t>
            </a:r>
          </a:p>
          <a:p>
            <a:r>
              <a:rPr lang="en-US" sz="2400" dirty="0"/>
              <a:t>python.org website - 1996 or 1997</a:t>
            </a:r>
          </a:p>
          <a:p>
            <a:r>
              <a:rPr lang="en-US" sz="2400" dirty="0"/>
              <a:t>2.0 released - 2000</a:t>
            </a:r>
          </a:p>
          <a:p>
            <a:r>
              <a:rPr lang="en-US" sz="2400" dirty="0"/>
              <a:t>Python Software Foundation - 2001</a:t>
            </a:r>
          </a:p>
          <a:p>
            <a:r>
              <a:rPr lang="en-US" sz="2400" dirty="0"/>
              <a:t>…</a:t>
            </a:r>
          </a:p>
          <a:p>
            <a:r>
              <a:rPr lang="en-US" sz="2400" dirty="0"/>
              <a:t>2.4 released - 2004</a:t>
            </a:r>
          </a:p>
          <a:p>
            <a:r>
              <a:rPr lang="en-US" sz="2400" dirty="0"/>
              <a:t>2.5 released – 2006</a:t>
            </a:r>
          </a:p>
          <a:p>
            <a:r>
              <a:rPr lang="en-US" sz="2400" dirty="0"/>
              <a:t>Current version: 3.12.x</a:t>
            </a:r>
          </a:p>
        </p:txBody>
      </p:sp>
    </p:spTree>
    <p:extLst>
      <p:ext uri="{BB962C8B-B14F-4D97-AF65-F5344CB8AC3E}">
        <p14:creationId xmlns:p14="http://schemas.microsoft.com/office/powerpoint/2010/main" val="302597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Differences between Natural and programming language</a:t>
            </a:r>
          </a:p>
        </p:txBody>
      </p:sp>
      <p:sp>
        <p:nvSpPr>
          <p:cNvPr id="3" name="Content Placeholder 2"/>
          <p:cNvSpPr>
            <a:spLocks noGrp="1"/>
          </p:cNvSpPr>
          <p:nvPr>
            <p:ph idx="1"/>
          </p:nvPr>
        </p:nvSpPr>
        <p:spPr>
          <a:xfrm>
            <a:off x="685800" y="2057400"/>
            <a:ext cx="4191000" cy="3429000"/>
          </a:xfrm>
        </p:spPr>
        <p:txBody>
          <a:bodyPr/>
          <a:lstStyle/>
          <a:p>
            <a:r>
              <a:rPr lang="en-IN" sz="2200" dirty="0"/>
              <a:t>1.Means to communicate</a:t>
            </a:r>
          </a:p>
          <a:p>
            <a:pPr marL="0" indent="0">
              <a:buNone/>
            </a:pPr>
            <a:r>
              <a:rPr lang="en-IN" sz="2200" dirty="0"/>
              <a:t>human-to-human.</a:t>
            </a:r>
          </a:p>
          <a:p>
            <a:r>
              <a:rPr lang="en-IN" sz="2200" dirty="0"/>
              <a:t>2. Has not-so-strict Grammar and set of rules</a:t>
            </a:r>
          </a:p>
          <a:p>
            <a:r>
              <a:rPr lang="en-IN" sz="2200" dirty="0"/>
              <a:t>3. Ambiguous and open to</a:t>
            </a:r>
          </a:p>
          <a:p>
            <a:pPr marL="0" indent="0">
              <a:buNone/>
            </a:pPr>
            <a:r>
              <a:rPr lang="en-IN" sz="2200" dirty="0"/>
              <a:t>   interpretation.</a:t>
            </a:r>
          </a:p>
          <a:p>
            <a:endParaRPr lang="en-US" sz="2200" dirty="0"/>
          </a:p>
        </p:txBody>
      </p:sp>
      <p:sp>
        <p:nvSpPr>
          <p:cNvPr id="4" name="Content Placeholder 2"/>
          <p:cNvSpPr txBox="1">
            <a:spLocks/>
          </p:cNvSpPr>
          <p:nvPr/>
        </p:nvSpPr>
        <p:spPr bwMode="auto">
          <a:xfrm>
            <a:off x="5001638" y="2057400"/>
            <a:ext cx="4191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85000"/>
              <a:buBlip>
                <a:blip r:embed="rId2"/>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bg2"/>
              </a:buClr>
              <a:buSzPct val="70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SzPct val="7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SzPct val="7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IN" sz="2200" dirty="0"/>
              <a:t>Means to communicate</a:t>
            </a:r>
          </a:p>
          <a:p>
            <a:pPr marL="0" indent="0">
              <a:buNone/>
            </a:pPr>
            <a:r>
              <a:rPr lang="en-IN" sz="2200" dirty="0"/>
              <a:t>     human-to-computers</a:t>
            </a:r>
          </a:p>
          <a:p>
            <a:r>
              <a:rPr lang="en-IN" sz="2200" dirty="0"/>
              <a:t>2. Has STRICT Grammar and set of rules</a:t>
            </a:r>
          </a:p>
          <a:p>
            <a:r>
              <a:rPr lang="en-IN" sz="2200" dirty="0"/>
              <a:t>3. Unambiguous execution</a:t>
            </a:r>
            <a:r>
              <a:rPr lang="en-IN" dirty="0"/>
              <a:t>.</a:t>
            </a:r>
          </a:p>
        </p:txBody>
      </p:sp>
    </p:spTree>
    <p:extLst>
      <p:ext uri="{BB962C8B-B14F-4D97-AF65-F5344CB8AC3E}">
        <p14:creationId xmlns:p14="http://schemas.microsoft.com/office/powerpoint/2010/main" val="154548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was python created?</a:t>
            </a:r>
          </a:p>
        </p:txBody>
      </p:sp>
      <p:sp>
        <p:nvSpPr>
          <p:cNvPr id="3" name="Content Placeholder 2"/>
          <p:cNvSpPr>
            <a:spLocks noGrp="1"/>
          </p:cNvSpPr>
          <p:nvPr>
            <p:ph idx="1"/>
          </p:nvPr>
        </p:nvSpPr>
        <p:spPr/>
        <p:txBody>
          <a:bodyPr/>
          <a:lstStyle/>
          <a:p>
            <a:r>
              <a:rPr lang="en-IN" sz="2400" dirty="0"/>
              <a:t>Python was created to provide a powerful yet simple programming environment that encourages good programming practices while being versatile enough for many applications. Its combination of readability, flexibility, and community support has contributed to its widespread popularity today.</a:t>
            </a:r>
          </a:p>
          <a:p>
            <a:r>
              <a:rPr lang="en-IN" sz="2400" dirty="0"/>
              <a:t>Python was designed to promote code readability and productivity, with the goal of reducing the complexity of writing software.</a:t>
            </a:r>
          </a:p>
          <a:p>
            <a:pPr marL="0" indent="0">
              <a:buNone/>
            </a:pPr>
            <a:br>
              <a:rPr lang="en-IN" dirty="0"/>
            </a:br>
            <a:endParaRPr lang="en-IN" dirty="0"/>
          </a:p>
          <a:p>
            <a:endParaRPr lang="en-US" sz="2600" dirty="0"/>
          </a:p>
        </p:txBody>
      </p:sp>
    </p:spTree>
    <p:extLst>
      <p:ext uri="{BB962C8B-B14F-4D97-AF65-F5344CB8AC3E}">
        <p14:creationId xmlns:p14="http://schemas.microsoft.com/office/powerpoint/2010/main" val="2530646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Python</a:t>
            </a:r>
          </a:p>
        </p:txBody>
      </p:sp>
      <p:sp>
        <p:nvSpPr>
          <p:cNvPr id="3" name="Content Placeholder 2"/>
          <p:cNvSpPr>
            <a:spLocks noGrp="1"/>
          </p:cNvSpPr>
          <p:nvPr>
            <p:ph idx="1"/>
          </p:nvPr>
        </p:nvSpPr>
        <p:spPr/>
        <p:txBody>
          <a:bodyPr/>
          <a:lstStyle/>
          <a:p>
            <a:r>
              <a:rPr lang="en-US" sz="2600" dirty="0"/>
              <a:t>• Science</a:t>
            </a:r>
          </a:p>
          <a:p>
            <a:pPr lvl="1"/>
            <a:r>
              <a:rPr lang="en-US" sz="2200" dirty="0"/>
              <a:t>Bioinformatics </a:t>
            </a:r>
          </a:p>
          <a:p>
            <a:r>
              <a:rPr lang="en-US" sz="2600" dirty="0"/>
              <a:t>System Administration </a:t>
            </a:r>
          </a:p>
          <a:p>
            <a:pPr lvl="1"/>
            <a:r>
              <a:rPr lang="en-US" sz="2200" dirty="0"/>
              <a:t>Unix </a:t>
            </a:r>
          </a:p>
          <a:p>
            <a:pPr lvl="1"/>
            <a:r>
              <a:rPr lang="en-US" sz="2200" dirty="0"/>
              <a:t>Web logic </a:t>
            </a:r>
          </a:p>
          <a:p>
            <a:pPr lvl="1"/>
            <a:r>
              <a:rPr lang="en-US" sz="2200" dirty="0"/>
              <a:t>Web sphere </a:t>
            </a:r>
          </a:p>
          <a:p>
            <a:r>
              <a:rPr lang="en-US" sz="2600" dirty="0"/>
              <a:t>Web Application Development </a:t>
            </a:r>
          </a:p>
          <a:p>
            <a:pPr lvl="1"/>
            <a:r>
              <a:rPr lang="en-US" sz="2200" dirty="0"/>
              <a:t>CGI </a:t>
            </a:r>
          </a:p>
          <a:p>
            <a:pPr lvl="1"/>
            <a:r>
              <a:rPr lang="en-US" sz="2200" dirty="0" err="1"/>
              <a:t>Jython</a:t>
            </a:r>
            <a:r>
              <a:rPr lang="en-US" sz="2200" dirty="0"/>
              <a:t> - Servlets </a:t>
            </a:r>
          </a:p>
          <a:p>
            <a:r>
              <a:rPr lang="en-US" sz="2600" dirty="0"/>
              <a:t>Testing scripts</a:t>
            </a:r>
          </a:p>
        </p:txBody>
      </p:sp>
    </p:spTree>
    <p:extLst>
      <p:ext uri="{BB962C8B-B14F-4D97-AF65-F5344CB8AC3E}">
        <p14:creationId xmlns:p14="http://schemas.microsoft.com/office/powerpoint/2010/main" val="3864410412"/>
      </p:ext>
    </p:extLst>
  </p:cSld>
  <p:clrMapOvr>
    <a:masterClrMapping/>
  </p:clrMapOvr>
</p:sld>
</file>

<file path=ppt/theme/theme1.xml><?xml version="1.0" encoding="utf-8"?>
<a:theme xmlns:a="http://schemas.openxmlformats.org/drawingml/2006/main" name="Theme11">
  <a:themeElements>
    <a:clrScheme name="Ricepaper 2">
      <a:dk1>
        <a:srgbClr val="00264C"/>
      </a:dk1>
      <a:lt1>
        <a:srgbClr val="FFFFE9"/>
      </a:lt1>
      <a:dk2>
        <a:srgbClr val="333333"/>
      </a:dk2>
      <a:lt2>
        <a:srgbClr val="333333"/>
      </a:lt2>
      <a:accent1>
        <a:srgbClr val="78C0B2"/>
      </a:accent1>
      <a:accent2>
        <a:srgbClr val="262D4C"/>
      </a:accent2>
      <a:accent3>
        <a:srgbClr val="FFFFF2"/>
      </a:accent3>
      <a:accent4>
        <a:srgbClr val="001F40"/>
      </a:accent4>
      <a:accent5>
        <a:srgbClr val="BEDCD5"/>
      </a:accent5>
      <a:accent6>
        <a:srgbClr val="212844"/>
      </a:accent6>
      <a:hlink>
        <a:srgbClr val="598BBD"/>
      </a:hlink>
      <a:folHlink>
        <a:srgbClr val="4D4D4D"/>
      </a:folHlink>
    </a:clrScheme>
    <a:fontScheme name="Ricepaper">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Ricepaper 1">
        <a:dk1>
          <a:srgbClr val="9D9475"/>
        </a:dk1>
        <a:lt1>
          <a:srgbClr val="333333"/>
        </a:lt1>
        <a:dk2>
          <a:srgbClr val="333300"/>
        </a:dk2>
        <a:lt2>
          <a:srgbClr val="333333"/>
        </a:lt2>
        <a:accent1>
          <a:srgbClr val="B3C39F"/>
        </a:accent1>
        <a:accent2>
          <a:srgbClr val="DCD9CE"/>
        </a:accent2>
        <a:accent3>
          <a:srgbClr val="ADADAA"/>
        </a:accent3>
        <a:accent4>
          <a:srgbClr val="2A2A2A"/>
        </a:accent4>
        <a:accent5>
          <a:srgbClr val="D6DECD"/>
        </a:accent5>
        <a:accent6>
          <a:srgbClr val="C7C4BA"/>
        </a:accent6>
        <a:hlink>
          <a:srgbClr val="CC9900"/>
        </a:hlink>
        <a:folHlink>
          <a:srgbClr val="ADA68B"/>
        </a:folHlink>
      </a:clrScheme>
      <a:clrMap bg1="dk2" tx1="lt1" bg2="dk1" tx2="lt2" accent1="accent1" accent2="accent2" accent3="accent3" accent4="accent4" accent5="accent5" accent6="accent6" hlink="hlink" folHlink="folHlink"/>
    </a:extraClrScheme>
    <a:extraClrScheme>
      <a:clrScheme name="Ricepaper 2">
        <a:dk1>
          <a:srgbClr val="00264C"/>
        </a:dk1>
        <a:lt1>
          <a:srgbClr val="FFFFE9"/>
        </a:lt1>
        <a:dk2>
          <a:srgbClr val="333333"/>
        </a:dk2>
        <a:lt2>
          <a:srgbClr val="333333"/>
        </a:lt2>
        <a:accent1>
          <a:srgbClr val="78C0B2"/>
        </a:accent1>
        <a:accent2>
          <a:srgbClr val="262D4C"/>
        </a:accent2>
        <a:accent3>
          <a:srgbClr val="FFFFF2"/>
        </a:accent3>
        <a:accent4>
          <a:srgbClr val="001F40"/>
        </a:accent4>
        <a:accent5>
          <a:srgbClr val="BEDCD5"/>
        </a:accent5>
        <a:accent6>
          <a:srgbClr val="212844"/>
        </a:accent6>
        <a:hlink>
          <a:srgbClr val="598BBD"/>
        </a:hlink>
        <a:folHlink>
          <a:srgbClr val="4D4D4D"/>
        </a:folHlink>
      </a:clrScheme>
      <a:clrMap bg1="lt1" tx1="dk1" bg2="lt2" tx2="dk2" accent1="accent1" accent2="accent2" accent3="accent3" accent4="accent4" accent5="accent5" accent6="accent6" hlink="hlink" folHlink="folHlink"/>
    </a:extraClrScheme>
    <a:extraClrScheme>
      <a:clrScheme name="Ricepaper 3">
        <a:dk1>
          <a:srgbClr val="000000"/>
        </a:dk1>
        <a:lt1>
          <a:srgbClr val="F8F8F8"/>
        </a:lt1>
        <a:dk2>
          <a:srgbClr val="333333"/>
        </a:dk2>
        <a:lt2>
          <a:srgbClr val="5F5F5F"/>
        </a:lt2>
        <a:accent1>
          <a:srgbClr val="DDDDDD"/>
        </a:accent1>
        <a:accent2>
          <a:srgbClr val="808080"/>
        </a:accent2>
        <a:accent3>
          <a:srgbClr val="FBFBFB"/>
        </a:accent3>
        <a:accent4>
          <a:srgbClr val="000000"/>
        </a:accent4>
        <a:accent5>
          <a:srgbClr val="EBEBEB"/>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Ricepaper 4">
        <a:dk1>
          <a:srgbClr val="00264C"/>
        </a:dk1>
        <a:lt1>
          <a:srgbClr val="FFFFFF"/>
        </a:lt1>
        <a:dk2>
          <a:srgbClr val="333333"/>
        </a:dk2>
        <a:lt2>
          <a:srgbClr val="2E697E"/>
        </a:lt2>
        <a:accent1>
          <a:srgbClr val="BAC8AA"/>
        </a:accent1>
        <a:accent2>
          <a:srgbClr val="6E9883"/>
        </a:accent2>
        <a:accent3>
          <a:srgbClr val="FFFFFF"/>
        </a:accent3>
        <a:accent4>
          <a:srgbClr val="001F40"/>
        </a:accent4>
        <a:accent5>
          <a:srgbClr val="D9E0D2"/>
        </a:accent5>
        <a:accent6>
          <a:srgbClr val="638976"/>
        </a:accent6>
        <a:hlink>
          <a:srgbClr val="CC9900"/>
        </a:hlink>
        <a:folHlink>
          <a:srgbClr val="7DAECF"/>
        </a:folHlink>
      </a:clrScheme>
      <a:clrMap bg1="lt1" tx1="dk1" bg2="lt2" tx2="dk2" accent1="accent1" accent2="accent2" accent3="accent3" accent4="accent4" accent5="accent5" accent6="accent6" hlink="hlink" folHlink="folHlink"/>
    </a:extraClrScheme>
    <a:extraClrScheme>
      <a:clrScheme name="Ricepaper 5">
        <a:dk1>
          <a:srgbClr val="20374E"/>
        </a:dk1>
        <a:lt1>
          <a:srgbClr val="DCE4D2"/>
        </a:lt1>
        <a:dk2>
          <a:srgbClr val="333333"/>
        </a:dk2>
        <a:lt2>
          <a:srgbClr val="524C46"/>
        </a:lt2>
        <a:accent1>
          <a:srgbClr val="C9C491"/>
        </a:accent1>
        <a:accent2>
          <a:srgbClr val="8A776A"/>
        </a:accent2>
        <a:accent3>
          <a:srgbClr val="EBEFE5"/>
        </a:accent3>
        <a:accent4>
          <a:srgbClr val="1A2D41"/>
        </a:accent4>
        <a:accent5>
          <a:srgbClr val="E1DEC7"/>
        </a:accent5>
        <a:accent6>
          <a:srgbClr val="7D6B5F"/>
        </a:accent6>
        <a:hlink>
          <a:srgbClr val="67895F"/>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Theme11</Template>
  <TotalTime>190</TotalTime>
  <Words>449</Words>
  <Application>Microsoft Macintosh PowerPoint</Application>
  <PresentationFormat>On-screen Show (4:3)</PresentationFormat>
  <Paragraphs>112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Comic Sans MS</vt:lpstr>
      <vt:lpstr>Times New Roman</vt:lpstr>
      <vt:lpstr>Wingdings</vt:lpstr>
      <vt:lpstr>Theme11</vt:lpstr>
      <vt:lpstr>       Submitted By         Yogita Wankhede</vt:lpstr>
      <vt:lpstr>Table of Content</vt:lpstr>
      <vt:lpstr>Introduction </vt:lpstr>
      <vt:lpstr>What is Python</vt:lpstr>
      <vt:lpstr>History</vt:lpstr>
      <vt:lpstr>Timeline</vt:lpstr>
      <vt:lpstr>Differences between Natural and programming language</vt:lpstr>
      <vt:lpstr>Why was python created?</vt:lpstr>
      <vt:lpstr>Scope of Python</vt:lpstr>
      <vt:lpstr>Why learn python?</vt:lpstr>
      <vt:lpstr>Features of Python: </vt:lpstr>
      <vt:lpstr>Applications of Python</vt:lpstr>
      <vt:lpstr>Advantages of Python </vt:lpstr>
      <vt:lpstr>Disadvantages of Python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CRP</dc:creator>
  <cp:lastModifiedBy>Microsoft Office User</cp:lastModifiedBy>
  <cp:revision>17</cp:revision>
  <dcterms:created xsi:type="dcterms:W3CDTF">2021-10-27T03:33:10Z</dcterms:created>
  <dcterms:modified xsi:type="dcterms:W3CDTF">2024-10-06T09:59:54Z</dcterms:modified>
</cp:coreProperties>
</file>