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945675"/>
  <p:embeddedFontLst>
    <p:embeddedFont>
      <p:font typeface="Gill Sans"/>
      <p:regular r:id="rId42"/>
      <p:bold r:id="rId43"/>
    </p:embeddedFont>
    <p:embeddedFont>
      <p:font typeface="Open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jYBd8Z7QcRyvz8uA+JvB0RM4Mi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CCD330-82C4-4DF0-A711-99C6DD641AF8}">
  <a:tblStyle styleId="{60CCD330-82C4-4DF0-A711-99C6DD641AF8}" styleName="Table_0">
    <a:wholeTbl>
      <a:tcTxStyle>
        <a:font>
          <a:latin typeface="Gill Sans MT"/>
          <a:ea typeface="Gill Sans MT"/>
          <a:cs typeface="Gill Sans MT"/>
        </a:font>
        <a:schemeClr val="tx1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D494EAC-5D7F-4156-BAC5-48930DC07FBE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4842965A-A5FF-4780-A906-8C3E8E5035BE}" styleName="Table_2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FDF0E7"/>
          </a:solidFill>
        </a:fill>
      </a:tcStyle>
    </a:band1H>
    <a:band2H>
      <a:tcTxStyle/>
    </a:band2H>
    <a:band1V>
      <a:tcTxStyle/>
      <a:tcStyle>
        <a:fill>
          <a:solidFill>
            <a:srgbClr val="FDF0E7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10CB23F3-60CF-47EC-9019-0C819F21A939}" styleName="Table_3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Gill Sans MT"/>
          <a:ea typeface="Gill Sans MT"/>
          <a:cs typeface="Gill Sans MT"/>
        </a:font>
        <a:schemeClr val="dk1"/>
      </a:tcTxStyle>
    </a:seCell>
    <a:swCell>
      <a:tcTxStyle b="on" i="off">
        <a:font>
          <a:latin typeface="Gill Sans MT"/>
          <a:ea typeface="Gill Sans MT"/>
          <a:cs typeface="Gill Sans MT"/>
        </a:font>
        <a:schemeClr val="dk1"/>
      </a:tcTx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GillSans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penSans-regular.fntdata"/><Relationship Id="rId21" Type="http://schemas.openxmlformats.org/officeDocument/2006/relationships/slide" Target="slides/slide16.xml"/><Relationship Id="rId43" Type="http://schemas.openxmlformats.org/officeDocument/2006/relationships/font" Target="fonts/GillSans-bold.fntdata"/><Relationship Id="rId24" Type="http://schemas.openxmlformats.org/officeDocument/2006/relationships/slide" Target="slides/slide19.xml"/><Relationship Id="rId46" Type="http://schemas.openxmlformats.org/officeDocument/2006/relationships/font" Target="fonts/OpenSans-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OpenSans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2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4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5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00" y="746125"/>
            <a:ext cx="662940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8D5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8"/>
          <p:cNvSpPr txBox="1"/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50"/>
              <a:buFont typeface="Gill Sans"/>
              <a:buNone/>
              <a:defRPr sz="1650">
                <a:solidFill>
                  <a:srgbClr val="00B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8"/>
          <p:cNvSpPr txBox="1"/>
          <p:nvPr>
            <p:ph idx="1" type="body"/>
          </p:nvPr>
        </p:nvSpPr>
        <p:spPr>
          <a:xfrm>
            <a:off x="4665518" y="748144"/>
            <a:ext cx="4405746" cy="401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9087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Char char="•"/>
              <a:defRPr sz="1425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5" name="Google Shape;15;p38"/>
          <p:cNvSpPr txBox="1"/>
          <p:nvPr>
            <p:ph idx="2" type="body"/>
          </p:nvPr>
        </p:nvSpPr>
        <p:spPr>
          <a:xfrm>
            <a:off x="836676" y="2662439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16" name="Google Shape;16;p38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1" type="ftr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9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D8D5D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/>
          <p:nvPr>
            <p:ph type="ctr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50"/>
              <a:buFont typeface="Gill Sans"/>
              <a:buNone/>
              <a:defRPr sz="2850">
                <a:solidFill>
                  <a:srgbClr val="00B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" type="subTitle"/>
          </p:nvPr>
        </p:nvSpPr>
        <p:spPr>
          <a:xfrm>
            <a:off x="2021396" y="3264408"/>
            <a:ext cx="5101209" cy="929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002060"/>
                </a:solidFill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" name="Google Shape;25;p40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D8D5D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1"/>
          <p:cNvSpPr txBox="1"/>
          <p:nvPr>
            <p:ph type="title"/>
          </p:nvPr>
        </p:nvSpPr>
        <p:spPr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50"/>
              <a:buFont typeface="Gill Sans"/>
              <a:buNone/>
              <a:defRPr sz="2850">
                <a:solidFill>
                  <a:srgbClr val="00B05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" type="body"/>
          </p:nvPr>
        </p:nvSpPr>
        <p:spPr>
          <a:xfrm>
            <a:off x="2021396" y="3264349"/>
            <a:ext cx="5101209" cy="94881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1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" type="body"/>
          </p:nvPr>
        </p:nvSpPr>
        <p:spPr>
          <a:xfrm>
            <a:off x="0" y="891539"/>
            <a:ext cx="9144000" cy="3971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" type="body"/>
          </p:nvPr>
        </p:nvSpPr>
        <p:spPr>
          <a:xfrm>
            <a:off x="0" y="895800"/>
            <a:ext cx="4390264" cy="3863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2" type="body"/>
          </p:nvPr>
        </p:nvSpPr>
        <p:spPr>
          <a:xfrm>
            <a:off x="4572000" y="895800"/>
            <a:ext cx="4572000" cy="3863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 txBox="1"/>
          <p:nvPr>
            <p:ph idx="1" type="body"/>
          </p:nvPr>
        </p:nvSpPr>
        <p:spPr>
          <a:xfrm>
            <a:off x="-1" y="948936"/>
            <a:ext cx="4425891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b="0" sz="1425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b="1" sz="1425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44"/>
          <p:cNvSpPr txBox="1"/>
          <p:nvPr>
            <p:ph idx="2" type="body"/>
          </p:nvPr>
        </p:nvSpPr>
        <p:spPr>
          <a:xfrm>
            <a:off x="-1" y="1534396"/>
            <a:ext cx="4425892" cy="3110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3" type="body"/>
          </p:nvPr>
        </p:nvSpPr>
        <p:spPr>
          <a:xfrm>
            <a:off x="4690354" y="1534396"/>
            <a:ext cx="4425891" cy="3110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4" type="body"/>
          </p:nvPr>
        </p:nvSpPr>
        <p:spPr>
          <a:xfrm>
            <a:off x="4690354" y="948936"/>
            <a:ext cx="4438464" cy="52806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b="0" sz="1425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b="1" sz="1425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44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  <a:defRPr b="0" i="0" sz="2100" u="none" cap="none" strike="noStrike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0" y="891539"/>
            <a:ext cx="9144000" cy="3962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88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cxnSp>
        <p:nvCxnSpPr>
          <p:cNvPr id="9" name="Google Shape;9;p37"/>
          <p:cNvCxnSpPr/>
          <p:nvPr/>
        </p:nvCxnSpPr>
        <p:spPr>
          <a:xfrm>
            <a:off x="0" y="4824469"/>
            <a:ext cx="9144000" cy="2225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" name="Google Shape;10;p37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cikit-learn.org/stable/modules/classes.html#module-sklearn.metric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type="title"/>
          </p:nvPr>
        </p:nvSpPr>
        <p:spPr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Gill Sans"/>
              <a:buNone/>
            </a:pPr>
            <a:r>
              <a:rPr lang="en-US"/>
              <a:t>MACHINE LEARNING</a:t>
            </a:r>
            <a:endParaRPr/>
          </a:p>
        </p:txBody>
      </p:sp>
      <p:sp>
        <p:nvSpPr>
          <p:cNvPr id="54" name="Google Shape;54;p1"/>
          <p:cNvSpPr txBox="1"/>
          <p:nvPr>
            <p:ph idx="1" type="body"/>
          </p:nvPr>
        </p:nvSpPr>
        <p:spPr>
          <a:xfrm>
            <a:off x="4665518" y="748144"/>
            <a:ext cx="4405746" cy="4010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/>
              <a:t>Metrics – classification &amp; regression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Confusion Matrix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Gain and Lift Chart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Kolmogorov Smirnov Chart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AUC – ROC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Gini Coefficient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Concordant – Discordant Ratio</a:t>
            </a:r>
            <a:endParaRPr/>
          </a:p>
          <a:p>
            <a:pPr indent="-952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Root Mean Squared Error</a:t>
            </a:r>
            <a:endParaRPr/>
          </a:p>
          <a:p>
            <a:pPr indent="-1714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•"/>
            </a:pPr>
            <a:r>
              <a:rPr lang="en-US"/>
              <a:t>Mean Absolute Error</a:t>
            </a:r>
            <a:endParaRPr/>
          </a:p>
          <a:p>
            <a:pPr indent="-95250" lvl="1" marL="3429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 txBox="1"/>
          <p:nvPr>
            <p:ph idx="2" type="body"/>
          </p:nvPr>
        </p:nvSpPr>
        <p:spPr>
          <a:xfrm>
            <a:off x="836676" y="2662439"/>
            <a:ext cx="2846070" cy="164552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WHY ACCURACY METRIC IS NOT SUFFICIENT</a:t>
            </a:r>
            <a:endParaRPr/>
          </a:p>
        </p:txBody>
      </p:sp>
      <p:sp>
        <p:nvSpPr>
          <p:cNvPr id="148" name="Google Shape;148;p10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149" name="Google Shape;149;p10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1" y="891540"/>
            <a:ext cx="89735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Accuracy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– this good in case of balanced classes where the number of samples are uniform across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F1-score –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suppresses the extreme values (harmonic mean)</a:t>
            </a: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5419" y="2177900"/>
            <a:ext cx="3679825" cy="220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56" y="1757175"/>
            <a:ext cx="49053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158" name="Google Shape;158;p11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0" name="Google Shape;160;p11"/>
          <p:cNvGraphicFramePr/>
          <p:nvPr/>
        </p:nvGraphicFramePr>
        <p:xfrm>
          <a:off x="1087038" y="19843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{3D494EAC-5D7F-4156-BAC5-48930DC07FBE}</a:tableStyleId>
              </a:tblPr>
              <a:tblGrid>
                <a:gridCol w="4951300"/>
                <a:gridCol w="3017500"/>
              </a:tblGrid>
              <a:tr h="295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Formula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interpretation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1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rPr lang="en-US" sz="1350"/>
                        <a:t>ratio of the total number of correctly classified positive examples divide to the total number of positive examples.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US" sz="1200"/>
                        <a:t>= 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TP/(TP+FN)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High Recall indicates the class is correctly recognized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1" name="Google Shape;161;p11"/>
          <p:cNvSpPr/>
          <p:nvPr/>
        </p:nvSpPr>
        <p:spPr>
          <a:xfrm>
            <a:off x="1" y="891540"/>
            <a:ext cx="561382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Recall/Sensitivity/True Positive Rate/Hit Rate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– when the actual value is POSITIVE (or 1), how often is the classifier predicting correctly?</a:t>
            </a:r>
            <a:endParaRPr sz="16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821" y="932753"/>
            <a:ext cx="3529890" cy="100592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/>
          <p:nvPr/>
        </p:nvSpPr>
        <p:spPr>
          <a:xfrm>
            <a:off x="142605" y="1984325"/>
            <a:ext cx="566057" cy="1007603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A2A98C"/>
              </a:gs>
              <a:gs pos="50000">
                <a:srgbClr val="9CA382"/>
              </a:gs>
              <a:gs pos="100000">
                <a:srgbClr val="949C7A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"/>
          <p:cNvSpPr txBox="1"/>
          <p:nvPr/>
        </p:nvSpPr>
        <p:spPr>
          <a:xfrm rot="-5400000">
            <a:off x="-7416" y="2417369"/>
            <a:ext cx="866089" cy="283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maximize</a:t>
            </a:r>
            <a:endParaRPr/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6571" y="3714141"/>
            <a:ext cx="43529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2605" y="3756034"/>
            <a:ext cx="43148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172" name="Google Shape;172;p12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173" name="Google Shape;173;p12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4" name="Google Shape;174;p12"/>
          <p:cNvGraphicFramePr/>
          <p:nvPr/>
        </p:nvGraphicFramePr>
        <p:xfrm>
          <a:off x="890961" y="19463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{3D494EAC-5D7F-4156-BAC5-48930DC07FBE}</a:tableStyleId>
              </a:tblPr>
              <a:tblGrid>
                <a:gridCol w="5073125"/>
                <a:gridCol w="30917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Formula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interpretation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rPr lang="en-US" sz="1350"/>
                        <a:t>ratio of the total number of correctly classified negative examples divide to the total number of negative examples.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Gill Sans"/>
                        <a:buNone/>
                      </a:pPr>
                      <a:r>
                        <a:rPr lang="en-US" sz="1200"/>
                        <a:t>= </a:t>
                      </a: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TN/(TN+FP)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70C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metrics.recall_score(y_test, y_pred_gnb) 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🡪 for binary classification</a:t>
                      </a:r>
                      <a:endParaRPr sz="135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High Specificity indicates the class is correctly recognized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5" name="Google Shape;175;p12"/>
          <p:cNvSpPr/>
          <p:nvPr/>
        </p:nvSpPr>
        <p:spPr>
          <a:xfrm>
            <a:off x="1" y="891540"/>
            <a:ext cx="56138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Specificity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– when the actual value is NEGATIVE (or 0), how often is the classifier predicting correctly?</a:t>
            </a:r>
            <a:endParaRPr sz="16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821" y="932753"/>
            <a:ext cx="3529890" cy="1005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2"/>
          <p:cNvSpPr/>
          <p:nvPr/>
        </p:nvSpPr>
        <p:spPr>
          <a:xfrm>
            <a:off x="88163" y="1946340"/>
            <a:ext cx="566057" cy="1239519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A2A98C"/>
              </a:gs>
              <a:gs pos="50000">
                <a:srgbClr val="9CA382"/>
              </a:gs>
              <a:gs pos="100000">
                <a:srgbClr val="949C7A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 rot="-5400000">
            <a:off x="-177824" y="2495327"/>
            <a:ext cx="1098005" cy="283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maximize</a:t>
            </a:r>
            <a:endParaRPr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2287" y="3693412"/>
            <a:ext cx="42862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463" y="3669542"/>
            <a:ext cx="43434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186" name="Google Shape;186;p13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187" name="Google Shape;187;p13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8" name="Google Shape;188;p13"/>
          <p:cNvGraphicFramePr/>
          <p:nvPr/>
        </p:nvGraphicFramePr>
        <p:xfrm>
          <a:off x="112040" y="2190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{3D494EAC-5D7F-4156-BAC5-48930DC07FBE}</a:tableStyleId>
              </a:tblPr>
              <a:tblGrid>
                <a:gridCol w="5542250"/>
                <a:gridCol w="3377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Formula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interpretation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divide the total number of correctly classified positive examples by the total number of predicted positive examples.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rPr lang="en-US" sz="1350"/>
                        <a:t>= 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TP/(TP + FP)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9" name="Google Shape;189;p13"/>
          <p:cNvSpPr/>
          <p:nvPr/>
        </p:nvSpPr>
        <p:spPr>
          <a:xfrm>
            <a:off x="112041" y="3745282"/>
            <a:ext cx="89199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 recall, low precision: </a:t>
            </a: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means that most of the positive examples are correctly recognized (low FN) but there are a lot of false positives.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Low recall, high precision: </a:t>
            </a: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shows that we miss a lot of positive examples (high FN) but those we predict as positive are indeed positive (low FP)</a:t>
            </a:r>
            <a:endParaRPr/>
          </a:p>
        </p:txBody>
      </p:sp>
      <p:sp>
        <p:nvSpPr>
          <p:cNvPr id="190" name="Google Shape;190;p13"/>
          <p:cNvSpPr/>
          <p:nvPr/>
        </p:nvSpPr>
        <p:spPr>
          <a:xfrm>
            <a:off x="1" y="891540"/>
            <a:ext cx="56138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Precision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when a positive value is predicted, how often is the prediction correct?</a:t>
            </a:r>
            <a:endParaRPr sz="16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1" name="Google Shape;1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822" y="894970"/>
            <a:ext cx="3530177" cy="100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197" name="Google Shape;197;p14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198" name="Google Shape;198;p14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99" name="Google Shape;199;p14"/>
          <p:cNvGraphicFramePr/>
          <p:nvPr/>
        </p:nvGraphicFramePr>
        <p:xfrm>
          <a:off x="112040" y="2190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{3D494EAC-5D7F-4156-BAC5-48930DC07FBE}</a:tableStyleId>
              </a:tblPr>
              <a:tblGrid>
                <a:gridCol w="5542250"/>
                <a:gridCol w="3377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Formula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interpretation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divide the total number of correctly classified negative examples by the total number of predicted negative examples.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rPr lang="en-US" sz="1350"/>
                        <a:t>= </a:t>
                      </a:r>
                      <a:r>
                        <a:rPr b="0" i="0" lang="en-US" sz="14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FP/(TN + FP)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higher FPR, the more negative data points will be misclassified.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0" name="Google Shape;200;p14"/>
          <p:cNvSpPr/>
          <p:nvPr/>
        </p:nvSpPr>
        <p:spPr>
          <a:xfrm>
            <a:off x="1" y="891540"/>
            <a:ext cx="561382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FPR – False positive rate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when a negative sample is predicted as positive. </a:t>
            </a:r>
            <a:endParaRPr sz="16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822" y="894970"/>
            <a:ext cx="3530177" cy="100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07" name="Google Shape;207;p15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39" y="994501"/>
            <a:ext cx="5140340" cy="375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MULTI CLASS</a:t>
            </a:r>
            <a:endParaRPr/>
          </a:p>
        </p:txBody>
      </p:sp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216" name="Google Shape;216;p16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43" y="998261"/>
            <a:ext cx="5719970" cy="3123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6986" y="998261"/>
            <a:ext cx="3008413" cy="816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CONFUSION MATRIX FOR MULTI-CLASS</a:t>
            </a:r>
            <a:endParaRPr/>
          </a:p>
        </p:txBody>
      </p:sp>
      <p:sp>
        <p:nvSpPr>
          <p:cNvPr id="224" name="Google Shape;224;p17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225" name="Google Shape;225;p17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6" name="Google Shape;226;p17"/>
          <p:cNvGraphicFramePr/>
          <p:nvPr/>
        </p:nvGraphicFramePr>
        <p:xfrm>
          <a:off x="2887851" y="14592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{60CCD330-82C4-4DF0-A711-99C6DD641AF8}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baseline="-25000" lang="en-US" sz="1350">
                          <a:solidFill>
                            <a:srgbClr val="00B050"/>
                          </a:solidFill>
                        </a:rPr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E</a:t>
                      </a:r>
                      <a:r>
                        <a:rPr baseline="-25000" lang="en-US" sz="1350"/>
                        <a:t>AB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E</a:t>
                      </a:r>
                      <a:r>
                        <a:rPr baseline="-25000" lang="en-US" sz="1350"/>
                        <a:t>AC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E</a:t>
                      </a:r>
                      <a:r>
                        <a:rPr baseline="-25000" lang="en-US" sz="1350"/>
                        <a:t>AD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AE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BA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350"/>
                        <a:buFont typeface="Gill Sans"/>
                        <a:buNone/>
                      </a:pPr>
                      <a:r>
                        <a:rPr lang="en-US" sz="135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baseline="-25000" lang="en-US" sz="1350">
                          <a:solidFill>
                            <a:srgbClr val="00B050"/>
                          </a:solidFill>
                        </a:rPr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E</a:t>
                      </a:r>
                      <a:r>
                        <a:rPr baseline="-25000" lang="en-US" sz="1350"/>
                        <a:t>BC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BD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BE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CA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CB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350"/>
                        <a:buFont typeface="Gill Sans"/>
                        <a:buNone/>
                      </a:pPr>
                      <a:r>
                        <a:rPr lang="en-US" sz="135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baseline="-25000" lang="en-US" sz="1350">
                          <a:solidFill>
                            <a:srgbClr val="00B050"/>
                          </a:solidFill>
                        </a:rPr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CD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CE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DB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DC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350"/>
                        <a:buFont typeface="Gill Sans"/>
                        <a:buNone/>
                      </a:pPr>
                      <a:r>
                        <a:rPr lang="en-US" sz="135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baseline="-25000" lang="en-US" sz="1350">
                          <a:solidFill>
                            <a:srgbClr val="00B050"/>
                          </a:solidFill>
                        </a:rPr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DE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EA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EB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EC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E</a:t>
                      </a:r>
                      <a:r>
                        <a:rPr baseline="-25000" lang="en-US" sz="1350"/>
                        <a:t>ED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350"/>
                        <a:buFont typeface="Gill Sans"/>
                        <a:buNone/>
                      </a:pPr>
                      <a:r>
                        <a:rPr lang="en-US" sz="135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baseline="-25000" lang="en-US" sz="1350">
                          <a:solidFill>
                            <a:srgbClr val="00B050"/>
                          </a:solidFill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7" name="Google Shape;227;p17"/>
          <p:cNvSpPr txBox="1"/>
          <p:nvPr/>
        </p:nvSpPr>
        <p:spPr>
          <a:xfrm>
            <a:off x="3897824" y="1015139"/>
            <a:ext cx="5075695" cy="371959"/>
          </a:xfrm>
          <a:prstGeom prst="rect">
            <a:avLst/>
          </a:prstGeom>
          <a:solidFill>
            <a:srgbClr val="DAD1B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predicted</a:t>
            </a:r>
            <a:endParaRPr/>
          </a:p>
        </p:txBody>
      </p:sp>
      <p:sp>
        <p:nvSpPr>
          <p:cNvPr id="228" name="Google Shape;228;p17"/>
          <p:cNvSpPr txBox="1"/>
          <p:nvPr/>
        </p:nvSpPr>
        <p:spPr>
          <a:xfrm rot="-5400000">
            <a:off x="1689945" y="2566680"/>
            <a:ext cx="1863220" cy="371959"/>
          </a:xfrm>
          <a:prstGeom prst="rect">
            <a:avLst/>
          </a:prstGeom>
          <a:solidFill>
            <a:srgbClr val="DAD1B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actual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100739" y="1015139"/>
            <a:ext cx="2162014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Total number of test samples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 sum of corresponding row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 </a:t>
            </a: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TP + FN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FN = row sum – TP</a:t>
            </a:r>
            <a:endParaRPr/>
          </a:p>
          <a:p>
            <a:pPr indent="-1397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FP = Col sum – TP</a:t>
            </a:r>
            <a:endParaRPr/>
          </a:p>
          <a:p>
            <a:pPr indent="-1270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TN = sum all – (row + col of that class)</a:t>
            </a:r>
            <a:endParaRPr/>
          </a:p>
          <a:p>
            <a:pPr indent="-1397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235" name="Google Shape;235;p18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236" name="Google Shape;236;p18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7" name="Google Shape;237;p18"/>
          <p:cNvGraphicFramePr/>
          <p:nvPr/>
        </p:nvGraphicFramePr>
        <p:xfrm>
          <a:off x="198895" y="1018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{4842965A-A5FF-4780-A906-8C3E8E5035BE}</a:tableStyleId>
              </a:tblPr>
              <a:tblGrid>
                <a:gridCol w="1250200"/>
                <a:gridCol w="4091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metrics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Accuracy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(Sum of all TPs) / (sum of all classifications)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Precision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TP/(TP + FP)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Gill Sans"/>
                        <a:buNone/>
                      </a:pPr>
                      <a:r>
                        <a:rPr lang="en-US" sz="1350"/>
                        <a:t>= </a:t>
                      </a:r>
                      <a:r>
                        <a:rPr lang="en-US" sz="135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baseline="-25000" lang="en-US" sz="135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sz="1350">
                          <a:solidFill>
                            <a:srgbClr val="00B050"/>
                          </a:solidFill>
                        </a:rPr>
                        <a:t> / </a:t>
                      </a: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35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baseline="-25000" lang="en-US" sz="135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 + </a:t>
                      </a:r>
                      <a:r>
                        <a:rPr b="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BA</a:t>
                      </a:r>
                      <a:r>
                        <a:rPr b="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+ E</a:t>
                      </a:r>
                      <a:r>
                        <a:rPr b="0" baseline="-2500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CA</a:t>
                      </a:r>
                      <a:r>
                        <a:rPr b="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 E</a:t>
                      </a:r>
                      <a:r>
                        <a:rPr b="0" baseline="-2500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DA </a:t>
                      </a:r>
                      <a:r>
                        <a:rPr b="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 E</a:t>
                      </a:r>
                      <a:r>
                        <a:rPr b="0" baseline="-2500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EA</a:t>
                      </a:r>
                      <a:r>
                        <a:rPr b="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)</a:t>
                      </a:r>
                      <a:endParaRPr sz="135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Recall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Gill Sans"/>
                        <a:buNone/>
                      </a:pPr>
                      <a:r>
                        <a:rPr b="0" i="0" lang="en-US" sz="1200" u="none" cap="none" strike="noStrike">
                          <a:solidFill>
                            <a:srgbClr val="000000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TP/(TP+FN)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= </a:t>
                      </a:r>
                      <a:r>
                        <a:rPr lang="en-US" sz="135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baseline="-25000" lang="en-US" sz="135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sz="1350">
                          <a:solidFill>
                            <a:srgbClr val="00B050"/>
                          </a:solidFill>
                        </a:rPr>
                        <a:t> / </a:t>
                      </a: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sz="1350">
                          <a:solidFill>
                            <a:srgbClr val="00B050"/>
                          </a:solidFill>
                        </a:rPr>
                        <a:t>TP</a:t>
                      </a:r>
                      <a:r>
                        <a:rPr baseline="-25000" lang="en-US" sz="135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sz="1350">
                          <a:solidFill>
                            <a:schemeClr val="dk1"/>
                          </a:solidFill>
                        </a:rPr>
                        <a:t> + </a:t>
                      </a:r>
                      <a:r>
                        <a:rPr b="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E</a:t>
                      </a:r>
                      <a:r>
                        <a:rPr b="0" baseline="-2500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AB</a:t>
                      </a:r>
                      <a:r>
                        <a:rPr b="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+ E</a:t>
                      </a:r>
                      <a:r>
                        <a:rPr b="0" baseline="-2500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AC</a:t>
                      </a:r>
                      <a:r>
                        <a:rPr b="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 E</a:t>
                      </a:r>
                      <a:r>
                        <a:rPr b="0" baseline="-2500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AD </a:t>
                      </a:r>
                      <a:r>
                        <a:rPr b="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+ E</a:t>
                      </a:r>
                      <a:r>
                        <a:rPr b="0" baseline="-2500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AE</a:t>
                      </a:r>
                      <a:r>
                        <a:rPr b="0" i="0" lang="en-US" sz="135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)</a:t>
                      </a:r>
                      <a:endParaRPr sz="13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5179" y="926808"/>
            <a:ext cx="3608821" cy="1530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AUC SCORE &amp; ROC CURVE</a:t>
            </a:r>
            <a:endParaRPr/>
          </a:p>
        </p:txBody>
      </p:sp>
      <p:sp>
        <p:nvSpPr>
          <p:cNvPr id="244" name="Google Shape;244;p19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245" name="Google Shape;245;p19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96864" y="961282"/>
            <a:ext cx="895027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AUC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or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Area Under Curve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is a metric for binary classification.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second most popular one, after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accuracy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ROC Curve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a plot of values of the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False Positive Rate (FPR)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versus the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True Positive Rate (TPR)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a specified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cutoff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value.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TYPES OF PREDICTIVE MODELS</a:t>
            </a:r>
            <a:endParaRPr/>
          </a:p>
        </p:txBody>
      </p:sp>
      <p:sp>
        <p:nvSpPr>
          <p:cNvPr id="62" name="Google Shape;62;p2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106218" y="992762"/>
            <a:ext cx="473741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Predictive models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Either a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regression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model (continuous output) or 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classification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model (nominal or binary output). 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evaluation metrics used in each of these models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are different.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3634" y="965053"/>
            <a:ext cx="4231092" cy="3792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RECAP ON METRICS</a:t>
            </a:r>
            <a:endParaRPr/>
          </a:p>
        </p:txBody>
      </p:sp>
      <p:sp>
        <p:nvSpPr>
          <p:cNvPr id="252" name="Google Shape;252;p20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253" name="Google Shape;253;p20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8723" y="952908"/>
            <a:ext cx="4569171" cy="130209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0"/>
          <p:cNvSpPr/>
          <p:nvPr/>
        </p:nvSpPr>
        <p:spPr>
          <a:xfrm>
            <a:off x="0" y="929423"/>
            <a:ext cx="4518723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 possible outcomes: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True Positives (</a:t>
            </a: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TP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= the number of cases which were predicted to be a success/positive and were actually observed to be a success/positive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True Negatives (</a:t>
            </a: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TN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= the number of cases which were predicted to be a failure/negative and were actually observed to be a failure/negative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False Positives (</a:t>
            </a: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FP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= the number of cases which were predicted to be a success/positive but were actually observed to be a failure/negative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False Negatives (</a:t>
            </a:r>
            <a:r>
              <a:rPr lang="en-US" sz="1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FN</a:t>
            </a:r>
            <a:r>
              <a:rPr lang="en-US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= the number of cases which were predicted to be a failure/negative but were actually observed to be a success/positive</a:t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4515894" y="2316371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PP  = predicted positive = TP + FP,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PN = predicted negative = FN + TN,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 = observed positive = TP + FN,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ON = observed negative = FP + TN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Tot = the total sample size = TP + FP + FN + TN.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262" name="Google Shape;262;p21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263" name="Google Shape;263;p21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4" name="Google Shape;2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3173"/>
            <a:ext cx="4804628" cy="3719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0710" y="1013173"/>
            <a:ext cx="4150590" cy="162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EXAMPLES – ROC CURVE</a:t>
            </a:r>
            <a:endParaRPr/>
          </a:p>
        </p:txBody>
      </p:sp>
      <p:sp>
        <p:nvSpPr>
          <p:cNvPr id="271" name="Google Shape;271;p22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272" name="Google Shape;272;p22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9002" y="972323"/>
            <a:ext cx="3391726" cy="371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72" y="977408"/>
            <a:ext cx="4241733" cy="3716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ROC CURVES</a:t>
            </a:r>
            <a:endParaRPr/>
          </a:p>
        </p:txBody>
      </p:sp>
      <p:sp>
        <p:nvSpPr>
          <p:cNvPr id="280" name="Google Shape;280;p23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281" name="Google Shape;281;p23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1" y="891540"/>
            <a:ext cx="497626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ROC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– receiver Operating Characteristics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-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visual comparison of models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-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Plot of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TRUE positive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rate and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FALSE positive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rate e.g. (1,1 and 0, 1)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-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area under the ROC curve is the measure of accuracy of the model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Char char="-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perfect test has an area under the ROC curve (AUROC) of 1.</a:t>
            </a:r>
            <a:endParaRPr/>
          </a:p>
        </p:txBody>
      </p:sp>
      <p:pic>
        <p:nvPicPr>
          <p:cNvPr id="283" name="Google Shape;28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6783" y="984184"/>
            <a:ext cx="4167217" cy="29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3"/>
          <p:cNvSpPr/>
          <p:nvPr/>
        </p:nvSpPr>
        <p:spPr>
          <a:xfrm>
            <a:off x="5255394" y="3965608"/>
            <a:ext cx="38886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ROC curve showing two tests. The </a:t>
            </a:r>
            <a:r>
              <a:rPr lang="en-US" sz="12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red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test is closer to the </a:t>
            </a: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diagonal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is therefore </a:t>
            </a:r>
            <a:r>
              <a:rPr lang="en-US" sz="12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less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accurate than the </a:t>
            </a:r>
            <a:r>
              <a:rPr lang="en-US" sz="1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blue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test.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ROC PLOT</a:t>
            </a:r>
            <a:endParaRPr/>
          </a:p>
        </p:txBody>
      </p:sp>
      <p:sp>
        <p:nvSpPr>
          <p:cNvPr id="290" name="Google Shape;290;p24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291" name="Google Shape;291;p24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92990" y="883647"/>
            <a:ext cx="855506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relationship between sensitivity and specificity.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example, a decrease in </a:t>
            </a: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sensitivity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results in an increase in </a:t>
            </a: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specificity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Test accuracy; the </a:t>
            </a:r>
            <a:r>
              <a:rPr lang="en-US" sz="18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closer the graph is to the top and left-hand borders, the more accurate the test.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Likewise, the 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closer the graph to the diagonal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the less accurate the test.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perfect test would go straight from zero up the the top-left corner and then straight across the horizontal.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REGRESSION METRICS</a:t>
            </a:r>
            <a:endParaRPr/>
          </a:p>
        </p:txBody>
      </p:sp>
      <p:sp>
        <p:nvSpPr>
          <p:cNvPr id="298" name="Google Shape;298;p25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299" name="Google Shape;299;p25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87745" y="974150"/>
            <a:ext cx="893618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RMSE (Root Mean Square Error)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 represents the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sample standard deviation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of the differences between predicted values and observed values (called residuals).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Mathematically, it is calculated using this formula:</a:t>
            </a:r>
            <a:endParaRPr/>
          </a:p>
        </p:txBody>
      </p:sp>
      <p:pic>
        <p:nvPicPr>
          <p:cNvPr id="301" name="Google Shape;3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8947" y="1902494"/>
            <a:ext cx="31146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REGRESSION METRICS</a:t>
            </a:r>
            <a:endParaRPr/>
          </a:p>
        </p:txBody>
      </p:sp>
      <p:sp>
        <p:nvSpPr>
          <p:cNvPr id="307" name="Google Shape;307;p26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308" name="Google Shape;308;p26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152400" y="1011372"/>
            <a:ext cx="8880764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MAE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the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average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of the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absolute difference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between the predicted values and observed value.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MAE is a linear score which means that all the individual differences are weighted equally in the average.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example, the difference between 10 and 0 will be twice the difference between 5 and 0. However, same is not true for RMSE.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Mathematically, it is calculated using this formula: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10" name="Google Shape;3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2241" y="3552089"/>
            <a:ext cx="30003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REGRESSION METRICS</a:t>
            </a:r>
            <a:endParaRPr/>
          </a:p>
        </p:txBody>
      </p:sp>
      <p:sp>
        <p:nvSpPr>
          <p:cNvPr id="316" name="Google Shape;316;p27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317" name="Google Shape;317;p27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152400" y="1011372"/>
            <a:ext cx="8880764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RMSE vs MAE - So which one should you choose and why?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Let’s understand with the two examples: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Case 1: Actual Values = [2,4,6,8] , Predicted Values = [4,6,8,10]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Case 2: Actual Values = [2,4,6,8] , Predicted Values = [4,6,8,12]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MAE for case 1 = 2.0, RMSE for case 1 = 2.0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MAE for case 2 = 2.5, RMSE for case 2 = 2.65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RMSE penalizes the last value prediction more heavily than MAE.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Generally,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RMSE will be higher than or equal to MAE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only case where it equals MAE is when all the differences are equal or zero (true for case 1 where the difference between actual and predicted is 2 for all observations).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CLUSTERING METRICS</a:t>
            </a:r>
            <a:endParaRPr/>
          </a:p>
        </p:txBody>
      </p:sp>
      <p:sp>
        <p:nvSpPr>
          <p:cNvPr id="324" name="Google Shape;324;p28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325" name="Google Shape;325;p28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58783" y="891540"/>
            <a:ext cx="895458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sklearn.metrics.cluster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submodule contains evaluation metrics for cluster analysis results.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There are 2 forms of evaluation: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supervised, which uses a ground truth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class values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each sample.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unsupervised, which does not and measures the ‘quality’ of the model itself.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CLUSTERING METRICS</a:t>
            </a:r>
            <a:endParaRPr/>
          </a:p>
        </p:txBody>
      </p:sp>
      <p:sp>
        <p:nvSpPr>
          <p:cNvPr id="332" name="Google Shape;332;p29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333" name="Google Shape;333;p29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34" name="Google Shape;334;p29"/>
          <p:cNvGraphicFramePr/>
          <p:nvPr/>
        </p:nvGraphicFramePr>
        <p:xfrm>
          <a:off x="176347" y="1054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{10CB23F3-60CF-47EC-9019-0C819F21A939}</a:tableStyleId>
              </a:tblPr>
              <a:tblGrid>
                <a:gridCol w="3526550"/>
                <a:gridCol w="5369250"/>
              </a:tblGrid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/>
                        <a:t>metrics.adjusted_mutual_info_score  </a:t>
                      </a:r>
                      <a:r>
                        <a:rPr lang="en-US" sz="1200"/>
                        <a:t>(…[, …])</a:t>
                      </a:r>
                      <a:endParaRPr/>
                    </a:p>
                  </a:txBody>
                  <a:tcPr marT="9525" marB="9525" marR="76200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Adjusted Mutual Information between two clusterings.</a:t>
                      </a:r>
                      <a:endParaRPr/>
                    </a:p>
                  </a:txBody>
                  <a:tcPr marT="9525" marB="9525" marR="76200" marL="4762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metrics.adjusted_rand_score</a:t>
                      </a:r>
                      <a:r>
                        <a:rPr lang="en-US" sz="1200"/>
                        <a:t>(</a:t>
                      </a: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labels_true,</a:t>
                      </a:r>
                      <a:r>
                        <a:rPr lang="en-US" sz="1200"/>
                        <a:t> …)</a:t>
                      </a:r>
                      <a:endParaRPr/>
                    </a:p>
                  </a:txBody>
                  <a:tcPr marT="9525" marB="9525" marR="76200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Rand index adjusted for chance.</a:t>
                      </a:r>
                      <a:endParaRPr/>
                    </a:p>
                  </a:txBody>
                  <a:tcPr marT="9525" marB="9525" marR="76200" marL="4762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metrics.calinski_harabaz_score</a:t>
                      </a:r>
                      <a:r>
                        <a:rPr lang="en-US" sz="1200"/>
                        <a:t>(X, labels)</a:t>
                      </a:r>
                      <a:endParaRPr/>
                    </a:p>
                  </a:txBody>
                  <a:tcPr marT="9525" marB="9525" marR="76200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Compute the Calinski and Harabaz score.</a:t>
                      </a:r>
                      <a:endParaRPr/>
                    </a:p>
                  </a:txBody>
                  <a:tcPr marT="9525" marB="9525" marR="76200" marL="4762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metrics.davies_bouldin_score</a:t>
                      </a:r>
                      <a:r>
                        <a:rPr lang="en-US" sz="1200"/>
                        <a:t>(X, labels)</a:t>
                      </a:r>
                      <a:endParaRPr/>
                    </a:p>
                  </a:txBody>
                  <a:tcPr marT="9525" marB="9525" marR="76200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Computes the Davies-Bouldin score.</a:t>
                      </a:r>
                      <a:endParaRPr/>
                    </a:p>
                  </a:txBody>
                  <a:tcPr marT="9525" marB="9525" marR="76200" marL="4762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metrics.completeness_score</a:t>
                      </a:r>
                      <a:r>
                        <a:rPr lang="en-US" sz="1200"/>
                        <a:t>(</a:t>
                      </a: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labels_true</a:t>
                      </a:r>
                      <a:r>
                        <a:rPr lang="en-US" sz="1200"/>
                        <a:t>, …)</a:t>
                      </a:r>
                      <a:endParaRPr/>
                    </a:p>
                  </a:txBody>
                  <a:tcPr marT="9525" marB="9525" marR="76200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Completeness metric of a cluster labeling given a ground truth.</a:t>
                      </a:r>
                      <a:endParaRPr/>
                    </a:p>
                  </a:txBody>
                  <a:tcPr marT="9525" marB="9525" marR="76200" marL="4762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metrics.cluster.contingency_matrix</a:t>
                      </a:r>
                      <a:r>
                        <a:rPr lang="en-US" sz="1200"/>
                        <a:t>(…[, …])</a:t>
                      </a:r>
                      <a:endParaRPr/>
                    </a:p>
                  </a:txBody>
                  <a:tcPr marT="9525" marB="9525" marR="76200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Build a contingency matrix describing the relationship between labels.</a:t>
                      </a:r>
                      <a:endParaRPr/>
                    </a:p>
                  </a:txBody>
                  <a:tcPr marT="9525" marB="9525" marR="76200" marL="4762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metrics.fowlkes_mallows_score</a:t>
                      </a:r>
                      <a:r>
                        <a:rPr lang="en-US" sz="1200"/>
                        <a:t>(</a:t>
                      </a: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labels_true</a:t>
                      </a:r>
                      <a:r>
                        <a:rPr lang="en-US" sz="1200"/>
                        <a:t>, …)</a:t>
                      </a:r>
                      <a:endParaRPr/>
                    </a:p>
                  </a:txBody>
                  <a:tcPr marT="9525" marB="9525" marR="76200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Measure the similarity of two clusterings of a set of points.</a:t>
                      </a:r>
                      <a:endParaRPr/>
                    </a:p>
                  </a:txBody>
                  <a:tcPr marT="9525" marB="9525" marR="76200" marL="4762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metrics.homogeneity_completeness_v_measure</a:t>
                      </a:r>
                      <a:r>
                        <a:rPr lang="en-US" sz="1200"/>
                        <a:t>(…)</a:t>
                      </a:r>
                      <a:endParaRPr/>
                    </a:p>
                  </a:txBody>
                  <a:tcPr marT="9525" marB="9525" marR="76200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Compute the homogeneity and completeness and V-Measure scores at once.</a:t>
                      </a:r>
                      <a:endParaRPr/>
                    </a:p>
                  </a:txBody>
                  <a:tcPr marT="9525" marB="9525" marR="76200" marL="4762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metrics.homogeneity_score</a:t>
                      </a:r>
                      <a:r>
                        <a:rPr lang="en-US" sz="1200"/>
                        <a:t>(</a:t>
                      </a: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labels_true</a:t>
                      </a:r>
                      <a:r>
                        <a:rPr lang="en-US" sz="1200"/>
                        <a:t>, …)</a:t>
                      </a:r>
                      <a:endParaRPr/>
                    </a:p>
                  </a:txBody>
                  <a:tcPr marT="9525" marB="9525" marR="76200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Homogeneity metric of a cluster labeling given a ground truth.</a:t>
                      </a:r>
                      <a:endParaRPr/>
                    </a:p>
                  </a:txBody>
                  <a:tcPr marT="9525" marB="9525" marR="76200" marL="4762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metrics.mutual_info_score</a:t>
                      </a:r>
                      <a:r>
                        <a:rPr lang="en-US" sz="1200"/>
                        <a:t>(</a:t>
                      </a: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labels_true</a:t>
                      </a:r>
                      <a:r>
                        <a:rPr lang="en-US" sz="1200"/>
                        <a:t>, …)</a:t>
                      </a:r>
                      <a:endParaRPr/>
                    </a:p>
                  </a:txBody>
                  <a:tcPr marT="9525" marB="9525" marR="76200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Mutual Information between two clusterings.</a:t>
                      </a:r>
                      <a:endParaRPr/>
                    </a:p>
                  </a:txBody>
                  <a:tcPr marT="9525" marB="9525" marR="76200" marL="4762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metrics.normalized_mutual_info_score</a:t>
                      </a:r>
                      <a:r>
                        <a:rPr lang="en-US" sz="1200"/>
                        <a:t>(…[, …])</a:t>
                      </a:r>
                      <a:endParaRPr/>
                    </a:p>
                  </a:txBody>
                  <a:tcPr marT="9525" marB="9525" marR="76200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Normalized Mutual Information between two clusterings.</a:t>
                      </a:r>
                      <a:endParaRPr/>
                    </a:p>
                  </a:txBody>
                  <a:tcPr marT="9525" marB="9525" marR="76200" marL="4762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metrics.silhouette_score</a:t>
                      </a:r>
                      <a:r>
                        <a:rPr lang="en-US" sz="1200"/>
                        <a:t>(X, labels[, …])</a:t>
                      </a:r>
                      <a:endParaRPr/>
                    </a:p>
                  </a:txBody>
                  <a:tcPr marT="9525" marB="9525" marR="76200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Compute the mean Silhouette Coefficient of all samples.</a:t>
                      </a:r>
                      <a:endParaRPr/>
                    </a:p>
                  </a:txBody>
                  <a:tcPr marT="9525" marB="9525" marR="76200" marL="4762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metrics.silhouette_samples</a:t>
                      </a:r>
                      <a:r>
                        <a:rPr lang="en-US" sz="1200"/>
                        <a:t>(X, labels[, metric])</a:t>
                      </a:r>
                      <a:endParaRPr/>
                    </a:p>
                  </a:txBody>
                  <a:tcPr marT="9525" marB="9525" marR="76200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Compute the Silhouette Coefficient for each sample.</a:t>
                      </a:r>
                      <a:endParaRPr/>
                    </a:p>
                  </a:txBody>
                  <a:tcPr marT="9525" marB="9525" marR="76200" marL="47625" anchor="ctr"/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/>
                        <a:t>metrics.v_measure_score</a:t>
                      </a:r>
                      <a:r>
                        <a:rPr lang="en-US" sz="1200"/>
                        <a:t>(</a:t>
                      </a:r>
                      <a:r>
                        <a:rPr lang="en-US" sz="1200">
                          <a:highlight>
                            <a:srgbClr val="FFFF00"/>
                          </a:highlight>
                        </a:rPr>
                        <a:t>labels_true</a:t>
                      </a:r>
                      <a:r>
                        <a:rPr lang="en-US" sz="1200"/>
                        <a:t>, labels_pred)</a:t>
                      </a:r>
                      <a:endParaRPr/>
                    </a:p>
                  </a:txBody>
                  <a:tcPr marT="9525" marB="9525" marR="76200" marL="476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V-measure cluster labeling given a ground truth.</a:t>
                      </a:r>
                      <a:endParaRPr/>
                    </a:p>
                  </a:txBody>
                  <a:tcPr marT="9525" marB="9525" marR="76200" marL="47625" anchor="ctr"/>
                </a:tc>
              </a:tr>
            </a:tbl>
          </a:graphicData>
        </a:graphic>
      </p:graphicFrame>
      <p:sp>
        <p:nvSpPr>
          <p:cNvPr id="335" name="Google Shape;335;p29"/>
          <p:cNvSpPr/>
          <p:nvPr/>
        </p:nvSpPr>
        <p:spPr>
          <a:xfrm>
            <a:off x="91440" y="4045312"/>
            <a:ext cx="811203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 u="sng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https://scikit-learn.org/stable/modules/classes.html#module-sklearn.metrics</a:t>
            </a:r>
            <a:endParaRPr i="1" sz="16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71" name="Google Shape;71;p3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72" name="Google Shape;72;p3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-1" y="891540"/>
            <a:ext cx="8482519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also known as an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error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matrix.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confusion matrix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a table that is often used to describe the performance of a classification model (or “classifier”) on a set of test data for which the true values are known. It allows the visualization of the performance of an algorithm.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 allows easy identification of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confusion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between classes e.g. actual and predicated classes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Most performance measures are computed from the confusion matrix.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3315855" y="3241964"/>
            <a:ext cx="5726545" cy="149629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4413" y="1667"/>
                </a:lnTo>
              </a:path>
            </a:pathLst>
          </a:custGeom>
          <a:gradFill>
            <a:gsLst>
              <a:gs pos="0">
                <a:srgbClr val="FCBD82"/>
              </a:gs>
              <a:gs pos="100000">
                <a:srgbClr val="FDBB7B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Accuracy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: the proportion of the total number of predictions that were correct.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Positive Predictive Value or </a:t>
            </a:r>
            <a:r>
              <a:rPr lang="en-US" sz="1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Precision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: the proportion of positive cases that were correctly identified.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Negative Predictive Value : the proportion of negative cases that were correctly identified.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Sensitivity or </a:t>
            </a:r>
            <a:r>
              <a:rPr lang="en-US" sz="1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Recall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: the proportion of actual positive cases which are correctly identified.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Specificity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: the proportion of actual negative cases which are correctly identified.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SKLEARN.METRICS.ADJUSTED_RAND_SCORE</a:t>
            </a:r>
            <a:endParaRPr/>
          </a:p>
        </p:txBody>
      </p:sp>
      <p:sp>
        <p:nvSpPr>
          <p:cNvPr id="341" name="Google Shape;341;p30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342" name="Google Shape;342;p30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52252" y="953359"/>
            <a:ext cx="8895806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Rand Index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computes a similarity measure between two clusterings by considering all pairs of samples and counting pairs that are assigned in the same or different clusters in the predicted and true clusterings.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raw RI score is then “adjusted for chance” into the ARI score using the following scheme: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ARI = (RI - Expected_RI) / (max(RI) - Expected_RI)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adjusted Rand index is thus ensured to have a value close to 0.0 for random labeling independently of the number of clusters and samples and exactly 1.0 when the clusterings are identical (up to a permutation).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ARI is a symmetric measure: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adjusted_rand_score(a, b) == adjusted_rand_score(b, a)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1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RI - RAND INDEX</a:t>
            </a:r>
            <a:endParaRPr/>
          </a:p>
        </p:txBody>
      </p:sp>
      <p:sp>
        <p:nvSpPr>
          <p:cNvPr id="349" name="Google Shape;349;p31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350" name="Google Shape;350;p31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80681" y="957294"/>
            <a:ext cx="894037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Rand index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Rand measure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(named after William M. Rand) in statistics, and in particular in data clustering, is a measure of the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similarity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between two data clusterings.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52" name="Google Shape;35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46" y="1834541"/>
            <a:ext cx="1444597" cy="70084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1"/>
          <p:cNvSpPr/>
          <p:nvPr/>
        </p:nvSpPr>
        <p:spPr>
          <a:xfrm>
            <a:off x="2766251" y="1815604"/>
            <a:ext cx="645458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the number of unordered pairs in a set of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elements.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For example, if you have set of 4 elements {a, b, c, d}, there are 6 unordered pairs: {a, b}, {a, c}, {a, d}, {b, c}, {b, d}, and {c, d}.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 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the formula refers to the number of times a pair of elements belongs to a same cluster across two different clustering results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b  refers to the number of times a pair of elements are in different clusters across two different clustering results.</a:t>
            </a:r>
            <a:endParaRPr/>
          </a:p>
        </p:txBody>
      </p:sp>
      <p:pic>
        <p:nvPicPr>
          <p:cNvPr id="354" name="Google Shape;35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9304" y="1815604"/>
            <a:ext cx="31432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RI - RAND INDEX</a:t>
            </a:r>
            <a:endParaRPr/>
          </a:p>
        </p:txBody>
      </p:sp>
      <p:sp>
        <p:nvSpPr>
          <p:cNvPr id="360" name="Google Shape;360;p32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361" name="Google Shape;361;p32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103735" y="972474"/>
            <a:ext cx="8909636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Say we have a set of six elements: {a, b, c, d, e, f}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Clustering method 1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CM1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forms 3 clusters;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first 2 items are in group 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3</a:t>
            </a:r>
            <a:r>
              <a:rPr baseline="30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rd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4</a:t>
            </a:r>
            <a:r>
              <a:rPr baseline="30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are in group 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5</a:t>
            </a:r>
            <a:r>
              <a:rPr baseline="30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6</a:t>
            </a:r>
            <a:r>
              <a:rPr baseline="30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are in group 3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{1, 1, 2, 2, 3, 3}.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Clustering method 2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CM2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forms 2 clusters;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first three items are in group 1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last three items are in group 2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{1, 1, 1, 2, 2, 2}</a:t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4233903" y="2742189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What’s the Rand index of these two clustering results?</a:t>
            </a:r>
            <a:endParaRPr/>
          </a:p>
        </p:txBody>
      </p:sp>
      <p:cxnSp>
        <p:nvCxnSpPr>
          <p:cNvPr id="364" name="Google Shape;364;p32"/>
          <p:cNvCxnSpPr/>
          <p:nvPr/>
        </p:nvCxnSpPr>
        <p:spPr>
          <a:xfrm>
            <a:off x="4233903" y="1536807"/>
            <a:ext cx="0" cy="3142769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RI - RAND INDEX</a:t>
            </a:r>
            <a:endParaRPr/>
          </a:p>
        </p:txBody>
      </p:sp>
      <p:sp>
        <p:nvSpPr>
          <p:cNvPr id="370" name="Google Shape;370;p33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371" name="Google Shape;371;p33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2" name="Google Shape;372;p33"/>
          <p:cNvSpPr/>
          <p:nvPr/>
        </p:nvSpPr>
        <p:spPr>
          <a:xfrm>
            <a:off x="65314" y="891540"/>
            <a:ext cx="900953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manually calculate the Rand index, we need to go through every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unordered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pair to work out a  and b 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let’s work out a  first.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There are 15 unordered pairs in a set of six elements: {a, b}, {a, c}, {a, d}, {a, e}, {a, f}, {b, c}, {b, d}, {b, e}, {b, f}, {c, d}, {c, e}, {c, f}, {d, e}, {d, f}, and {e, f}.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 is every time a pair of elements is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grouped together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two clustering methods.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  {a, b} and {e, f} are clustered together by CM1 and CM2, so a  = 2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  is every time a pair of elements is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not grouped together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by the two clustering methods. {a, d}, {a, e}, {a, f}, {b, d}, {b, e}, {b, f}, {c, e}, and {c, f} are not clustered together by CM1 and CM2, so b  = 8.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73" name="Google Shape;3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7987" y="4018597"/>
            <a:ext cx="265747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ADJUSTED RAND INDEX</a:t>
            </a:r>
            <a:endParaRPr/>
          </a:p>
        </p:txBody>
      </p:sp>
      <p:sp>
        <p:nvSpPr>
          <p:cNvPr id="379" name="Google Shape;379;p34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380" name="Google Shape;380;p34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1" name="Google Shape;381;p34"/>
          <p:cNvSpPr/>
          <p:nvPr/>
        </p:nvSpPr>
        <p:spPr>
          <a:xfrm>
            <a:off x="96050" y="949983"/>
            <a:ext cx="68503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corrected-for-chance version of the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Rand index</a:t>
            </a:r>
            <a:endParaRPr/>
          </a:p>
        </p:txBody>
      </p:sp>
      <p:pic>
        <p:nvPicPr>
          <p:cNvPr id="382" name="Google Shape;3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802" y="1346980"/>
            <a:ext cx="5989425" cy="511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083355"/>
            <a:ext cx="6915630" cy="239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SKLEARN.METRICS.HOMOGENEITY_SCORE</a:t>
            </a:r>
            <a:endParaRPr/>
          </a:p>
        </p:txBody>
      </p:sp>
      <p:sp>
        <p:nvSpPr>
          <p:cNvPr id="389" name="Google Shape;389;p35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390" name="Google Shape;390;p35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35"/>
          <p:cNvSpPr/>
          <p:nvPr/>
        </p:nvSpPr>
        <p:spPr>
          <a:xfrm>
            <a:off x="134470" y="891540"/>
            <a:ext cx="8917321" cy="261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Homogeneity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metric of a cluster labeling given a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ground truth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clustering result satisfies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homogeneity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if all of its clusters contain only data points which are members of a single class.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This metric is independent of the absolute values of the labels: a permutation of the class or cluster label values won’t change the score value in any way.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This metric is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not symmetric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switching label_true with label_pred will return the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completeness_score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which will be different in general.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SKLEARN.METRICS.SILHOUETTE_SCORE</a:t>
            </a:r>
            <a:endParaRPr/>
          </a:p>
        </p:txBody>
      </p:sp>
      <p:sp>
        <p:nvSpPr>
          <p:cNvPr id="397" name="Google Shape;397;p36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398" name="Google Shape;398;p36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36"/>
          <p:cNvSpPr/>
          <p:nvPr/>
        </p:nvSpPr>
        <p:spPr>
          <a:xfrm>
            <a:off x="134471" y="891540"/>
            <a:ext cx="8755956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the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ground truth labels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are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not known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evaluation must be performed using the model itself. 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higher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Silhouette Coefficient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score relates to a model with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better defined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clusters. 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Silhouette Coefficient is defined for each sample and is composed of two scores: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a:  The mean distance between a sample and all other points in the same class.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b:  The mean distance between a sample and all other points in the next nearest cluster.</a:t>
            </a:r>
            <a:endParaRPr/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Silhouette Coefficient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 for a single sample is then given 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00" name="Google Shape;40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192" y="3481387"/>
            <a:ext cx="214312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6"/>
          <p:cNvSpPr/>
          <p:nvPr/>
        </p:nvSpPr>
        <p:spPr>
          <a:xfrm>
            <a:off x="2597204" y="3560313"/>
            <a:ext cx="642769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Advantages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score is bounded between -1 for </a:t>
            </a: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incorrect clustering 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+1 for </a:t>
            </a: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highly dense clustering</a:t>
            </a: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Scores around 0 indicate overlapping clusters.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score is higher when clusters are dense and well separated, which relates to a standard concept of a cluster.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80" name="Google Shape;80;p4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81" name="Google Shape;81;p4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-1" y="891540"/>
            <a:ext cx="848251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91828" y="3173755"/>
            <a:ext cx="586194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00FFFF"/>
                </a:highlight>
                <a:latin typeface="Gill Sans"/>
                <a:ea typeface="Gill Sans"/>
                <a:cs typeface="Gill Sans"/>
                <a:sym typeface="Gill Sans"/>
              </a:rPr>
              <a:t>correct predictions 🡪 f</a:t>
            </a:r>
            <a:r>
              <a:rPr baseline="-25000" lang="en-US" sz="1600">
                <a:solidFill>
                  <a:schemeClr val="dk1"/>
                </a:solidFill>
                <a:highlight>
                  <a:srgbClr val="00FFFF"/>
                </a:highlight>
                <a:latin typeface="Gill Sans"/>
                <a:ea typeface="Gill Sans"/>
                <a:cs typeface="Gill Sans"/>
                <a:sym typeface="Gill Sans"/>
              </a:rPr>
              <a:t>00</a:t>
            </a:r>
            <a:r>
              <a:rPr lang="en-US" sz="1600">
                <a:solidFill>
                  <a:schemeClr val="dk1"/>
                </a:solidFill>
                <a:highlight>
                  <a:srgbClr val="00FFFF"/>
                </a:highlight>
                <a:latin typeface="Gill Sans"/>
                <a:ea typeface="Gill Sans"/>
                <a:cs typeface="Gill Sans"/>
                <a:sym typeface="Gill Sans"/>
              </a:rPr>
              <a:t> + f</a:t>
            </a:r>
            <a:r>
              <a:rPr baseline="-25000" lang="en-US" sz="1600">
                <a:solidFill>
                  <a:schemeClr val="dk1"/>
                </a:solidFill>
                <a:highlight>
                  <a:srgbClr val="00FFFF"/>
                </a:highlight>
                <a:latin typeface="Gill Sans"/>
                <a:ea typeface="Gill Sans"/>
                <a:cs typeface="Gill Sans"/>
                <a:sym typeface="Gill Sans"/>
              </a:rPr>
              <a:t>11</a:t>
            </a:r>
            <a:r>
              <a:rPr lang="en-US" sz="1600">
                <a:solidFill>
                  <a:schemeClr val="dk1"/>
                </a:solidFill>
                <a:highlight>
                  <a:srgbClr val="00FFFF"/>
                </a:highlight>
                <a:latin typeface="Gill Sans"/>
                <a:ea typeface="Gill Sans"/>
                <a:cs typeface="Gill Sans"/>
                <a:sym typeface="Gill Sans"/>
              </a:rPr>
              <a:t>  || Incorrect predictions 🡪 f</a:t>
            </a:r>
            <a:r>
              <a:rPr baseline="-25000" lang="en-US" sz="1600">
                <a:solidFill>
                  <a:schemeClr val="dk1"/>
                </a:solidFill>
                <a:highlight>
                  <a:srgbClr val="00FFFF"/>
                </a:highlight>
                <a:latin typeface="Gill Sans"/>
                <a:ea typeface="Gill Sans"/>
                <a:cs typeface="Gill Sans"/>
                <a:sym typeface="Gill Sans"/>
              </a:rPr>
              <a:t>01</a:t>
            </a:r>
            <a:r>
              <a:rPr lang="en-US" sz="1600">
                <a:solidFill>
                  <a:schemeClr val="dk1"/>
                </a:solidFill>
                <a:highlight>
                  <a:srgbClr val="00FFFF"/>
                </a:highlight>
                <a:latin typeface="Gill Sans"/>
                <a:ea typeface="Gill Sans"/>
                <a:cs typeface="Gill Sans"/>
                <a:sym typeface="Gill Sans"/>
              </a:rPr>
              <a:t> + f</a:t>
            </a:r>
            <a:r>
              <a:rPr baseline="-25000" lang="en-US" sz="1600">
                <a:solidFill>
                  <a:schemeClr val="dk1"/>
                </a:solidFill>
                <a:highlight>
                  <a:srgbClr val="00FFFF"/>
                </a:highlight>
                <a:latin typeface="Gill Sans"/>
                <a:ea typeface="Gill Sans"/>
                <a:cs typeface="Gill Sans"/>
                <a:sym typeface="Gill Sans"/>
              </a:rPr>
              <a:t>10</a:t>
            </a:r>
            <a:r>
              <a:rPr lang="en-US" sz="1600">
                <a:solidFill>
                  <a:schemeClr val="dk1"/>
                </a:solidFill>
                <a:highlight>
                  <a:srgbClr val="00FFFF"/>
                </a:highlight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accuracy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= correct predictions / total predictions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= (f</a:t>
            </a:r>
            <a:r>
              <a:rPr baseline="-25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00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+ f</a:t>
            </a:r>
            <a:r>
              <a:rPr baseline="-25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11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/ (f</a:t>
            </a:r>
            <a:r>
              <a:rPr baseline="-25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00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+ f</a:t>
            </a:r>
            <a:r>
              <a:rPr baseline="-25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+ f</a:t>
            </a:r>
            <a:r>
              <a:rPr baseline="-25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01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+ f</a:t>
            </a:r>
            <a:r>
              <a:rPr baseline="-25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11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error rate 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= incorrect predictions / total predictions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= (f</a:t>
            </a:r>
            <a:r>
              <a:rPr baseline="-25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+ f</a:t>
            </a:r>
            <a:r>
              <a:rPr baseline="-25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01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/ (f</a:t>
            </a:r>
            <a:r>
              <a:rPr baseline="-25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00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+ f</a:t>
            </a:r>
            <a:r>
              <a:rPr baseline="-25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+ f</a:t>
            </a:r>
            <a:r>
              <a:rPr baseline="-25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01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+ f</a:t>
            </a:r>
            <a:r>
              <a:rPr baseline="-25000"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11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).</a:t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685622" y="1014650"/>
            <a:ext cx="336654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Norms on confusion matrix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0 - Negative (E.g. does not have diabetes, NO)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1 - Positive (E.g. has diabetes, or YES)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baseline="-25000"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00</a:t>
            </a:r>
            <a:r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– True Negative (TN)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baseline="-25000"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11</a:t>
            </a:r>
            <a:r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– True Positive (TP)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baseline="-25000"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01</a:t>
            </a:r>
            <a:r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– False Positive (FP) .. Also called type-1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baseline="-25000"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r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– False Negative (FN) .. Also called type-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28" y="974336"/>
            <a:ext cx="5593794" cy="1597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QUIZ ON POSITIVES AND NEGATIVES</a:t>
            </a:r>
            <a:endParaRPr/>
          </a:p>
        </p:txBody>
      </p:sp>
      <p:sp>
        <p:nvSpPr>
          <p:cNvPr id="91" name="Google Shape;91;p5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93" name="Google Shape;93;p5"/>
          <p:cNvGraphicFramePr/>
          <p:nvPr/>
        </p:nvGraphicFramePr>
        <p:xfrm>
          <a:off x="2708366" y="10709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{60CCD330-82C4-4DF0-A711-99C6DD641AF8}</a:tableStyleId>
              </a:tblPr>
              <a:tblGrid>
                <a:gridCol w="314375"/>
                <a:gridCol w="314375"/>
                <a:gridCol w="314375"/>
                <a:gridCol w="314375"/>
                <a:gridCol w="314375"/>
                <a:gridCol w="314375"/>
                <a:gridCol w="314375"/>
                <a:gridCol w="314375"/>
                <a:gridCol w="314375"/>
                <a:gridCol w="314375"/>
              </a:tblGrid>
              <a:tr h="17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4" name="Google Shape;94;p5"/>
          <p:cNvGraphicFramePr/>
          <p:nvPr/>
        </p:nvGraphicFramePr>
        <p:xfrm>
          <a:off x="5852156" y="10709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{60CCD330-82C4-4DF0-A711-99C6DD641AF8}</a:tableStyleId>
              </a:tblPr>
              <a:tblGrid>
                <a:gridCol w="314375"/>
                <a:gridCol w="314375"/>
                <a:gridCol w="314375"/>
                <a:gridCol w="314375"/>
                <a:gridCol w="314375"/>
                <a:gridCol w="314375"/>
                <a:gridCol w="314375"/>
                <a:gridCol w="314375"/>
                <a:gridCol w="314375"/>
                <a:gridCol w="314375"/>
              </a:tblGrid>
              <a:tr h="17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78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5" name="Google Shape;95;p5"/>
          <p:cNvSpPr txBox="1"/>
          <p:nvPr/>
        </p:nvSpPr>
        <p:spPr>
          <a:xfrm>
            <a:off x="496389" y="1070972"/>
            <a:ext cx="149787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True (test/ reference)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496389" y="1306098"/>
            <a:ext cx="149787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Predicated </a:t>
            </a:r>
            <a:endParaRPr/>
          </a:p>
        </p:txBody>
      </p:sp>
      <p:cxnSp>
        <p:nvCxnSpPr>
          <p:cNvPr id="97" name="Google Shape;97;p5"/>
          <p:cNvCxnSpPr>
            <a:stCxn id="95" idx="3"/>
          </p:cNvCxnSpPr>
          <p:nvPr/>
        </p:nvCxnSpPr>
        <p:spPr>
          <a:xfrm>
            <a:off x="1994263" y="1201777"/>
            <a:ext cx="6531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" name="Google Shape;98;p5"/>
          <p:cNvCxnSpPr/>
          <p:nvPr/>
        </p:nvCxnSpPr>
        <p:spPr>
          <a:xfrm>
            <a:off x="1454332" y="1436903"/>
            <a:ext cx="1193074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" name="Google Shape;99;p5"/>
          <p:cNvCxnSpPr/>
          <p:nvPr/>
        </p:nvCxnSpPr>
        <p:spPr>
          <a:xfrm>
            <a:off x="2838994" y="1589132"/>
            <a:ext cx="0" cy="226876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5"/>
          <p:cNvCxnSpPr/>
          <p:nvPr/>
        </p:nvCxnSpPr>
        <p:spPr>
          <a:xfrm>
            <a:off x="3792582" y="1567708"/>
            <a:ext cx="0" cy="226876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1" name="Google Shape;101;p5"/>
          <p:cNvCxnSpPr/>
          <p:nvPr/>
        </p:nvCxnSpPr>
        <p:spPr>
          <a:xfrm>
            <a:off x="4785359" y="1589132"/>
            <a:ext cx="0" cy="226876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5"/>
          <p:cNvCxnSpPr/>
          <p:nvPr/>
        </p:nvCxnSpPr>
        <p:spPr>
          <a:xfrm>
            <a:off x="7903028" y="1567707"/>
            <a:ext cx="0" cy="226876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5"/>
          <p:cNvCxnSpPr/>
          <p:nvPr/>
        </p:nvCxnSpPr>
        <p:spPr>
          <a:xfrm>
            <a:off x="5686697" y="1589132"/>
            <a:ext cx="0" cy="226876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4" name="Google Shape;104;p5"/>
          <p:cNvCxnSpPr/>
          <p:nvPr/>
        </p:nvCxnSpPr>
        <p:spPr>
          <a:xfrm>
            <a:off x="5381896" y="1589132"/>
            <a:ext cx="0" cy="226876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05" name="Google Shape;105;p5"/>
          <p:cNvCxnSpPr/>
          <p:nvPr/>
        </p:nvCxnSpPr>
        <p:spPr>
          <a:xfrm>
            <a:off x="7585165" y="1589132"/>
            <a:ext cx="0" cy="226876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BINARY CLASSIFICATION (MEDICAL TESTING)</a:t>
            </a:r>
            <a:endParaRPr/>
          </a:p>
        </p:txBody>
      </p:sp>
      <p:sp>
        <p:nvSpPr>
          <p:cNvPr id="111" name="Google Shape;111;p6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54244" y="891540"/>
            <a:ext cx="9089756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Negative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– person does not have disease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Positive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– person does have the disease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false positive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an error in data reporting in which a test result improperly indicates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presence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of a condition, such as a disease (the result is positive), when in reality it is not present,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(type-1 error)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false negative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is an error in which a test result improperly indicates 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Gill Sans"/>
                <a:ea typeface="Gill Sans"/>
                <a:cs typeface="Gill Sans"/>
                <a:sym typeface="Gill Sans"/>
              </a:rPr>
              <a:t>no presence 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of a condition when it actually is present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(type-II error)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7086600" y="1949263"/>
            <a:ext cx="1416157" cy="720653"/>
          </a:xfrm>
          <a:prstGeom prst="irregularSeal1">
            <a:avLst/>
          </a:prstGeom>
          <a:solidFill>
            <a:srgbClr val="FF0000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False alarm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COST OF DIFFERENT TYPES OF MISTAKES</a:t>
            </a:r>
            <a:endParaRPr/>
          </a:p>
        </p:txBody>
      </p:sp>
      <p:sp>
        <p:nvSpPr>
          <p:cNvPr id="120" name="Google Shape;120;p7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121" name="Google Shape;121;p7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2" name="Google Shape;122;p7"/>
          <p:cNvGraphicFramePr/>
          <p:nvPr/>
        </p:nvGraphicFramePr>
        <p:xfrm>
          <a:off x="575004" y="29990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{60CCD330-82C4-4DF0-A711-99C6DD641AF8}</a:tableStyleId>
              </a:tblPr>
              <a:tblGrid>
                <a:gridCol w="2480600"/>
                <a:gridCol w="2480600"/>
                <a:gridCol w="2480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Email spam detection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Medical diagnosis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False Negative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Spam, but in inbox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(annoying)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Has disease but predicated no disease (</a:t>
                      </a:r>
                      <a:r>
                        <a:rPr lang="en-US" sz="1350">
                          <a:solidFill>
                            <a:srgbClr val="FF0000"/>
                          </a:solidFill>
                        </a:rPr>
                        <a:t>higher cost</a:t>
                      </a:r>
                      <a:r>
                        <a:rPr lang="en-US" sz="1350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50"/>
                        <a:t>False Positive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Email lost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(Higher cost)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Does not have disease but predicted to have disease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(</a:t>
                      </a:r>
                      <a:r>
                        <a:rPr lang="en-US" sz="1350">
                          <a:solidFill>
                            <a:srgbClr val="FF0000"/>
                          </a:solidFill>
                        </a:rPr>
                        <a:t>wrong treatment</a:t>
                      </a:r>
                      <a:r>
                        <a:rPr lang="en-US" sz="1350"/>
                        <a:t>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171" y="969617"/>
            <a:ext cx="6257436" cy="178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IN SKLEARN - EXAMPLE</a:t>
            </a:r>
            <a:endParaRPr/>
          </a:p>
        </p:txBody>
      </p:sp>
      <p:sp>
        <p:nvSpPr>
          <p:cNvPr id="129" name="Google Shape;129;p8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90" y="1076968"/>
            <a:ext cx="80391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/>
          <p:nvPr/>
        </p:nvSpPr>
        <p:spPr>
          <a:xfrm>
            <a:off x="3375115" y="3378926"/>
            <a:ext cx="4850675" cy="10537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69691" y="-181138"/>
                </a:lnTo>
              </a:path>
            </a:pathLst>
          </a:custGeom>
          <a:solidFill>
            <a:schemeClr val="accent1"/>
          </a:solidFill>
          <a:ln cap="flat" cmpd="sng" w="12700">
            <a:solidFill>
              <a:srgbClr val="B376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First pass the test/reference values and then the predicated values, otherwise the confusion matrix will report correctly on errors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100"/>
              <a:buFont typeface="Gill Sans"/>
              <a:buNone/>
            </a:pPr>
            <a:r>
              <a:rPr lang="en-US"/>
              <a:t>METRICS</a:t>
            </a:r>
            <a:endParaRPr/>
          </a:p>
        </p:txBody>
      </p:sp>
      <p:sp>
        <p:nvSpPr>
          <p:cNvPr id="138" name="Google Shape;138;p9"/>
          <p:cNvSpPr txBox="1"/>
          <p:nvPr>
            <p:ph idx="10" type="dt"/>
          </p:nvPr>
        </p:nvSpPr>
        <p:spPr>
          <a:xfrm>
            <a:off x="0" y="4853965"/>
            <a:ext cx="742384" cy="242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12/2/18</a:t>
            </a:r>
            <a:endParaRPr/>
          </a:p>
        </p:txBody>
      </p:sp>
      <p:sp>
        <p:nvSpPr>
          <p:cNvPr id="139" name="Google Shape;139;p9"/>
          <p:cNvSpPr txBox="1"/>
          <p:nvPr>
            <p:ph idx="12" type="sldNum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no.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0" name="Google Shape;140;p9"/>
          <p:cNvGraphicFramePr/>
          <p:nvPr/>
        </p:nvGraphicFramePr>
        <p:xfrm>
          <a:off x="112041" y="20821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{3D494EAC-5D7F-4156-BAC5-48930DC07FBE}</a:tableStyleId>
              </a:tblPr>
              <a:tblGrid>
                <a:gridCol w="1067825"/>
                <a:gridCol w="4878775"/>
                <a:gridCol w="2973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Metric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Formula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interpretation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70C0"/>
                          </a:solidFill>
                        </a:rPr>
                        <a:t>accuracy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correct predictions / total predictions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= (f00 + f11) / (f00 + f10 + f01 + f11).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= (TP + TN)/ (TP+ TN + FP + FN)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50"/>
                        <a:t>A 99% accuracy can be excellent, good, mediocre, poor or terrible depending upon the problem.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2069" y="975967"/>
            <a:ext cx="3529890" cy="1005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/>
          <p:nvPr/>
        </p:nvSpPr>
        <p:spPr>
          <a:xfrm>
            <a:off x="1" y="891540"/>
            <a:ext cx="56138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Accuracy</a:t>
            </a:r>
            <a:r>
              <a:rPr lang="en-US" sz="1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– overall how often is the classifier accurate?</a:t>
            </a:r>
            <a:endParaRPr sz="16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