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580" r:id="rId1"/>
  </p:sldMasterIdLst>
  <p:notesMasterIdLst>
    <p:notesMasterId r:id="rId30"/>
  </p:notesMasterIdLst>
  <p:handoutMasterIdLst>
    <p:handoutMasterId r:id="rId31"/>
  </p:handoutMasterIdLst>
  <p:sldIdLst>
    <p:sldId id="421" r:id="rId2"/>
    <p:sldId id="424" r:id="rId3"/>
    <p:sldId id="435" r:id="rId4"/>
    <p:sldId id="425" r:id="rId5"/>
    <p:sldId id="426" r:id="rId6"/>
    <p:sldId id="427" r:id="rId7"/>
    <p:sldId id="433" r:id="rId8"/>
    <p:sldId id="434" r:id="rId9"/>
    <p:sldId id="428" r:id="rId10"/>
    <p:sldId id="432" r:id="rId11"/>
    <p:sldId id="429" r:id="rId12"/>
    <p:sldId id="437" r:id="rId13"/>
    <p:sldId id="438" r:id="rId14"/>
    <p:sldId id="439" r:id="rId15"/>
    <p:sldId id="440" r:id="rId16"/>
    <p:sldId id="441" r:id="rId17"/>
    <p:sldId id="442" r:id="rId18"/>
    <p:sldId id="443" r:id="rId19"/>
    <p:sldId id="450" r:id="rId20"/>
    <p:sldId id="430" r:id="rId21"/>
    <p:sldId id="444" r:id="rId22"/>
    <p:sldId id="431" r:id="rId23"/>
    <p:sldId id="445" r:id="rId24"/>
    <p:sldId id="446" r:id="rId25"/>
    <p:sldId id="447" r:id="rId26"/>
    <p:sldId id="448" r:id="rId27"/>
    <p:sldId id="449" r:id="rId28"/>
    <p:sldId id="436" r:id="rId29"/>
  </p:sldIdLst>
  <p:sldSz cx="9144000" cy="5143500" type="screen16x9"/>
  <p:notesSz cx="6858000" cy="9945688"/>
  <p:embeddedFontLst>
    <p:embeddedFont>
      <p:font typeface="Gill Sans MT" panose="020B0502020104020203" pitchFamily="34" charset="0"/>
      <p:regular r:id="rId32"/>
      <p:bold r:id="rId33"/>
      <p:italic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est" initials="Gu" lastIdx="6" clrIdx="0"/>
  <p:cmAuthor id="2" name="Bhupen" initials="B" lastIdx="2" clrIdx="1">
    <p:extLst>
      <p:ext uri="{19B8F6BF-5375-455C-9EA6-DF929625EA0E}">
        <p15:presenceInfo xmlns:p15="http://schemas.microsoft.com/office/powerpoint/2012/main" userId="Bhu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5458E1-0376-4910-A6E8-49B6F46B1678}">
  <a:tblStyle styleId="{1E5458E1-0376-4910-A6E8-49B6F46B1678}" styleName="Table_0"/>
  <a:tblStyle styleId="{2D7838A6-8AF6-4D93-9898-C73CC40452AA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3" autoAdjust="0"/>
    <p:restoredTop sz="95628" autoAdjust="0"/>
  </p:normalViewPr>
  <p:slideViewPr>
    <p:cSldViewPr snapToGrid="0">
      <p:cViewPr varScale="1">
        <p:scale>
          <a:sx n="98" d="100"/>
          <a:sy n="98" d="100"/>
        </p:scale>
        <p:origin x="51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22BDDF6-302D-41B3-BAFD-AC28624CAA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AD0240B-8CF4-4C08-8D15-2800399E6E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0B5A5-0365-41F6-AD78-4D08F86D41EF}" type="datetimeFigureOut">
              <a:rPr lang="en-US" smtClean="0"/>
              <a:t>11/1/2019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C7000B5-3DB9-408E-A0D3-22C1B18C6E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525C2D-8D10-4B9D-B60B-15C0B9AE3A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09C1F-EB5C-4D33-A0F9-5C1454B74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253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10-25T02:29:35.1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0 128 0,'21'-21'156,"1"21"-140,-22 21 31,21 0-32,-21 1 17,0-1-17,0 0 1,0 1 0,0-1-1,0 0-15,0 1 16,21-1-1,1 0-15,-22 1 32,0-1-32,0 0 15,0 1 1,0-1-16,0 0 16,0 22-16,21-22 15,-21 1-15,0-1 16,0 0-16,0 22 15,0-21-15,0-1 16,0 0-16,0 1 16,0-1-1,0 0 1,0 1 0,0 20-16,0-20 15,0 20 1,0-20-16,0-1 15,0 22-15,0-22 16,0 22 0,0-22-16,0 22 15,0-22 1,0 0 0,0 1-1,0-1-15,0 0 16,0 1-1,0-1-15,0 1 16,0-1 0,0 0-1,0 1 1,0-1 0,0 0-1,0 1 1,0-1-16,0 0 31,0 1-31,0-1 16,0 0-1,0 1 1,0-1-16,0 0 31,0 1-15,0-1-16,0 0 15,0 1-15,0-1 16,0 0 0,0 43-16,0-21 15,0-22 1,0 22-16,0-21 16,0 20-16,21-20 15,1 20-15,-22-20 16,0-1-16,0 22 15,0-22-15,0 22 16,0-22-16,0 22 16,0-1-16,0 1 15,0-22-15,0 22 16,0-22-16,0 1 16,0-1-1,0 22-15,0-1 16,0-20-16,0-1 15,0 22-15,21-22 16,-21 22-16,0-22 16,21 22-16,-21-22 15,0 22-15,22 0 16,-22-1-16,0 1 16,0 0-16,0-1 15,0 1-15,0 0 16,0-22-16,0 43 15,0-42-15,0 20 16,0-20-16,0 20 16,0 1-16,0 21 15,0-43-15,0 22 16,0-22-16,0 22 16,0 0-16,0 21 15,0-22-15,0-20 16,0 42-16,0-43 15,0 43-15,0 0 16,0-21-16,0 0 16,0-22-16,0 22 15,0-22 1,0 22-16,0-22 16,0 0-16,0 22 15,0-22-15,0 22 16,0 21-16,0-43 15,21 44-15,-21-44 16,0 22-16,0-22 16,0 22-1,0-22-15,0 22 16,0-22-16,0 0 16,0 43-16,0-21 15,21-22 1,-21 43-16,0-42 15,0-1 1,0 0-16,0 1 16,0-1-16,0 0 15,0 1 1,0 20-16,0-20 16,0-1-1,0 1-15,0 20 16,0-20-1,0-1 1,0 22-16,0-1 16,0 1-1,0 0-15,0-1 16,0 1-16,0-22 16,0 22-16,0 0 15,0-1-15,0-20 16,0 20-16,0 1 15,0 0-15,0 21 16,0-43 0,0 22-16,0 0 15,0-1-15,0-20 16,0-1-16,0 22 16,0-1-1,0-20-15,0 20 16,0-20-1,0 20 1,0-20 0,0 20-16,0-20 15,0-1-15,0 1 16,0 20-16,0-20 16,0-1-1,0 0-15,0 1 16,0-1-16,0 0 15,0 1-15,0-1 16,0 0 0,0 1-16,0-1 15,0 0 1,0 22-16,0-22 16,0 1-16,0-1 15,0 0-15,0 1 16,0-1-1,0 0 1,0 1 0,0-1-1,0 0-15,0 1 16,0-1-16,0 1 31,0-1-15,0 0 31,0 1 46</inkml:trace>
  <inkml:trace contextRef="#ctx0" brushRef="#br1" timeOffset="14896">427 0 0,'0'21'171,"0"1"-155,0-1-16,0 22 16,0-1-1,0 1-15,-21 21 16,21-21 0,-22-1-1,22 1-15,0 0 16,0-22-1,-21 0-15,21 22 16,0-22-16,0 22 16,0-22-1,0 22 1,0-21-16,0 20 16,-43-20-1,43-1 1,0 22-16,0-22 15,0 0 1,0 1 0,0 20-16,0-20 15,0-1 1,-21 22-16,21-22 16,0 0-1,0 1-15,0-1 16,0 0-16,0 1 15,0-1 1,0 22-16,0-22 16,0 22-1,0-22-15,0 1 16,0-1-16,0 22 16,0-22-1,0 0 1,0 1-16,0 20 15,0 1-15,0-22 32,0 22-32,0-22 15,0 1-15,0-1 16,0 0-16,0 1 16,0-1-16,0 0 15,0 1-15,0 20 16,0 1-1,0-22-15,0 1 16,0-1-16,0 1 16,0-1-16,0 0 15,0 1-15,0-1 16,0 0-16,0 22 16,0-22-1,0 1-15,0-1 16,0 22-16,0-22 15,0 22-15,0-22 16,0 22 0,0-22-16,0 0 15,0 1-15,0-1 16,0 0-16,0 22 16,0-22-1,0 22 1,0-22-16,0 1 15,0-1-15,0 1 16,0-1-16,0 22 16,0-1-16,0-20 15,0 42-15,0-43 16,21 43-16,-21-43 16,22 1-16,-22 20 15,0-20 1,42 42-16,-20-22 15,-22 1 1,0 0 0,21 0-16,-21-1 15,43 1-15,-43 0 16,21-1-16,0-20 16,-21-1-16,22 22 15,-1-43-15,-21 42 16,0 1-16,0-22 15,43 22-15,-22 21 16,0 0 0,-21-21-1,22 0-15,-1-1 16,0 1-16,1-22 16,-1 43-16,0-21 15,1 0 1,-1-1-16,-21-20 15,0-1-15,21 0 16,1 22-16,-22-22 16,21 1-16,-21-1 15,0 22-15,43-1 16,-43-20-16,21 21 16,22-1-16,-43-20 15,21-1-15,1 0 16,-22 1-16,21 42 15,0-64-15,-21 21 16,22-21-16,-22 21 16,0 22-16,42-22 15,-20 22-15,-22-22 16,21 1 0,-21-1-16,21 0 15,1 1 1,-22-1-1,21-21 1,0 21 0,1 1-1,-22-1-15,21 0 16,22 22 0,-22-22-1,0 1 1,1-1-1,-1 1 1,0-1 0,1 22-1,-1-43-15,0 21 16,1 0 0,-22 1-16,21-22 15,0 0-15,-21 21 16,22-21-16,-1 21 15,1-21-15,-22 22 16,21-1 0,0-21-1,1 0-15,-1 21 16,0 1 0,22-1-1,-22 0 1,1 1-16,20-1 15,-20-21-15,-1 21 16,0 1-16,1-22 16,-1 0-16,0 0 15,1 21 1,-1-21 0,0 21-16,22 1 15,-22-22-15,22 21 16,-22-21-16,22 0 15,0 0-15,21 43 16,-43-43-16,22 21 16,0-21-16,-22 0 15,22 21-15,-22-21 16,0 0 15,1 22-31,20-22 16,1 0-1,0 0-15,-1 21 16,22-21-16,1 22 16,-1-22-16,0 21 15,0-21 1,-43 21 0,22-21-16,21 0 15,-22 0-15,1 22 16,0-22-16,42 0 15,-42 0-15,42 0 16,-42 21-16,42-21 16,1 21-16,-22 1 15,0-1-15,0-21 16,-22 0-16,22 0 16,0 0-16,1 21 15,-1-21-15,0 22 16,0-1-16,21-21 15,-21 0-15,-21 21 16,42-21-16,-21 0 16,0 22-16,0 20 15,-21-42-15,21 0 16,-21 0-16,-22 0 16,22 22-16,-1-22 15,-20 0 1,20 0-16,-20 0 31,20 21-31,1 0 31,-22-21-31,-21 22 16,64-22-16,1 0 16,-23 21-16,65 22 15,-43-43-15,43 42 16,-1-20-16,-42 20 15,0-20-15,-21-22 16,0 0-16,21 43 16,-43-43-16,1 21 15,-1-21-15,22 0 16,-22 0 0,0 0-16,1 0 15,20 21-15,-20 1 16,20-22 15,-20 21 16,20-21-16,-20 21-31,20-21 16,-20 0-1,-1 0-15,43 22 16,-64-1-16,43-21 16,-22 21 156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10-25T02:29:35.19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0 128 0,'21'-21'156,"1"21"-140,-22 21 31,21 0-32,-21 1 17,0-1-17,0 0 1,0 1 0,0-1-1,0 0-15,0 1 16,21-1-1,1 0-15,-22 1 32,0-1-32,0 0 15,0 1 1,0-1-16,0 0 16,0 22-16,21-22 15,-21 1-15,0-1 16,0 0-16,0 22 15,0-21-15,0-1 16,0 0-16,0 1 16,0-1-1,0 0 1,0 1 0,0 20-16,0-20 15,0 20 1,0-20-16,0-1 15,0 22-15,0-22 16,0 22 0,0-22-16,0 22 15,0-22 1,0 0 0,0 1-1,0-1-15,0 0 16,0 1-1,0-1-15,0 1 16,0-1 0,0 0-1,0 1 1,0-1 0,0 0-1,0 1 1,0-1-16,0 0 31,0 1-31,0-1 16,0 0-1,0 1 1,0-1-16,0 0 31,0 1-15,0-1-16,0 0 15,0 1-15,0-1 16,0 0 0,0 43-16,0-21 15,0-22 1,0 22-16,0-21 16,0 20-16,21-20 15,1 20-15,-22-20 16,0-1-16,0 22 15,0-22-15,0 22 16,0-22-16,0 22 16,0-1-16,0 1 15,0-22-15,0 22 16,0-22-16,0 1 16,0-1-1,0 22-15,0-1 16,0-20-16,0-1 15,0 22-15,21-22 16,-21 22-16,0-22 16,21 22-16,-21-22 15,0 22-15,22 0 16,-22-1-16,0 1 16,0 0-16,0-1 15,0 1-15,0 0 16,0-22-16,0 43 15,0-42-15,0 20 16,0-20-16,0 20 16,0 1-16,0 21 15,0-43-15,0 22 16,0-22-16,0 22 16,0 0-16,0 21 15,0-22-15,0-20 16,0 42-16,0-43 15,0 43-15,0 0 16,0-21-16,0 0 16,0-22-16,0 22 15,0-22 1,0 22-16,0-22 16,0 0-16,0 22 15,0-22-15,0 22 16,0 21-16,0-43 15,21 44-15,-21-44 16,0 22-16,0-22 16,0 22-1,0-22-15,0 22 16,0-22-16,0 0 16,0 43-16,0-21 15,21-22 1,-21 43-16,0-42 15,0-1 1,0 0-16,0 1 16,0-1-16,0 0 15,0 1 1,0 20-16,0-20 16,0-1-1,0 1-15,0 20 16,0-20-1,0-1 1,0 22-16,0-1 16,0 1-1,0 0-15,0-1 16,0 1-16,0-22 16,0 22-16,0 0 15,0-1-15,0-20 16,0 20-16,0 1 15,0 0-15,0 21 16,0-43 0,0 22-16,0 0 15,0-1-15,0-20 16,0-1-16,0 22 16,0-1-1,0-20-15,0 20 16,0-20-1,0 20 1,0-20 0,0 20-16,0-20 15,0-1-15,0 1 16,0 20-16,0-20 16,0-1-1,0 0-15,0 1 16,0-1-16,0 0 15,0 1-15,0-1 16,0 0 0,0 1-16,0-1 15,0 0 1,0 22-16,0-22 16,0 1-16,0-1 15,0 0-15,0 1 16,0-1-1,0 0 1,0 1 0,0-1-1,0 0-15,0 1 16,0-1-16,0 1 31,0-1-15,0 0 31,0 1 46</inkml:trace>
  <inkml:trace contextRef="#ctx0" brushRef="#br1" timeOffset="14896">427 0 0,'0'21'171,"0"1"-155,0-1-16,0 22 16,0-1-1,0 1-15,-21 21 16,21-21 0,-22-1-1,22 1-15,0 0 16,0-22-1,-21 0-15,21 22 16,0-22-16,0 22 16,0-22-1,0 22 1,0-21-16,0 20 16,-43-20-1,43-1 1,0 22-16,0-22 15,0 0 1,0 1 0,0 20-16,0-20 15,0-1 1,-21 22-16,21-22 16,0 0-1,0 1-15,0-1 16,0 0-16,0 1 15,0-1 1,0 22-16,0-22 16,0 22-1,0-22-15,0 1 16,0-1-16,0 22 16,0-22-1,0 0 1,0 1-16,0 20 15,0 1-15,0-22 32,0 22-32,0-22 15,0 1-15,0-1 16,0 0-16,0 1 16,0-1-16,0 0 15,0 1-15,0 20 16,0 1-1,0-22-15,0 1 16,0-1-16,0 1 16,0-1-16,0 0 15,0 1-15,0-1 16,0 0-16,0 22 16,0-22-1,0 1-15,0-1 16,0 22-16,0-22 15,0 22-15,0-22 16,0 22 0,0-22-16,0 0 15,0 1-15,0-1 16,0 0-16,0 22 16,0-22-1,0 22 1,0-22-16,0 1 15,0-1-15,0 1 16,0-1-16,0 22 16,0-1-16,0-20 15,0 42-15,0-43 16,21 43-16,-21-43 16,22 1-16,-22 20 15,0-20 1,42 42-16,-20-22 15,-22 1 1,0 0 0,21 0-16,-21-1 15,43 1-15,-43 0 16,21-1-16,0-20 16,-21-1-16,22 22 15,-1-43-15,-21 42 16,0 1-16,0-22 15,43 22-15,-22 21 16,0 0 0,-21-21-1,22 0-15,-1-1 16,0 1-16,1-22 16,-1 43-16,0-21 15,1 0 1,-1-1-16,-21-20 15,0-1-15,21 0 16,1 22-16,-22-22 16,21 1-16,-21-1 15,0 22-15,43-1 16,-43-20-16,21 21 16,22-1-16,-43-20 15,21-1-15,1 0 16,-22 1-16,21 42 15,0-64-15,-21 21 16,22-21-16,-22 21 16,0 22-16,42-22 15,-20 22-15,-22-22 16,21 1 0,-21-1-16,21 0 15,1 1 1,-22-1-1,21-21 1,0 21 0,1 1-1,-22-1-15,21 0 16,22 22 0,-22-22-1,0 1 1,1-1-1,-1 1 1,0-1 0,1 22-1,-1-43-15,0 21 16,1 0 0,-22 1-16,21-22 15,0 0-15,-21 21 16,22-21-16,-1 21 15,1-21-15,-22 22 16,21-1 0,0-21-1,1 0-15,-1 21 16,0 1 0,22-1-1,-22 0 1,1 1-16,20-1 15,-20-21-15,-1 21 16,0 1-16,1-22 16,-1 0-16,0 0 15,1 21 1,-1-21 0,0 21-16,22 1 15,-22-22-15,22 21 16,-22-21-16,22 0 15,0 0-15,21 43 16,-43-43-16,22 21 16,0-21-16,-22 0 15,22 21-15,-22-21 16,0 0 15,1 22-31,20-22 16,1 0-1,0 0-15,-1 21 16,22-21-16,1 22 16,-1-22-16,0 21 15,0-21 1,-43 21 0,22-21-16,21 0 15,-22 0-15,1 22 16,0-22-16,42 0 15,-42 0-15,42 0 16,-42 21-16,42-21 16,1 21-16,-22 1 15,0-1-15,0-21 16,-22 0-16,22 0 16,0 0-16,1 21 15,-1-21-15,0 22 16,0-1-16,21-21 15,-21 0-15,-21 21 16,42-21-16,-21 0 16,0 22-16,0 20 15,-21-42-15,21 0 16,-21 0-16,-22 0 16,22 22-16,-1-22 15,-20 0 1,20 0-16,-20 0 31,20 21-31,1 0 31,-22-21-31,-21 22 16,64-22-16,1 0 16,-23 21-16,65 22 15,-43-43-15,43 42 16,-1-20-16,-42 20 15,0-20-15,-21-22 16,0 0-16,21 43 16,-43-43-16,1 21 15,-1-21-15,22 0 16,-22 0 0,0 0-16,1 0 15,20 21-15,-20 1 16,20-22 15,-20 21 16,20-21-16,-20 21-31,20-21 16,-20 0-1,-1 0-15,43 22 16,-64-1-16,43-21 16,-22 21 156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10-25T02:51:09.3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1114 2796 0,'-21'0'141,"-22"-21"-110,22 21-15,-22 0 0,22 0-1,-22 0-15,22 0 16,-22 0-16,22 0 15,-22 0-15,1 0 16,-1 0-16,22 0 16,-1 0-16,-20 0 15,-1 0-15,22 0 16,-1 0-16,-20 0 16,20 0-1,-21 0-15,22-21 16,-22 21 15,22 0 0,0 0 422,21-22-406,0-20 0,0 20-31,0 1 31,0 0 15,0-1-46,0 1-1,0 0 1,0-1 0,0 1-1,0 0 1,0-1-16,0 1 16,0 0-1,0-1-15,0 1 31,0 0-31,0-1 16,0 1 0,0 0-16,-22-1 15,22 1 1,0-1 0,0 1-1,0 0 16,-21-22-31,21 22 32,0-1-17,0 1-15,-21 0 16,21-1 0,0 1-16,0 0 15,0-1 1,0 1-16,0 0 31,0-1-15,0-20-1,0 20-15,-22 1 16,22 0-16,0-1 16,0 1-1,-21-22-15,21 1 16,0-1-1,0 22 1,-21-1 0,21 1-16,0-1 15,0 1 1,0 0-16,0-22 16,0 22-1,0-1-15,0 1 16,0-22-16,-43 1 15,43 20-15,0 1 16,0-22-16,0 1 16,0 20-1,0 1-15,-21-22 16,21-21-16,0 43 16,-22-43-16,22 42 15,0-20 1,-21-1-16,21 22 15,0-22-15,0 0 16,-21 1 0,21-1-16,-22 22 15,22-22-15,0 22 16,0-22-16,0 22 16,0-1-16,0 1 15,0-22 1,0 22-16,0 0 15,-42-1 1,42 1-16,0-1 16,0 1 15,0 0-15,0-1 15,21 1 328,0 21-343,1 0 15,20 0-31,1 0 31,0 0-15,-22 0 0,0 0-16,1 0 15,42 0 1,-43 0-16,22 0 15,-22 0-15,22 0 16,-22 0-16,1 0 16,-1 0-16,22 0 15,-1 0 17,-20 0-1,20 0-16,-20 0 1,20 0-16,-20 0 16,20 0 15,-20 0 0,-1 0-15,0 0-1,1 0-15,-1 0 16,0 0 0,1 0-1,-1 0 17,0 0-17,1 0 16,-1 0-15,0 0 0,-21-21 124</inkml:trace>
  <inkml:trace contextRef="#ctx0" brushRef="#br0" timeOffset="1617">901 0 0,'0'22'219,"21"-22"-203,1 21-1,-1 0 32,-21 1-31,21-22-1,1 21 1,-1 0 0,0 1 15,1-1 78,-22 0 219,0 22-312,0-22 0,0 1-16,0-1 15,-22 22-15,22-22 16,-21 1-16,0 20 15,-1-20 1,22-1 0,-21-21-16,21 21 15,-21 22-15,21-22 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33472" units="1/cm"/>
          <inkml:channelProperty channel="Y" name="resolution" value="40.1487" units="1/cm"/>
          <inkml:channelProperty channel="T" name="resolution" value="1" units="1/dev"/>
        </inkml:channelProperties>
      </inkml:inkSource>
      <inkml:timestamp xml:id="ts0" timeString="2018-10-25T02:53:31.02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157 0 0,'0'-21'31,"0"42"281,-42 0-312,42 22 16,0 0-16,-22-22 16,22 0-16,-21 22 15,21 0 16,0 0-31,-21-43 16,21 42-16,0-20 16,-22 20-16,22 1 15,0-22-15,0 22 16,0 0-16,0 21 16,0-22-16,0 22 15,0-42-15,0 20 16,0-20-16,0 20 15,0 23-15,0-1 16,0 0-16,0-22 16,0-20-16,0 42 15,0-43-15,0 43 16,0 0-16,0 0 16,0 21-16,0 1 15,0-43-15,0 42 16,0 22-16,0-65 15,0-20-15,22 84 16,-22-84-16,21 20 16,0 1-16,1 21 15,-22-21-15,21 0 16,0-1 0,-21 1-16,0 0 15,22 21-15,-1 0 16,0-43-16,-21 43 15,0 0-15,22-43 16,-22 43-16,43 22 16,-43-65-16,0 43 15,0 0-15,0-42 16,21 42-16,-21-22 16,21 22-16,22 0 15,-43-21-15,21 0 16,-21-1-16,22 22 15,-1 1-15,-21-44 16,21 0-16,-21 22 16,22 0-16,-22-1 15,0 1 1,0 0-16,0-22 16,0 22-16,0 21 15,0-43-15,0 43 16,0-21-16,0 21 15,0-21-15,0-22 16,0 22 0,0-1-16,0 22 15,0-42-15,0 42 16,0 0 0,0-22-16,0-20 15,0 42-15,0-22 16,0 22-16,0 0 15,0-21 1,21 0-16,0 0 16,-21-1-16,22 22 15,-22-21-15,0 0 16,0 21-16,42 0 16,-42-43-16,22 43 15,-22-43 1,21 1-16,-21 20 15,21 1 1,22 0-16,-43-22 16,21-21-16,1 43 15,-1-43-15,-21 43 16,21-22 0,1-21 15,-1 43-16,22-22 1,-43 0-16,43 1 16,-1-1-16,22 0 15,-21 22 1,0-43 0,-1 21-1,-20 1-15,-1-1 16,22 0-16,-22-21 15,0 43 1,22-43-16,0 0 16,-22 21-1,0-21 1,22 43-16,0-43 16,-22 0-1,0 21-15,1-21 16,-1 0-16,1 22 15,-1-22-15,22 0 16,-43 21-16,21 1 16,0-22-16,1 0 15,20 21-15,-20 0 16,20 1 0,-20-22-1,-1 21-15,0-21 16,1 0-16,20 43 15,22-43-15,-21 21 16,-22 0 0,1-21-1,-1 0-15,22 22 16,-22-22 0,1 0-16,-22 21 15,21-21-15,0 0 16,1 0-16,-1 0 15,22 0 1,-1 0 0,-20 0-16,42 0 15,-43 0-15,0 21 16,22-21-16,21 0 16,-43 0-16,22 22 15,0-1-15,-1-21 16,23 0-1,-1 21-15,-43-21 16,43 0 0,-43 0-16,43 0 15,0 22-15,-21-22 16,0 0-16,-22 0 16,43 0-16,-43 0 15,1 21-15,-1-21 16,0 0-16,22 0 15,-21 0-15,20 0 16,-20 0-16,20 0 16,-20 0-16,20 0 15,-20 0-15,42 0 16,-43 0 0,22 0-16,-22 0 15,22 0-15,-22 0 16,0 0-16,22 0 15,0-21-15,-1 21 16,22 0-16,-42 0 16,42-43-16,21 22 15,-21 21-15,0 0 16,0 0-16,0 0 16,22-22-16,-22 22 15,-22 0-15,23-42 16,-1 42-16,0 0 15,-22 0 1,1 0-16,21 0 16,-21 0-16,21 0 15,-22 0-15,1 0 16,0 0-16,-1 0 16,1 0-16,0 0 15,21 0-15,-21 0 16,-1 0-16,22 0 15,0 0-15,22 0 16,-1 0-16,22 0 16,-43 0-16,21 0 15,-21 0-15,-21 0 16,21 0-16,0 0 16,0 0-16,0 0 15,-21 0-15,21 0 16,-43 0-16,43 0 15,0 0-15,-21 0 16,42 0-16,1 0 16,20 0-16,1 0 15,21 21-15,-21-21 16,21 21 0,0 22-16,-43-43 15,1 21-15,-1-21 16,-21 22-16,22-22 15,-22 0-15,-22 0 16,1 0-16,21 0 188,-43 0-188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46125"/>
            <a:ext cx="6629400" cy="37290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1975541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2060">
                    <a:alpha val="70000"/>
                  </a:srgbClr>
                </a:solidFill>
              </a:defRPr>
            </a:lvl1pPr>
          </a:lstStyle>
          <a:p>
            <a:fld id="{51F2954F-EE9A-48FA-8927-4E69DA2B8F54}" type="datetime1">
              <a:rPr lang="en-US" smtClean="0"/>
              <a:t>11/1/2019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48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518" y="748144"/>
            <a:ext cx="4405746" cy="40108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11/1/2019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3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00B05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AB19-1AC9-42C4-92E0-1D4CE97CC0B3}" type="datetime1">
              <a:rPr lang="en-US" smtClean="0"/>
              <a:t>11/1/2019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87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1539"/>
            <a:ext cx="9144000" cy="39714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11/1/2019</a:t>
            </a:fld>
            <a:endParaRPr lang="en-US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xmlns="" id="{D9D80E00-DEAC-45D7-B0EC-A4178BB9A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4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95800"/>
            <a:ext cx="4390264" cy="386323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895800"/>
            <a:ext cx="4572000" cy="3863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4751-02B4-4942-A113-166F753AA363}" type="datetime1">
              <a:rPr lang="en-US" smtClean="0"/>
              <a:t>11/1/2019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54D4DE1-88E5-4010-9E96-C865E3F1B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4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" y="948936"/>
            <a:ext cx="4425891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-1" y="1534396"/>
            <a:ext cx="4425892" cy="31103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0354" y="1534396"/>
            <a:ext cx="4425891" cy="311033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0354" y="948936"/>
            <a:ext cx="4438464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86F5-1073-4EBF-BAB9-80DF352807D1}" type="datetime1">
              <a:rPr lang="en-US" smtClean="0"/>
              <a:t>11/1/2019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xmlns="" id="{79453041-3D19-452C-A72D-7B398299A64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59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4B242-A112-40FA-B30F-F44D6727C9BE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xmlns="" id="{BCB409B5-A817-4350-8707-32EE46DD2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7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0" y="0"/>
            <a:ext cx="9144000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91539"/>
            <a:ext cx="9144000" cy="3962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4853965"/>
            <a:ext cx="742384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7D6B663-8DAB-4EA1-B019-BBACB021B42A}" type="datetime1">
              <a:rPr lang="en-US" smtClean="0"/>
              <a:t>11/1/2019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1C9E9E6B-91A3-4557-B33F-D9C439492E74}"/>
              </a:ext>
            </a:extLst>
          </p:cNvPr>
          <p:cNvCxnSpPr/>
          <p:nvPr userDrawn="1"/>
        </p:nvCxnSpPr>
        <p:spPr>
          <a:xfrm>
            <a:off x="0" y="4824469"/>
            <a:ext cx="9144000" cy="22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56E57FB-B570-4735-AF29-B0AFEEDA2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48641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Slide no. </a:t>
            </a:r>
            <a:fld id="{7240F3D1-AE27-48C7-9FC9-EF8542F23A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5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1" r:id="rId1"/>
    <p:sldLayoutId id="2147484588" r:id="rId2"/>
    <p:sldLayoutId id="2147484583" r:id="rId3"/>
    <p:sldLayoutId id="2147484582" r:id="rId4"/>
    <p:sldLayoutId id="2147484584" r:id="rId5"/>
    <p:sldLayoutId id="2147484585" r:id="rId6"/>
    <p:sldLayoutId id="2147484586" r:id="rId7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00B05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dp/8126528923?tag=inspiredalgor-20" TargetMode="External"/><Relationship Id="rId2" Type="http://schemas.openxmlformats.org/officeDocument/2006/relationships/hyperlink" Target="http://www.amazon.com/dp/0387987800?tag=inspiredalgor-20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531736-0092-4CFC-AE3A-2559DEAE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D89078-0302-4252-92AA-B61C585C2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What it is?</a:t>
            </a:r>
          </a:p>
          <a:p>
            <a:r>
              <a:rPr lang="en-US" sz="1600" dirty="0"/>
              <a:t>Linearly separable and inseparable data</a:t>
            </a:r>
          </a:p>
          <a:p>
            <a:r>
              <a:rPr lang="en-US" sz="1600" dirty="0"/>
              <a:t>Python implementation</a:t>
            </a:r>
          </a:p>
          <a:p>
            <a:r>
              <a:rPr lang="en-US" sz="1600" dirty="0"/>
              <a:t>Use cases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1B58D71-FE48-445E-86F6-E02D421D5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67C6174-A7D1-46F6-8B1D-CE5A4FD5E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644C9-7BC7-4D6F-B8D9-1CF000CA5F8E}" type="datetime1">
              <a:rPr lang="en-US" smtClean="0"/>
              <a:t>11/1/2019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1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97E889-0DB7-4242-A0EE-0E397BE06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Non-linearly Separable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8377EF-D3FE-44D4-9454-8C88B0DEE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Basically, the kernel SVM projects the non-linearly separable data lower dimensions to linearly separable data in higher dimensions </a:t>
            </a:r>
          </a:p>
          <a:p>
            <a:endParaRPr lang="en-US" sz="1600" dirty="0"/>
          </a:p>
          <a:p>
            <a:r>
              <a:rPr lang="en-US" sz="1600" dirty="0"/>
              <a:t>data points belonging to different classes are allocated to different dimensions. </a:t>
            </a:r>
          </a:p>
          <a:p>
            <a:endParaRPr lang="en-US" sz="1600" dirty="0"/>
          </a:p>
          <a:p>
            <a:r>
              <a:rPr lang="en-US" sz="1600" dirty="0"/>
              <a:t>there is </a:t>
            </a:r>
            <a:r>
              <a:rPr lang="en-US" sz="1600" dirty="0">
                <a:highlight>
                  <a:srgbClr val="FFFF00"/>
                </a:highlight>
              </a:rPr>
              <a:t>complex mathematics </a:t>
            </a:r>
            <a:r>
              <a:rPr lang="en-US" sz="1600" dirty="0"/>
              <a:t>involved in this, </a:t>
            </a:r>
          </a:p>
          <a:p>
            <a:endParaRPr lang="en-US" sz="1600" dirty="0"/>
          </a:p>
          <a:p>
            <a:r>
              <a:rPr lang="en-US" sz="1600" dirty="0"/>
              <a:t>simply use Python's Scikit-Learn library to implement and use the kernel SVM.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5C43C6-9C0A-403B-8208-B521C5BB8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2E09C99-A3A5-48B0-9D82-D31F1B183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9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73D7E9-0B63-4561-95DF-6CFD6B89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to 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BE5EB7-B7FB-43C2-98E6-5131EE4C7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In order to classify a dataset like the previous case it’s necessary to move away from a 2d view of the data to a 3d view. </a:t>
            </a:r>
          </a:p>
          <a:p>
            <a:r>
              <a:rPr lang="en-US" sz="1600" dirty="0"/>
              <a:t>Imagine that our 2 sets of colored balls above are sitting on a sheet and this sheet is lifted suddenly, launching the balls into the air. </a:t>
            </a:r>
          </a:p>
          <a:p>
            <a:r>
              <a:rPr lang="en-US" sz="1600" dirty="0"/>
              <a:t>While the balls are up in the air, you use the sheet to separate them. </a:t>
            </a:r>
          </a:p>
          <a:p>
            <a:r>
              <a:rPr lang="en-US" sz="1600" dirty="0"/>
              <a:t>This ‘lifting’ of the balls represents the mapping of data into a higher dimension. This is known as </a:t>
            </a:r>
            <a:r>
              <a:rPr lang="en-US" sz="1600" dirty="0">
                <a:solidFill>
                  <a:srgbClr val="0070C0"/>
                </a:solidFill>
              </a:rPr>
              <a:t>kernelling</a:t>
            </a:r>
            <a:r>
              <a:rPr lang="en-US" sz="16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29EE10-3FF4-4D50-AD79-86E99C88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9513535-D729-46FD-8C48-D3897E962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14B75B0-EBE1-41AB-A2C3-D277EDEBE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634" y="2727866"/>
            <a:ext cx="4105521" cy="205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1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C6EB14-88AC-419F-ACDE-D89B983A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separability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46EBCFC2-60E7-4655-A36D-06F75E37D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" y="1105694"/>
            <a:ext cx="7715250" cy="23812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5C7333-192A-48BE-B79E-68971B63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CAD8E5D-1289-443C-93D1-ED54E11EA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B7EE4F-FF4E-448C-8B68-A967E963D1B3}"/>
              </a:ext>
            </a:extLst>
          </p:cNvPr>
          <p:cNvSpPr txBox="1"/>
          <p:nvPr/>
        </p:nvSpPr>
        <p:spPr>
          <a:xfrm>
            <a:off x="495300" y="3449882"/>
            <a:ext cx="3373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Linear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2AEFA60-737C-4D9B-8872-65FE6D5BCBE9}"/>
              </a:ext>
            </a:extLst>
          </p:cNvPr>
          <p:cNvSpPr txBox="1"/>
          <p:nvPr/>
        </p:nvSpPr>
        <p:spPr>
          <a:xfrm>
            <a:off x="4572000" y="3468413"/>
            <a:ext cx="33732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Non-linear</a:t>
            </a:r>
          </a:p>
          <a:p>
            <a:r>
              <a:rPr lang="en-US" sz="1600" dirty="0"/>
              <a:t>Add an extra dimension </a:t>
            </a:r>
          </a:p>
          <a:p>
            <a:r>
              <a:rPr lang="en-US" sz="1600" dirty="0"/>
              <a:t>Move points to higher dimension</a:t>
            </a:r>
          </a:p>
        </p:txBody>
      </p:sp>
    </p:spTree>
    <p:extLst>
      <p:ext uri="{BB962C8B-B14F-4D97-AF65-F5344CB8AC3E}">
        <p14:creationId xmlns:p14="http://schemas.microsoft.com/office/powerpoint/2010/main" val="398228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CA372-7E01-4071-888F-B1FB6107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D265F039-5531-4F8F-8358-032005E08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5" y="1029494"/>
            <a:ext cx="3409950" cy="29337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67D944-0785-4D3E-A6DA-32438719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AB05F3A-98D0-4581-8960-F3DBF6428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3CAE77AE-EEE9-4DB2-91FA-1A53B31AFC2A}"/>
              </a:ext>
            </a:extLst>
          </p:cNvPr>
          <p:cNvCxnSpPr/>
          <p:nvPr/>
        </p:nvCxnSpPr>
        <p:spPr>
          <a:xfrm flipV="1">
            <a:off x="142875" y="1029494"/>
            <a:ext cx="0" cy="2933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CB072973-6611-428F-ABF8-2BE2C5C3619D}"/>
              </a:ext>
            </a:extLst>
          </p:cNvPr>
          <p:cNvCxnSpPr>
            <a:cxnSpLocks/>
          </p:cNvCxnSpPr>
          <p:nvPr/>
        </p:nvCxnSpPr>
        <p:spPr>
          <a:xfrm>
            <a:off x="153520" y="3963194"/>
            <a:ext cx="33886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Action Button: Help 13">
            <a:hlinkClick r:id="" action="ppaction://noaction" highlightClick="1"/>
            <a:extLst>
              <a:ext uri="{FF2B5EF4-FFF2-40B4-BE49-F238E27FC236}">
                <a16:creationId xmlns:a16="http://schemas.microsoft.com/office/drawing/2014/main" xmlns="" id="{EB8D8C79-075A-4048-B461-2FD423A0D9AA}"/>
              </a:ext>
            </a:extLst>
          </p:cNvPr>
          <p:cNvSpPr/>
          <p:nvPr/>
        </p:nvSpPr>
        <p:spPr>
          <a:xfrm>
            <a:off x="3749808" y="1659750"/>
            <a:ext cx="1352390" cy="1475335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6BD2868-BEDD-4380-A191-5A647806CE54}"/>
              </a:ext>
            </a:extLst>
          </p:cNvPr>
          <p:cNvSpPr txBox="1"/>
          <p:nvPr/>
        </p:nvSpPr>
        <p:spPr>
          <a:xfrm>
            <a:off x="3676650" y="3250346"/>
            <a:ext cx="340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separate the points?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6AC3D5E0-C6A6-4714-A165-E54B4FFA513B}"/>
                  </a:ext>
                </a:extLst>
              </p14:cNvPr>
              <p14:cNvContentPartPr/>
              <p14:nvPr/>
            </p14:nvContentPartPr>
            <p14:xfrm>
              <a:off x="998927" y="1075822"/>
              <a:ext cx="2413080" cy="2536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AC3D5E0-C6A6-4714-A165-E54B4FFA51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9927" y="1066822"/>
                <a:ext cx="2430720" cy="255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6809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9CA372-7E01-4071-888F-B1FB6107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D265F039-5531-4F8F-8358-032005E08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75" y="1029494"/>
            <a:ext cx="3409950" cy="29337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67D944-0785-4D3E-A6DA-32438719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AB05F3A-98D0-4581-8960-F3DBF6428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3CAE77AE-EEE9-4DB2-91FA-1A53B31AFC2A}"/>
              </a:ext>
            </a:extLst>
          </p:cNvPr>
          <p:cNvCxnSpPr/>
          <p:nvPr/>
        </p:nvCxnSpPr>
        <p:spPr>
          <a:xfrm flipV="1">
            <a:off x="142875" y="1029494"/>
            <a:ext cx="0" cy="2933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CB072973-6611-428F-ABF8-2BE2C5C3619D}"/>
              </a:ext>
            </a:extLst>
          </p:cNvPr>
          <p:cNvCxnSpPr>
            <a:cxnSpLocks/>
          </p:cNvCxnSpPr>
          <p:nvPr/>
        </p:nvCxnSpPr>
        <p:spPr>
          <a:xfrm>
            <a:off x="153520" y="3963194"/>
            <a:ext cx="33886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6AC3D5E0-C6A6-4714-A165-E54B4FFA513B}"/>
                  </a:ext>
                </a:extLst>
              </p14:cNvPr>
              <p14:cNvContentPartPr/>
              <p14:nvPr/>
            </p14:nvContentPartPr>
            <p14:xfrm>
              <a:off x="998927" y="1075822"/>
              <a:ext cx="2413080" cy="2536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AC3D5E0-C6A6-4714-A165-E54B4FFA51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9927" y="1066822"/>
                <a:ext cx="2430720" cy="2553840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F1344228-CEF4-4697-B4F0-962263CA752B}"/>
              </a:ext>
            </a:extLst>
          </p:cNvPr>
          <p:cNvCxnSpPr/>
          <p:nvPr/>
        </p:nvCxnSpPr>
        <p:spPr>
          <a:xfrm flipV="1">
            <a:off x="5511543" y="1025812"/>
            <a:ext cx="0" cy="2933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D77F771-1ECD-4437-AA7A-B4E888EF87CD}"/>
              </a:ext>
            </a:extLst>
          </p:cNvPr>
          <p:cNvSpPr txBox="1"/>
          <p:nvPr/>
        </p:nvSpPr>
        <p:spPr>
          <a:xfrm>
            <a:off x="3541765" y="1025812"/>
            <a:ext cx="19267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If we can lift the </a:t>
            </a:r>
            <a:r>
              <a:rPr lang="en-US" sz="1600" dirty="0">
                <a:solidFill>
                  <a:srgbClr val="00B050"/>
                </a:solidFill>
              </a:rPr>
              <a:t>green</a:t>
            </a:r>
            <a:r>
              <a:rPr lang="en-US" sz="1600" dirty="0"/>
              <a:t> points up in 3D, then we can have a hyperplane – separate the points from the </a:t>
            </a:r>
            <a:r>
              <a:rPr lang="en-US" sz="1600" dirty="0">
                <a:solidFill>
                  <a:srgbClr val="00B050"/>
                </a:solidFill>
              </a:rPr>
              <a:t>red</a:t>
            </a:r>
            <a:r>
              <a:rPr lang="en-US" sz="1600" dirty="0"/>
              <a:t> ones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1AE5F91-B1A7-4C5B-9400-7CB95B26C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6539" y="1075822"/>
            <a:ext cx="2333625" cy="291465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01A4209B-01DC-4D8D-A50E-59E6F0EEF742}"/>
              </a:ext>
            </a:extLst>
          </p:cNvPr>
          <p:cNvCxnSpPr>
            <a:cxnSpLocks/>
          </p:cNvCxnSpPr>
          <p:nvPr/>
        </p:nvCxnSpPr>
        <p:spPr>
          <a:xfrm>
            <a:off x="5485919" y="3959512"/>
            <a:ext cx="33886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921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A0E1B4-5A6B-4FB9-8891-6C0AB823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115EDE80-2606-414F-B22C-73F0427AA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25" y="1086644"/>
            <a:ext cx="3848100" cy="28003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5DED6D-B1CA-47FD-9511-D938DDE4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CA4868F-F861-43B7-B616-804E9F325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EF62362-A19E-4FDA-90E7-71FB2C8B6CE7}"/>
              </a:ext>
            </a:extLst>
          </p:cNvPr>
          <p:cNvSpPr txBox="1"/>
          <p:nvPr/>
        </p:nvSpPr>
        <p:spPr>
          <a:xfrm>
            <a:off x="3933825" y="1002090"/>
            <a:ext cx="50488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What type of equation can be useful to lift the points?</a:t>
            </a:r>
          </a:p>
          <a:p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X + Y</a:t>
            </a:r>
          </a:p>
          <a:p>
            <a:pPr marL="342900" indent="-342900">
              <a:buAutoNum type="arabicPeriod"/>
            </a:pPr>
            <a:r>
              <a:rPr lang="en-US" sz="1600" dirty="0"/>
              <a:t>X * Y</a:t>
            </a:r>
          </a:p>
          <a:p>
            <a:pPr marL="342900" indent="-342900">
              <a:buAutoNum type="arabicPeriod"/>
            </a:pPr>
            <a:r>
              <a:rPr lang="en-US" sz="1600" dirty="0"/>
              <a:t>X</a:t>
            </a:r>
            <a:r>
              <a:rPr lang="en-US" sz="1600" baseline="30000" dirty="0"/>
              <a:t>2</a:t>
            </a:r>
          </a:p>
          <a:p>
            <a:pPr marL="342900" indent="-342900">
              <a:buAutoNum type="arabicPeriod"/>
            </a:pPr>
            <a:endParaRPr lang="en-US" sz="1600" baseline="30000" dirty="0"/>
          </a:p>
          <a:p>
            <a:pPr marL="342900" indent="-342900">
              <a:buAutoNum type="arabicPeriod"/>
            </a:pPr>
            <a:endParaRPr lang="en-US" sz="1600" baseline="30000" dirty="0"/>
          </a:p>
          <a:p>
            <a:pPr marL="342900" indent="-342900">
              <a:buAutoNum type="arabicPeriod"/>
            </a:pPr>
            <a:endParaRPr lang="en-US" sz="1600" baseline="30000" dirty="0"/>
          </a:p>
          <a:p>
            <a:pPr marL="342900" indent="-342900">
              <a:buAutoNum type="arabicPeriod"/>
            </a:pPr>
            <a:endParaRPr lang="en-US" sz="1600" baseline="30000" dirty="0"/>
          </a:p>
          <a:p>
            <a:pPr marL="342900" indent="-342900">
              <a:buAutoNum type="arabicPeriod"/>
            </a:pPr>
            <a:endParaRPr lang="en-US" sz="1600" baseline="30000" dirty="0"/>
          </a:p>
          <a:p>
            <a:pPr marL="342900" indent="-342900">
              <a:buAutoNum type="arabicPeriod"/>
            </a:pPr>
            <a:endParaRPr lang="en-US" sz="1600" baseline="30000" dirty="0"/>
          </a:p>
          <a:p>
            <a:pPr marL="342900" indent="-342900">
              <a:buAutoNum type="arabicPeriod"/>
            </a:pPr>
            <a:endParaRPr lang="en-US" sz="1600" baseline="30000" dirty="0"/>
          </a:p>
          <a:p>
            <a:pPr marL="342900" indent="-342900">
              <a:buAutoNum type="arabicPeriod"/>
            </a:pPr>
            <a:endParaRPr lang="en-US" sz="1600" baseline="30000" dirty="0"/>
          </a:p>
          <a:p>
            <a:pPr marL="342900" indent="-342900">
              <a:buAutoNum type="arabicPeriod"/>
            </a:pPr>
            <a:endParaRPr lang="en-US" sz="1600" baseline="30000" dirty="0"/>
          </a:p>
          <a:p>
            <a:endParaRPr lang="en-US" sz="1600" baseline="30000" dirty="0"/>
          </a:p>
          <a:p>
            <a:r>
              <a:rPr lang="en-US" sz="1600" baseline="30000" dirty="0"/>
              <a:t>We need a function which can give smaller values for the </a:t>
            </a:r>
            <a:r>
              <a:rPr lang="en-US" sz="1600" baseline="30000" dirty="0">
                <a:solidFill>
                  <a:srgbClr val="FF0000"/>
                </a:solidFill>
              </a:rPr>
              <a:t>red</a:t>
            </a:r>
            <a:r>
              <a:rPr lang="en-US" sz="1600" baseline="30000" dirty="0"/>
              <a:t> points and higher values to the </a:t>
            </a:r>
            <a:r>
              <a:rPr lang="en-US" sz="1600" baseline="30000" dirty="0">
                <a:solidFill>
                  <a:srgbClr val="FF0000"/>
                </a:solidFill>
              </a:rPr>
              <a:t>green</a:t>
            </a:r>
            <a:r>
              <a:rPr lang="en-US" sz="1600" baseline="30000" dirty="0"/>
              <a:t> points or vice versa.</a:t>
            </a:r>
          </a:p>
          <a:p>
            <a:pPr marL="342900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8C9C9233-0454-4A43-BE4B-E5C655776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667674"/>
              </p:ext>
            </p:extLst>
          </p:nvPr>
        </p:nvGraphicFramePr>
        <p:xfrm>
          <a:off x="4050126" y="2343343"/>
          <a:ext cx="4655885" cy="12115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31177">
                  <a:extLst>
                    <a:ext uri="{9D8B030D-6E8A-4147-A177-3AD203B41FA5}">
                      <a16:colId xmlns:a16="http://schemas.microsoft.com/office/drawing/2014/main" xmlns="" val="3419756813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xmlns="" val="1245053030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xmlns="" val="2453857995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xmlns="" val="3562687113"/>
                    </a:ext>
                  </a:extLst>
                </a:gridCol>
                <a:gridCol w="931177">
                  <a:extLst>
                    <a:ext uri="{9D8B030D-6E8A-4147-A177-3AD203B41FA5}">
                      <a16:colId xmlns:a16="http://schemas.microsoft.com/office/drawing/2014/main" xmlns="" val="1185194843"/>
                    </a:ext>
                  </a:extLst>
                </a:gridCol>
              </a:tblGrid>
              <a:tr h="178523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(0,3)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(1,2)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(2,1)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(3,0)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5706892"/>
                  </a:ext>
                </a:extLst>
              </a:tr>
              <a:tr h="17852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 +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22024455"/>
                  </a:ext>
                </a:extLst>
              </a:tr>
              <a:tr h="17852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 *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2573595"/>
                  </a:ext>
                </a:extLst>
              </a:tr>
              <a:tr h="178523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X</a:t>
                      </a:r>
                      <a:r>
                        <a:rPr lang="en-US" sz="1400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141051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D65EA378-A8D6-4057-8AEF-D3EEB7289434}"/>
                  </a:ext>
                </a:extLst>
              </p14:cNvPr>
              <p14:cNvContentPartPr/>
              <p14:nvPr/>
            </p14:nvContentPartPr>
            <p14:xfrm>
              <a:off x="3686687" y="3004342"/>
              <a:ext cx="401400" cy="1006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65EA378-A8D6-4057-8AEF-D3EEB72894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77687" y="2995342"/>
                <a:ext cx="419040" cy="102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9484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A65B2D-DEF0-48FE-9953-7B837932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F4DB3229-01FC-4A53-8331-96EDA7747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12" y="1038225"/>
            <a:ext cx="4124325" cy="30670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37DA55-B3AF-426F-B669-63ECA608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77F90C4-A3CE-41C5-B65E-84C6D61FF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8C98DDB-737E-45B3-9B0E-5B7C1497316A}"/>
              </a:ext>
            </a:extLst>
          </p:cNvPr>
          <p:cNvSpPr txBox="1"/>
          <p:nvPr/>
        </p:nvSpPr>
        <p:spPr>
          <a:xfrm>
            <a:off x="4280207" y="1038225"/>
            <a:ext cx="47256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X * Y = 0	</a:t>
            </a:r>
            <a:r>
              <a:rPr lang="en-US" sz="1600" dirty="0"/>
              <a:t>	X * Y = 1		</a:t>
            </a:r>
            <a:r>
              <a:rPr lang="en-US" sz="1600" dirty="0">
                <a:solidFill>
                  <a:srgbClr val="00B050"/>
                </a:solidFill>
              </a:rPr>
              <a:t>X * Y = 2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>
                <a:solidFill>
                  <a:srgbClr val="00B050"/>
                </a:solidFill>
              </a:rPr>
              <a:t>		</a:t>
            </a:r>
            <a:r>
              <a:rPr lang="en-US" sz="1600" dirty="0">
                <a:solidFill>
                  <a:srgbClr val="0070C0"/>
                </a:solidFill>
              </a:rPr>
              <a:t>Y = 1/X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		Hyperbola!!!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8563361F-1116-4149-95B6-ABA1F5364FFD}"/>
                  </a:ext>
                </a:extLst>
              </p14:cNvPr>
              <p14:cNvContentPartPr/>
              <p14:nvPr/>
            </p14:nvContentPartPr>
            <p14:xfrm>
              <a:off x="796247" y="1214062"/>
              <a:ext cx="2976840" cy="2275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563361F-1116-4149-95B6-ABA1F5364F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7247" y="1205062"/>
                <a:ext cx="2994480" cy="229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3526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49282A-F50E-473A-BFDC-17D7FEA8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EAA7219B-4642-46AA-B320-5224A0C8E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579" y="976955"/>
            <a:ext cx="8012646" cy="380050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8BDDE5-5D2D-4306-8D47-3310114D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87F4FA-1C12-471A-AA56-1E58557A7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48B310-6A79-4F26-A147-453A2A575233}"/>
              </a:ext>
            </a:extLst>
          </p:cNvPr>
          <p:cNvSpPr txBox="1"/>
          <p:nvPr/>
        </p:nvSpPr>
        <p:spPr>
          <a:xfrm>
            <a:off x="3888121" y="1367758"/>
            <a:ext cx="170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Kernel trick !!!!</a:t>
            </a:r>
          </a:p>
        </p:txBody>
      </p:sp>
    </p:spTree>
    <p:extLst>
      <p:ext uri="{BB962C8B-B14F-4D97-AF65-F5344CB8AC3E}">
        <p14:creationId xmlns:p14="http://schemas.microsoft.com/office/powerpoint/2010/main" val="2117011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7EA92D-10FD-4017-8773-226C9B77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err="1"/>
              <a:t>svm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A22F32-5DA2-4F93-B5D0-EF4788712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SVC</a:t>
            </a:r>
            <a:r>
              <a:rPr lang="en-US" sz="1600" dirty="0"/>
              <a:t>, </a:t>
            </a:r>
            <a:r>
              <a:rPr lang="en-US" sz="1600" dirty="0" err="1">
                <a:solidFill>
                  <a:srgbClr val="0070C0"/>
                </a:solidFill>
              </a:rPr>
              <a:t>NuSVC</a:t>
            </a:r>
            <a:r>
              <a:rPr lang="en-US" sz="1600" dirty="0"/>
              <a:t> and </a:t>
            </a:r>
            <a:r>
              <a:rPr lang="en-US" sz="1600" dirty="0" err="1">
                <a:solidFill>
                  <a:srgbClr val="0070C0"/>
                </a:solidFill>
              </a:rPr>
              <a:t>LinearSVC</a:t>
            </a:r>
            <a:r>
              <a:rPr lang="en-US" sz="1600" dirty="0"/>
              <a:t> are classes capable of performing multi-class classification on a dataset.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140B4F-47F3-4373-9738-F4013D26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51833F0-FC7B-42D4-A8A5-5CBA669B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519B785-39D1-44B4-9F72-EC912E6E0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02" y="1303506"/>
            <a:ext cx="2973421" cy="2230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5170B7B-404E-44BE-8432-02BAD1A01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289" y="1303506"/>
            <a:ext cx="2973421" cy="22300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6A3B581-56E1-400D-A565-277C4490C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677" y="1303506"/>
            <a:ext cx="2973421" cy="2230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D1DE71E-1435-4B03-9F0F-E8BDE9BA9F1D}"/>
              </a:ext>
            </a:extLst>
          </p:cNvPr>
          <p:cNvSpPr/>
          <p:nvPr/>
        </p:nvSpPr>
        <p:spPr>
          <a:xfrm>
            <a:off x="449816" y="3281239"/>
            <a:ext cx="12766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 linear kernel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DB6FCDA-902F-41F9-95A6-EE4D5C885A94}"/>
              </a:ext>
            </a:extLst>
          </p:cNvPr>
          <p:cNvSpPr/>
          <p:nvPr/>
        </p:nvSpPr>
        <p:spPr>
          <a:xfrm>
            <a:off x="3385225" y="3250461"/>
            <a:ext cx="15299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RBF kernel SVM</a:t>
            </a:r>
          </a:p>
        </p:txBody>
      </p:sp>
    </p:spTree>
    <p:extLst>
      <p:ext uri="{BB962C8B-B14F-4D97-AF65-F5344CB8AC3E}">
        <p14:creationId xmlns:p14="http://schemas.microsoft.com/office/powerpoint/2010/main" val="2267582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A3850E-5F00-4586-B7C1-C3B3DC45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617132-C3B1-43D6-9534-0D056C17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55DE325-6B87-4373-9827-98AFFE4F0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xmlns="" id="{F151CDF5-6E09-4D4C-8965-88C7CFE5F7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9521521"/>
              </p:ext>
            </p:extLst>
          </p:nvPr>
        </p:nvGraphicFramePr>
        <p:xfrm>
          <a:off x="0" y="892175"/>
          <a:ext cx="9144000" cy="3708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05354">
                  <a:extLst>
                    <a:ext uri="{9D8B030D-6E8A-4147-A177-3AD203B41FA5}">
                      <a16:colId xmlns:a16="http://schemas.microsoft.com/office/drawing/2014/main" xmlns="" val="3663020644"/>
                    </a:ext>
                  </a:extLst>
                </a:gridCol>
                <a:gridCol w="4017108">
                  <a:extLst>
                    <a:ext uri="{9D8B030D-6E8A-4147-A177-3AD203B41FA5}">
                      <a16:colId xmlns:a16="http://schemas.microsoft.com/office/drawing/2014/main" xmlns="" val="170776017"/>
                    </a:ext>
                  </a:extLst>
                </a:gridCol>
                <a:gridCol w="3321538">
                  <a:extLst>
                    <a:ext uri="{9D8B030D-6E8A-4147-A177-3AD203B41FA5}">
                      <a16:colId xmlns:a16="http://schemas.microsoft.com/office/drawing/2014/main" xmlns="" val="321425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60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Polynomial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popular in image processing.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106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Gaussian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a general-purpose kernel; used when there is no prior knowledge about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3307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Gaussian radial basis function (RBF)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a general-purpose kernel; used when there is no prior knowledge about the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850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Laplace RBF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is general-purpose kernel; used when there is no prior knowledge about the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888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Hyperbolic tangent 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 can use it in neural networks.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1924473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C5B86E7-27BA-435A-A4AF-DA8A5CA70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821" y="1304325"/>
            <a:ext cx="2143125" cy="790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91563F0-5DEF-4C41-B7B8-94484DA56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471" y="2211775"/>
            <a:ext cx="2190750" cy="590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3CFB024-0243-4C12-BCBC-BBDD056B0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821" y="2919200"/>
            <a:ext cx="27051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0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3CAC5-D11B-4CAF-B357-A7AA535E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SVM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EE8138-AF43-4731-8000-03AB3513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3D6B07E-B633-4AEE-B22C-B0D491AD7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20378E8-C0B7-4CD1-8F77-F9FA2FB3A6D7}"/>
              </a:ext>
            </a:extLst>
          </p:cNvPr>
          <p:cNvSpPr/>
          <p:nvPr/>
        </p:nvSpPr>
        <p:spPr>
          <a:xfrm>
            <a:off x="-1" y="920251"/>
            <a:ext cx="890016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one of the most </a:t>
            </a:r>
            <a:r>
              <a:rPr lang="en-US" sz="1600" dirty="0">
                <a:highlight>
                  <a:srgbClr val="FFFF00"/>
                </a:highlight>
              </a:rPr>
              <a:t>popular</a:t>
            </a:r>
            <a:r>
              <a:rPr lang="en-US" sz="1600" dirty="0"/>
              <a:t> and talked about machine learning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00"/>
                </a:highlight>
              </a:rPr>
              <a:t>go-to method </a:t>
            </a:r>
            <a:r>
              <a:rPr lang="en-US" sz="1600" dirty="0"/>
              <a:t>for a high-performing algorithm with little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developed in the 1990s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</a:t>
            </a:r>
            <a:r>
              <a:rPr lang="en-US" sz="1600" dirty="0">
                <a:highlight>
                  <a:srgbClr val="FFFF00"/>
                </a:highlight>
              </a:rPr>
              <a:t>sophisticated</a:t>
            </a:r>
            <a:r>
              <a:rPr lang="en-US" sz="1600" dirty="0"/>
              <a:t> idea but has a </a:t>
            </a:r>
            <a:r>
              <a:rPr lang="en-US" sz="1600" dirty="0">
                <a:highlight>
                  <a:srgbClr val="FFFF00"/>
                </a:highlight>
              </a:rPr>
              <a:t>simple</a:t>
            </a:r>
            <a:r>
              <a:rPr lang="en-US" sz="1600" dirty="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849438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FB8FAD-5CA1-4F89-9C5F-838F408F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 of 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AEAF82-18C9-4AFC-B7A8-FC0F1C649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Pros</a:t>
            </a:r>
          </a:p>
          <a:p>
            <a:pPr lvl="1"/>
            <a:r>
              <a:rPr lang="en-US" sz="1450" dirty="0"/>
              <a:t>Accuracy</a:t>
            </a:r>
          </a:p>
          <a:p>
            <a:pPr lvl="1"/>
            <a:r>
              <a:rPr lang="en-US" sz="1450" dirty="0"/>
              <a:t>Works well on </a:t>
            </a:r>
            <a:r>
              <a:rPr lang="en-US" sz="1450" dirty="0">
                <a:highlight>
                  <a:srgbClr val="FFFF00"/>
                </a:highlight>
              </a:rPr>
              <a:t>smaller cleaner </a:t>
            </a:r>
            <a:r>
              <a:rPr lang="en-US" sz="1450" dirty="0"/>
              <a:t>datasets</a:t>
            </a:r>
          </a:p>
          <a:p>
            <a:pPr lvl="1"/>
            <a:r>
              <a:rPr lang="en-US" sz="1450" dirty="0"/>
              <a:t>It can be more efficient because it uses a subset of training points</a:t>
            </a:r>
          </a:p>
          <a:p>
            <a:endParaRPr lang="en-US" sz="1600" dirty="0"/>
          </a:p>
          <a:p>
            <a:r>
              <a:rPr lang="en-US" sz="1600" b="1" dirty="0"/>
              <a:t>Cons</a:t>
            </a:r>
          </a:p>
          <a:p>
            <a:pPr lvl="1"/>
            <a:r>
              <a:rPr lang="en-US" sz="1450" dirty="0">
                <a:solidFill>
                  <a:srgbClr val="FF0000"/>
                </a:solidFill>
              </a:rPr>
              <a:t>Isn’t suited </a:t>
            </a:r>
            <a:r>
              <a:rPr lang="en-US" sz="1450" dirty="0"/>
              <a:t>to </a:t>
            </a:r>
            <a:r>
              <a:rPr lang="en-US" sz="1450" dirty="0">
                <a:solidFill>
                  <a:srgbClr val="FF0000"/>
                </a:solidFill>
              </a:rPr>
              <a:t>larger</a:t>
            </a:r>
            <a:r>
              <a:rPr lang="en-US" sz="1450" dirty="0"/>
              <a:t> datasets as the training time with SVMs can be high</a:t>
            </a:r>
          </a:p>
          <a:p>
            <a:pPr lvl="1"/>
            <a:r>
              <a:rPr lang="en-US" sz="1450" dirty="0"/>
              <a:t>Less effective on noisier datasets with overlapping classes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01EB68-C212-46E1-BCFA-264E1AA0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102DCA9-8ADA-4931-8B55-40F3A55E5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22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CFAAFB-A57F-428F-B1D2-4B5E608C7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Multi-class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06EFE8-A157-4BFA-8F7E-5D88D4BD0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600" dirty="0"/>
              <a:t>SVM by definition is well suited for binary classification. In order to perform multi-class classification, the problem needs to be </a:t>
            </a:r>
            <a:r>
              <a:rPr lang="en-US" sz="1600" dirty="0">
                <a:highlight>
                  <a:srgbClr val="FFFF00"/>
                </a:highlight>
              </a:rPr>
              <a:t>transformed into a set of binary </a:t>
            </a:r>
            <a:r>
              <a:rPr lang="en-US" sz="1600" dirty="0"/>
              <a:t>classification problems.</a:t>
            </a:r>
          </a:p>
          <a:p>
            <a:endParaRPr lang="en-US" sz="1600" dirty="0"/>
          </a:p>
          <a:p>
            <a:r>
              <a:rPr lang="en-US" sz="1600" dirty="0">
                <a:highlight>
                  <a:srgbClr val="FFFF00"/>
                </a:highlight>
              </a:rPr>
              <a:t>One vs. Rest Approach (</a:t>
            </a:r>
            <a:r>
              <a:rPr lang="en-US" sz="1600" dirty="0" err="1">
                <a:highlight>
                  <a:srgbClr val="FFFF00"/>
                </a:highlight>
              </a:rPr>
              <a:t>OvR</a:t>
            </a:r>
            <a:r>
              <a:rPr lang="en-US" sz="1600" dirty="0">
                <a:highlight>
                  <a:srgbClr val="FFFF00"/>
                </a:highlight>
              </a:rPr>
              <a:t>): </a:t>
            </a:r>
            <a:r>
              <a:rPr lang="en-US" sz="1600" dirty="0"/>
              <a:t>This strategy involves training a single classifier per class, with the samples of that class as positive samples and all other samples as negatives. This strategy requires the base classifiers to produce a real-valued confidence score for its decision, rather than just a class label; discrete class labels alone can lead to ambiguities, where multiple classes are predicted for a single sample.</a:t>
            </a:r>
          </a:p>
          <a:p>
            <a:endParaRPr lang="en-US" sz="1600" dirty="0"/>
          </a:p>
          <a:p>
            <a:r>
              <a:rPr lang="en-US" sz="1600" dirty="0">
                <a:highlight>
                  <a:srgbClr val="FFFF00"/>
                </a:highlight>
              </a:rPr>
              <a:t>One vs. One Approach (</a:t>
            </a:r>
            <a:r>
              <a:rPr lang="en-US" sz="1600" dirty="0" err="1">
                <a:highlight>
                  <a:srgbClr val="FFFF00"/>
                </a:highlight>
              </a:rPr>
              <a:t>OvO</a:t>
            </a:r>
            <a:r>
              <a:rPr lang="en-US" sz="1600" dirty="0">
                <a:highlight>
                  <a:srgbClr val="FFFF00"/>
                </a:highlight>
              </a:rPr>
              <a:t>): </a:t>
            </a:r>
            <a:r>
              <a:rPr lang="en-US" sz="1600" dirty="0"/>
              <a:t>In the one-vs.-one (</a:t>
            </a:r>
            <a:r>
              <a:rPr lang="en-US" sz="1600" dirty="0" err="1"/>
              <a:t>OvO</a:t>
            </a:r>
            <a:r>
              <a:rPr lang="en-US" sz="1600" dirty="0"/>
              <a:t>) strategy, one trains K(K − 1)/2 binary classifiers for a K-way multi-class problem; each receives the samples of a pair of classes from the original training set, and must learn to distinguish these two classes. At prediction time, a voting scheme is applied: all K(K − 1)/2 classifiers are applied to an unseen sample and the class that got the highest number of “+1” predictions gets predicted by the combined classifier. Like </a:t>
            </a:r>
            <a:r>
              <a:rPr lang="en-US" sz="1600" dirty="0" err="1"/>
              <a:t>OvR</a:t>
            </a:r>
            <a:r>
              <a:rPr lang="en-US" sz="1600" dirty="0"/>
              <a:t>, </a:t>
            </a:r>
            <a:r>
              <a:rPr lang="en-US" sz="1600" dirty="0" err="1"/>
              <a:t>OvO</a:t>
            </a:r>
            <a:r>
              <a:rPr lang="en-US" sz="1600" dirty="0"/>
              <a:t> suffers from ambiguities in that some regions of its input space may receive the same number of votes.</a:t>
            </a:r>
          </a:p>
          <a:p>
            <a:endParaRPr lang="en-US" sz="1600" dirty="0"/>
          </a:p>
          <a:p>
            <a:r>
              <a:rPr lang="en-US" sz="1600" dirty="0"/>
              <a:t>In </a:t>
            </a:r>
            <a:r>
              <a:rPr lang="en-US" sz="1600" dirty="0" err="1"/>
              <a:t>svm.svc</a:t>
            </a:r>
            <a:r>
              <a:rPr lang="en-US" sz="1600" dirty="0"/>
              <a:t> implementation, </a:t>
            </a:r>
            <a:r>
              <a:rPr lang="en-US" sz="1600" dirty="0" err="1"/>
              <a:t>decision_function_shape</a:t>
            </a:r>
            <a:r>
              <a:rPr lang="en-US" sz="1600" dirty="0"/>
              <a:t> parameter provides the option to choose one of two strategy. Although, by default </a:t>
            </a:r>
            <a:r>
              <a:rPr lang="en-US" sz="1600" dirty="0" err="1"/>
              <a:t>OvO</a:t>
            </a:r>
            <a:r>
              <a:rPr lang="en-US" sz="1600" dirty="0"/>
              <a:t> strategy is chosen for historical reasons, it is always recommended to switch to the </a:t>
            </a:r>
            <a:r>
              <a:rPr lang="en-US" sz="1600" dirty="0" err="1"/>
              <a:t>OvR</a:t>
            </a:r>
            <a:r>
              <a:rPr lang="en-US" sz="1600" dirty="0"/>
              <a:t> approach.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56401C-3366-43AF-9B7F-C3A66D08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D7AEE28-2A78-47F3-B249-8DC65F3FF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06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3108FF-3039-4867-8A8C-1E91CE6BC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88ED8E-BC2E-4055-BDC2-A06D8479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SVM is used for text classification tasks such as category assignment, detecting spam and sentiment analysis. </a:t>
            </a:r>
          </a:p>
          <a:p>
            <a:r>
              <a:rPr lang="en-US" sz="1600" dirty="0"/>
              <a:t>It is also commonly used for image recognition challenges, performing particularly well in aspect-based recognition and color-based classification. </a:t>
            </a:r>
          </a:p>
          <a:p>
            <a:r>
              <a:rPr lang="en-US" sz="1600" dirty="0"/>
              <a:t>SVM also plays a vital role in many areas of handwritten digit recognition, such as postal automation services.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51F7AC-53CD-4E68-BB46-D89037B77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E7E564-A547-43A2-AC59-47CC65C41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30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E706EE-8BDB-4818-82EF-61FD0D88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 - decision trees - SVM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xmlns="" id="{1C8AC1B6-70E6-44F1-9636-1E2994E7A2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638810"/>
              </p:ext>
            </p:extLst>
          </p:nvPr>
        </p:nvGraphicFramePr>
        <p:xfrm>
          <a:off x="0" y="892175"/>
          <a:ext cx="9144000" cy="38455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38835">
                  <a:extLst>
                    <a:ext uri="{9D8B030D-6E8A-4147-A177-3AD203B41FA5}">
                      <a16:colId xmlns:a16="http://schemas.microsoft.com/office/drawing/2014/main" xmlns="" val="4214549472"/>
                    </a:ext>
                  </a:extLst>
                </a:gridCol>
                <a:gridCol w="2633472">
                  <a:extLst>
                    <a:ext uri="{9D8B030D-6E8A-4147-A177-3AD203B41FA5}">
                      <a16:colId xmlns:a16="http://schemas.microsoft.com/office/drawing/2014/main" xmlns="" val="3560114483"/>
                    </a:ext>
                  </a:extLst>
                </a:gridCol>
                <a:gridCol w="3079699">
                  <a:extLst>
                    <a:ext uri="{9D8B030D-6E8A-4147-A177-3AD203B41FA5}">
                      <a16:colId xmlns:a16="http://schemas.microsoft.com/office/drawing/2014/main" xmlns="" val="1597490979"/>
                    </a:ext>
                  </a:extLst>
                </a:gridCol>
                <a:gridCol w="2691994">
                  <a:extLst>
                    <a:ext uri="{9D8B030D-6E8A-4147-A177-3AD203B41FA5}">
                      <a16:colId xmlns:a16="http://schemas.microsoft.com/office/drawing/2014/main" xmlns="" val="2384241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11795168"/>
                  </a:ext>
                </a:extLst>
              </a:tr>
              <a:tr h="53794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probability scores for observations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Multi-collinearity is not really an issue and can be countered with L2 regularization to an extent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Wide spread industry comfort for logistic regression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Intuitive Decision Rules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Can handle non-linear features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Take into account variable interactions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Can handle large feature space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Can handle non-linear feature interactions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Do not rely on entire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729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Doesn’t perform well when feature space is too large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Doesn’t handle large number of categorical features/variables well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Relies on transformations for non-linear features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Relies on entire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Highly biased to training set [Random Forests to the rescue]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No ranking score as direct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Not very efficient with large number of observations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It can be tricky to find appropriate kernel sometimes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946948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BC42E8-BE66-4CF0-8650-017AA3D0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625A96-CC1B-4E7D-91F3-303CDE9B5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529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E706EE-8BDB-4818-82EF-61FD0D88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Logit - decision trees - SVM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BC42E8-BE66-4CF0-8650-017AA3D0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625A96-CC1B-4E7D-91F3-303CDE9B5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75173543-3C95-4B5D-B25D-A1BE6BE0F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/>
              <a:t>Always start with logistic regression, if nothing then to use the performance as baseline</a:t>
            </a:r>
          </a:p>
          <a:p>
            <a:endParaRPr lang="en-US" sz="1600" dirty="0"/>
          </a:p>
          <a:p>
            <a:r>
              <a:rPr lang="en-US" sz="1600" dirty="0"/>
              <a:t>See if decision trees (Random Forests) provide significant improvement. </a:t>
            </a:r>
          </a:p>
          <a:p>
            <a:pPr lvl="1"/>
            <a:r>
              <a:rPr lang="en-US" sz="1450" dirty="0"/>
              <a:t>Even if you do not end up using the resultant model, you can use random forest results to remove noisy variables</a:t>
            </a:r>
          </a:p>
          <a:p>
            <a:pPr lvl="1"/>
            <a:endParaRPr lang="en-US" sz="1450" dirty="0"/>
          </a:p>
          <a:p>
            <a:r>
              <a:rPr lang="en-US" sz="1600" dirty="0"/>
              <a:t>Go for SVM if you have large number of features and number of observations are not a limitation for available resources and time</a:t>
            </a:r>
          </a:p>
          <a:p>
            <a:endParaRPr lang="en-US" sz="1600" dirty="0"/>
          </a:p>
          <a:p>
            <a:r>
              <a:rPr lang="en-US" sz="1600" i="1" dirty="0">
                <a:highlight>
                  <a:srgbClr val="FFFF00"/>
                </a:highlight>
              </a:rPr>
              <a:t>Good data beats any algorithm anytime.  </a:t>
            </a:r>
            <a:r>
              <a:rPr lang="en-US" sz="1600" i="1" dirty="0"/>
              <a:t>Always see if you can engineer a good feature by using domain knowledge. </a:t>
            </a:r>
          </a:p>
          <a:p>
            <a:endParaRPr lang="en-US" sz="1600" i="1" dirty="0"/>
          </a:p>
          <a:p>
            <a:r>
              <a:rPr lang="en-US" sz="1600" i="1" dirty="0"/>
              <a:t>Try various iterations of your ideas while experimenting with feature creation. </a:t>
            </a:r>
          </a:p>
          <a:p>
            <a:endParaRPr lang="en-US" sz="1600" i="1" dirty="0"/>
          </a:p>
          <a:p>
            <a:r>
              <a:rPr lang="en-US" sz="1600" i="1" dirty="0"/>
              <a:t>Use </a:t>
            </a:r>
            <a:r>
              <a:rPr lang="en-US" sz="1600" i="1" dirty="0">
                <a:solidFill>
                  <a:srgbClr val="0070C0"/>
                </a:solidFill>
              </a:rPr>
              <a:t>ensembles</a:t>
            </a:r>
            <a:r>
              <a:rPr lang="en-US" sz="1600" i="1" dirty="0"/>
              <a:t> of multiple models. </a:t>
            </a:r>
          </a:p>
        </p:txBody>
      </p:sp>
    </p:spTree>
    <p:extLst>
      <p:ext uri="{BB962C8B-B14F-4D97-AF65-F5344CB8AC3E}">
        <p14:creationId xmlns:p14="http://schemas.microsoft.com/office/powerpoint/2010/main" val="1713108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9CEDCA-6EC5-4D9A-B205-A4AF47B7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sklearn.svm.SVC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3401D4-499B-44EB-9F2D-E6514DF3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1539"/>
            <a:ext cx="9144000" cy="3971405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sklearn.svm.SVC</a:t>
            </a:r>
            <a:r>
              <a:rPr lang="en-US" sz="1600" dirty="0"/>
              <a:t>(C=1.0, kernel=’</a:t>
            </a:r>
            <a:r>
              <a:rPr lang="en-US" sz="1600" dirty="0" err="1"/>
              <a:t>rbf</a:t>
            </a:r>
            <a:r>
              <a:rPr lang="en-US" sz="1600" dirty="0"/>
              <a:t>’, degree=3, gamma=’</a:t>
            </a:r>
            <a:r>
              <a:rPr lang="en-US" sz="1600" dirty="0" err="1"/>
              <a:t>auto_deprecated</a:t>
            </a:r>
            <a:r>
              <a:rPr lang="en-US" sz="1600" dirty="0"/>
              <a:t>’, coef0=0.0, shrinking=True, probability=False, </a:t>
            </a:r>
            <a:r>
              <a:rPr lang="en-US" sz="1600" dirty="0" err="1"/>
              <a:t>tol</a:t>
            </a:r>
            <a:r>
              <a:rPr lang="en-US" sz="1600" dirty="0"/>
              <a:t>=0.001, </a:t>
            </a:r>
            <a:r>
              <a:rPr lang="en-US" sz="1600" dirty="0" err="1"/>
              <a:t>cache_size</a:t>
            </a:r>
            <a:r>
              <a:rPr lang="en-US" sz="1600" dirty="0"/>
              <a:t>=200, </a:t>
            </a:r>
            <a:r>
              <a:rPr lang="en-US" sz="1600" dirty="0" err="1"/>
              <a:t>class_weight</a:t>
            </a:r>
            <a:r>
              <a:rPr lang="en-US" sz="1600" dirty="0"/>
              <a:t>=None, verbose=False, </a:t>
            </a:r>
            <a:r>
              <a:rPr lang="en-US" sz="1600" dirty="0" err="1"/>
              <a:t>max_iter</a:t>
            </a:r>
            <a:r>
              <a:rPr lang="en-US" sz="1600" dirty="0"/>
              <a:t>=-1, </a:t>
            </a:r>
            <a:r>
              <a:rPr lang="en-US" sz="1600" dirty="0" err="1"/>
              <a:t>decision_function_shape</a:t>
            </a:r>
            <a:r>
              <a:rPr lang="en-US" sz="1600" dirty="0"/>
              <a:t>=’</a:t>
            </a:r>
            <a:r>
              <a:rPr lang="en-US" sz="1600" dirty="0" err="1"/>
              <a:t>ovr</a:t>
            </a:r>
            <a:r>
              <a:rPr lang="en-US" sz="1600" dirty="0"/>
              <a:t>’, </a:t>
            </a:r>
            <a:r>
              <a:rPr lang="en-US" sz="1600" dirty="0" err="1"/>
              <a:t>random_state</a:t>
            </a:r>
            <a:r>
              <a:rPr lang="en-US" sz="1600" dirty="0"/>
              <a:t>=None)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C</a:t>
            </a:r>
            <a:r>
              <a:rPr lang="en-US" sz="1600" dirty="0"/>
              <a:t> : float, optional (</a:t>
            </a:r>
            <a:r>
              <a:rPr lang="en-US" sz="1600" dirty="0">
                <a:highlight>
                  <a:srgbClr val="FFFF00"/>
                </a:highlight>
              </a:rPr>
              <a:t>default=1.0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/>
              <a:t>Penalty parameter C of the error term.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kernel</a:t>
            </a:r>
            <a:r>
              <a:rPr lang="en-US" sz="1600" dirty="0"/>
              <a:t> : string, optional (</a:t>
            </a:r>
            <a:r>
              <a:rPr lang="en-US" sz="1600" dirty="0">
                <a:highlight>
                  <a:srgbClr val="FFFF00"/>
                </a:highlight>
              </a:rPr>
              <a:t>default=’</a:t>
            </a:r>
            <a:r>
              <a:rPr lang="en-US" sz="1600" dirty="0" err="1">
                <a:highlight>
                  <a:srgbClr val="FFFF00"/>
                </a:highlight>
              </a:rPr>
              <a:t>rbf</a:t>
            </a:r>
            <a:r>
              <a:rPr lang="en-US" sz="1600" dirty="0">
                <a:highlight>
                  <a:srgbClr val="FFFF00"/>
                </a:highlight>
              </a:rPr>
              <a:t>’</a:t>
            </a:r>
            <a:r>
              <a:rPr lang="en-US" sz="1600" dirty="0"/>
              <a:t>)</a:t>
            </a:r>
          </a:p>
          <a:p>
            <a:pPr lvl="1"/>
            <a:r>
              <a:rPr lang="en-US" sz="1450" dirty="0"/>
              <a:t>‘linear’, </a:t>
            </a:r>
          </a:p>
          <a:p>
            <a:pPr lvl="1"/>
            <a:r>
              <a:rPr lang="en-US" sz="1450" dirty="0"/>
              <a:t>‘poly’, </a:t>
            </a:r>
          </a:p>
          <a:p>
            <a:pPr lvl="1"/>
            <a:r>
              <a:rPr lang="en-US" sz="1450" dirty="0"/>
              <a:t>‘</a:t>
            </a:r>
            <a:r>
              <a:rPr lang="en-US" sz="1450" dirty="0" err="1"/>
              <a:t>rbf</a:t>
            </a:r>
            <a:r>
              <a:rPr lang="en-US" sz="1450" dirty="0"/>
              <a:t>’, </a:t>
            </a:r>
          </a:p>
          <a:p>
            <a:pPr lvl="1"/>
            <a:r>
              <a:rPr lang="en-US" sz="1450" dirty="0"/>
              <a:t>‘sigmoid’, </a:t>
            </a:r>
          </a:p>
          <a:p>
            <a:pPr lvl="1"/>
            <a:r>
              <a:rPr lang="en-US" sz="1450" dirty="0"/>
              <a:t>‘precomputed’ </a:t>
            </a:r>
          </a:p>
          <a:p>
            <a:pPr lvl="1"/>
            <a:r>
              <a:rPr lang="en-US" sz="1450" dirty="0"/>
              <a:t>or a callable.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1CA999-F085-4848-8189-A0A2B0A4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DA5B555-AC1B-4810-AEA8-D7A633C84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04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9CEDCA-6EC5-4D9A-B205-A4AF47B7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sklearn.svm.SVC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3401D4-499B-44EB-9F2D-E6514DF3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1539"/>
            <a:ext cx="9144000" cy="3971405"/>
          </a:xfrm>
        </p:spPr>
        <p:txBody>
          <a:bodyPr>
            <a:normAutofit/>
          </a:bodyPr>
          <a:lstStyle/>
          <a:p>
            <a:r>
              <a:rPr lang="en-US" sz="1600" dirty="0" err="1"/>
              <a:t>sklearn.svm.SVC</a:t>
            </a:r>
            <a:r>
              <a:rPr lang="en-US" sz="1600" dirty="0"/>
              <a:t>(C=1.0, kernel=’</a:t>
            </a:r>
            <a:r>
              <a:rPr lang="en-US" sz="1600" dirty="0" err="1"/>
              <a:t>rbf</a:t>
            </a:r>
            <a:r>
              <a:rPr lang="en-US" sz="1600" dirty="0"/>
              <a:t>’, degree=3, gamma=’</a:t>
            </a:r>
            <a:r>
              <a:rPr lang="en-US" sz="1600" dirty="0" err="1"/>
              <a:t>auto_deprecated</a:t>
            </a:r>
            <a:r>
              <a:rPr lang="en-US" sz="1600" dirty="0"/>
              <a:t>’, coef0=0.0, shrinking=True, probability=False, </a:t>
            </a:r>
            <a:r>
              <a:rPr lang="en-US" sz="1600" dirty="0" err="1"/>
              <a:t>tol</a:t>
            </a:r>
            <a:r>
              <a:rPr lang="en-US" sz="1600" dirty="0"/>
              <a:t>=0.001, </a:t>
            </a:r>
            <a:r>
              <a:rPr lang="en-US" sz="1600" dirty="0" err="1"/>
              <a:t>cache_size</a:t>
            </a:r>
            <a:r>
              <a:rPr lang="en-US" sz="1600" dirty="0"/>
              <a:t>=200, </a:t>
            </a:r>
            <a:r>
              <a:rPr lang="en-US" sz="1600" dirty="0" err="1"/>
              <a:t>class_weight</a:t>
            </a:r>
            <a:r>
              <a:rPr lang="en-US" sz="1600" dirty="0"/>
              <a:t>=None, verbose=False, </a:t>
            </a:r>
            <a:r>
              <a:rPr lang="en-US" sz="1600" dirty="0" err="1"/>
              <a:t>max_iter</a:t>
            </a:r>
            <a:r>
              <a:rPr lang="en-US" sz="1600" dirty="0"/>
              <a:t>=-1, </a:t>
            </a:r>
            <a:r>
              <a:rPr lang="en-US" sz="1600" dirty="0" err="1"/>
              <a:t>decision_function_shape</a:t>
            </a:r>
            <a:r>
              <a:rPr lang="en-US" sz="1600" dirty="0"/>
              <a:t>=’</a:t>
            </a:r>
            <a:r>
              <a:rPr lang="en-US" sz="1600" dirty="0" err="1"/>
              <a:t>ovr</a:t>
            </a:r>
            <a:r>
              <a:rPr lang="en-US" sz="1600" dirty="0"/>
              <a:t>’, </a:t>
            </a:r>
            <a:r>
              <a:rPr lang="en-US" sz="1600" dirty="0" err="1"/>
              <a:t>random_state</a:t>
            </a:r>
            <a:r>
              <a:rPr lang="en-US" sz="1600" dirty="0"/>
              <a:t>=None)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70C0"/>
                </a:solidFill>
              </a:rPr>
              <a:t>degree</a:t>
            </a:r>
            <a:r>
              <a:rPr lang="en-US" sz="1600" dirty="0"/>
              <a:t> : int, optional (</a:t>
            </a:r>
            <a:r>
              <a:rPr lang="en-US" sz="1600" dirty="0">
                <a:highlight>
                  <a:srgbClr val="FFFF00"/>
                </a:highlight>
              </a:rPr>
              <a:t>default=3</a:t>
            </a:r>
            <a:r>
              <a:rPr lang="en-US" sz="1600" dirty="0"/>
              <a:t>) - Degree of the polynomial kernel function (‘poly’). 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gamma</a:t>
            </a:r>
            <a:r>
              <a:rPr lang="en-US" sz="1600" dirty="0"/>
              <a:t> : float, optional (</a:t>
            </a:r>
            <a:r>
              <a:rPr lang="en-US" sz="1600" dirty="0">
                <a:highlight>
                  <a:srgbClr val="FFFF00"/>
                </a:highlight>
              </a:rPr>
              <a:t>default=’auto’)</a:t>
            </a:r>
          </a:p>
          <a:p>
            <a:r>
              <a:rPr lang="en-US" sz="1600" dirty="0"/>
              <a:t>Kernel coefficient for ‘</a:t>
            </a:r>
            <a:r>
              <a:rPr lang="en-US" sz="1600" dirty="0" err="1"/>
              <a:t>rbf</a:t>
            </a:r>
            <a:r>
              <a:rPr lang="en-US" sz="1600" dirty="0"/>
              <a:t>’, ‘</a:t>
            </a:r>
            <a:r>
              <a:rPr lang="en-US" sz="1600" dirty="0">
                <a:solidFill>
                  <a:srgbClr val="0070C0"/>
                </a:solidFill>
              </a:rPr>
              <a:t>poly</a:t>
            </a:r>
            <a:r>
              <a:rPr lang="en-US" sz="1600" dirty="0"/>
              <a:t>’ and ‘</a:t>
            </a:r>
            <a:r>
              <a:rPr lang="en-US" sz="1600" dirty="0">
                <a:solidFill>
                  <a:srgbClr val="0070C0"/>
                </a:solidFill>
              </a:rPr>
              <a:t>sigmoid</a:t>
            </a:r>
            <a:r>
              <a:rPr lang="en-US" sz="1600" dirty="0"/>
              <a:t>’.</a:t>
            </a:r>
          </a:p>
          <a:p>
            <a:r>
              <a:rPr lang="en-US" sz="1600" dirty="0"/>
              <a:t>Current default is ‘auto’ which uses 1 / </a:t>
            </a:r>
            <a:r>
              <a:rPr lang="en-US" sz="1600" dirty="0" err="1"/>
              <a:t>n_features</a:t>
            </a:r>
            <a:r>
              <a:rPr lang="en-US" sz="1600" dirty="0"/>
              <a:t>, if gamma='scale' is passed then it uses 1 / (</a:t>
            </a:r>
            <a:r>
              <a:rPr lang="en-US" sz="1600" dirty="0" err="1"/>
              <a:t>n_features</a:t>
            </a:r>
            <a:r>
              <a:rPr lang="en-US" sz="1600" dirty="0"/>
              <a:t> * </a:t>
            </a:r>
            <a:r>
              <a:rPr lang="en-US" sz="1600" dirty="0" err="1"/>
              <a:t>X.std</a:t>
            </a:r>
            <a:r>
              <a:rPr lang="en-US" sz="1600" dirty="0"/>
              <a:t>()) as value of gamma.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1CA999-F085-4848-8189-A0A2B0A4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DA5B555-AC1B-4810-AEA8-D7A633C84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88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FA3D80-719C-40C0-8D41-EF8A0256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2993A0-121E-4DCA-96C8-574CB4CAF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support</a:t>
            </a:r>
            <a:r>
              <a:rPr lang="en-US" sz="1600" dirty="0"/>
              <a:t>_ : array-like, shape = [</a:t>
            </a:r>
            <a:r>
              <a:rPr lang="en-US" sz="1600" dirty="0" err="1"/>
              <a:t>n_SV</a:t>
            </a:r>
            <a:r>
              <a:rPr lang="en-US" sz="1600" dirty="0"/>
              <a:t>] - Indices of support vectors.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support_vectors</a:t>
            </a:r>
            <a:r>
              <a:rPr lang="en-US" sz="1600" dirty="0"/>
              <a:t>_ : array-like, shape = [</a:t>
            </a:r>
            <a:r>
              <a:rPr lang="en-US" sz="1600" dirty="0" err="1"/>
              <a:t>n_SV</a:t>
            </a:r>
            <a:r>
              <a:rPr lang="en-US" sz="1600" dirty="0"/>
              <a:t>, </a:t>
            </a:r>
            <a:r>
              <a:rPr lang="en-US" sz="1600" dirty="0" err="1"/>
              <a:t>n_features</a:t>
            </a:r>
            <a:r>
              <a:rPr lang="en-US" sz="1600" dirty="0"/>
              <a:t>] - Support vectors.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n_support</a:t>
            </a:r>
            <a:r>
              <a:rPr lang="en-US" sz="1600" dirty="0"/>
              <a:t>_ : array-like, </a:t>
            </a:r>
            <a:r>
              <a:rPr lang="en-US" sz="1600" dirty="0" err="1"/>
              <a:t>dtype</a:t>
            </a:r>
            <a:r>
              <a:rPr lang="en-US" sz="1600" dirty="0"/>
              <a:t>=int32, shape = [</a:t>
            </a:r>
            <a:r>
              <a:rPr lang="en-US" sz="1600" dirty="0" err="1"/>
              <a:t>n_class</a:t>
            </a:r>
            <a:r>
              <a:rPr lang="en-US" sz="1600" dirty="0"/>
              <a:t>] - Number of support vectors for each class.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dual_coef</a:t>
            </a:r>
            <a:r>
              <a:rPr lang="en-US" sz="1600" dirty="0">
                <a:solidFill>
                  <a:srgbClr val="0070C0"/>
                </a:solidFill>
              </a:rPr>
              <a:t>_ </a:t>
            </a:r>
            <a:r>
              <a:rPr lang="en-US" sz="1600" dirty="0"/>
              <a:t>: array, shape = [n_class-1, </a:t>
            </a:r>
            <a:r>
              <a:rPr lang="en-US" sz="1600" dirty="0" err="1"/>
              <a:t>n_SV</a:t>
            </a:r>
            <a:r>
              <a:rPr lang="en-US" sz="1600" dirty="0"/>
              <a:t>]</a:t>
            </a:r>
          </a:p>
          <a:p>
            <a:r>
              <a:rPr lang="en-US" sz="1600" dirty="0"/>
              <a:t>Coefficients of the support vector in the decision function. For multiclass, coefficient for all 1-vs-1 classifiers. The layout of the coefficients in the multiclass case is somewhat non-trivial. See the section about multi-class classification in the SVM section of the User Guide for details.</a:t>
            </a:r>
          </a:p>
          <a:p>
            <a:r>
              <a:rPr lang="en-US" sz="1600" dirty="0" err="1">
                <a:solidFill>
                  <a:srgbClr val="0070C0"/>
                </a:solidFill>
              </a:rPr>
              <a:t>coef</a:t>
            </a:r>
            <a:r>
              <a:rPr lang="en-US" sz="1600" dirty="0">
                <a:solidFill>
                  <a:srgbClr val="0070C0"/>
                </a:solidFill>
              </a:rPr>
              <a:t>_</a:t>
            </a:r>
            <a:r>
              <a:rPr lang="en-US" sz="1600" dirty="0"/>
              <a:t> : array, shape = [</a:t>
            </a:r>
            <a:r>
              <a:rPr lang="en-US" sz="1600" dirty="0" err="1"/>
              <a:t>n_class</a:t>
            </a:r>
            <a:r>
              <a:rPr lang="en-US" sz="1600" dirty="0"/>
              <a:t> * (n_class-1) / 2, </a:t>
            </a:r>
            <a:r>
              <a:rPr lang="en-US" sz="1600" dirty="0" err="1"/>
              <a:t>n_features</a:t>
            </a:r>
            <a:r>
              <a:rPr lang="en-US" sz="1600" dirty="0"/>
              <a:t>] - Weights assigned to the features (coefficients in the primal problem). This is only available in the case of a linear kernel.</a:t>
            </a:r>
          </a:p>
          <a:p>
            <a:r>
              <a:rPr lang="en-US" sz="1600" dirty="0">
                <a:solidFill>
                  <a:srgbClr val="0070C0"/>
                </a:solidFill>
              </a:rPr>
              <a:t>intercept</a:t>
            </a:r>
            <a:r>
              <a:rPr lang="en-US" sz="1600" dirty="0"/>
              <a:t>_ : array, shape = [</a:t>
            </a:r>
            <a:r>
              <a:rPr lang="en-US" sz="1600" dirty="0" err="1"/>
              <a:t>n_class</a:t>
            </a:r>
            <a:r>
              <a:rPr lang="en-US" sz="1600" dirty="0"/>
              <a:t> * (n_class-1) / 2] Constants in decision function.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E60602-382A-4D6A-9E9E-61F985CCE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C85D911-D56A-4C9D-B2BF-E168D0021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3127348D-DE51-44EC-B1B4-F04B19EEAD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38704"/>
              </p:ext>
            </p:extLst>
          </p:nvPr>
        </p:nvGraphicFramePr>
        <p:xfrm>
          <a:off x="4953000" y="3105150"/>
          <a:ext cx="1270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269720" imgH="241200" progId="Equation.DSMT4">
                  <p:embed/>
                </p:oleObj>
              </mc:Choice>
              <mc:Fallback>
                <p:oleObj name="Equation" r:id="rId3" imgW="12697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53000" y="3105150"/>
                        <a:ext cx="12700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0269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AF75F3-2854-464A-AD03-8E5C6C59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1A735A-9DFB-4D0B-B2EE-729B43FA8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hlinkClick r:id="rId2"/>
              </a:rPr>
              <a:t>The Nature of Statistical Learning Theory</a:t>
            </a:r>
            <a:r>
              <a:rPr lang="en-US" dirty="0"/>
              <a:t>, </a:t>
            </a:r>
            <a:r>
              <a:rPr lang="en-US" dirty="0" err="1"/>
              <a:t>Vapnik</a:t>
            </a:r>
            <a:r>
              <a:rPr lang="en-US" dirty="0"/>
              <a:t>, 1995</a:t>
            </a:r>
          </a:p>
          <a:p>
            <a:pPr fontAlgn="base"/>
            <a:r>
              <a:rPr lang="en-US" dirty="0">
                <a:hlinkClick r:id="rId3"/>
              </a:rPr>
              <a:t>Statistical Learning Theory</a:t>
            </a:r>
            <a:r>
              <a:rPr lang="en-US" dirty="0"/>
              <a:t>, </a:t>
            </a:r>
            <a:r>
              <a:rPr lang="en-US" dirty="0" err="1"/>
              <a:t>Vapnik</a:t>
            </a:r>
            <a:r>
              <a:rPr lang="en-US" dirty="0"/>
              <a:t>, 1998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38091B6-D7F5-4776-9CD7-96424C5CE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E0B4B33-214D-406B-92BD-04F0FC3AC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6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3CAC5-D11B-4CAF-B357-A7AA535E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is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EE8138-AF43-4731-8000-03AB35139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3D6B07E-B633-4AEE-B22C-B0D491AD7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20378E8-C0B7-4CD1-8F77-F9FA2FB3A6D7}"/>
              </a:ext>
            </a:extLst>
          </p:cNvPr>
          <p:cNvSpPr/>
          <p:nvPr/>
        </p:nvSpPr>
        <p:spPr>
          <a:xfrm>
            <a:off x="2" y="920251"/>
            <a:ext cx="592835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</a:t>
            </a:r>
            <a:r>
              <a:rPr lang="en-US" sz="1600" dirty="0">
                <a:solidFill>
                  <a:srgbClr val="0070C0"/>
                </a:solidFill>
              </a:rPr>
              <a:t>supervised</a:t>
            </a:r>
            <a:r>
              <a:rPr lang="en-US" sz="1600" dirty="0"/>
              <a:t> machine learning algorithm that can be used for </a:t>
            </a:r>
            <a:r>
              <a:rPr lang="en-US" sz="1600" dirty="0">
                <a:highlight>
                  <a:srgbClr val="FFFF00"/>
                </a:highlight>
              </a:rPr>
              <a:t>both classification and regression and outlier detection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Considered to be a </a:t>
            </a:r>
            <a:r>
              <a:rPr lang="en-US" sz="1600" dirty="0">
                <a:solidFill>
                  <a:srgbClr val="0070C0"/>
                </a:solidFill>
              </a:rPr>
              <a:t>classification</a:t>
            </a:r>
            <a:r>
              <a:rPr lang="en-US" sz="1600" dirty="0"/>
              <a:t> approach, generally.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SVMs are based on the idea of finding a </a:t>
            </a:r>
            <a:r>
              <a:rPr lang="en-US" sz="1600" dirty="0">
                <a:highlight>
                  <a:srgbClr val="FFFF00"/>
                </a:highlight>
              </a:rPr>
              <a:t>hyperplane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SVM constructs a </a:t>
            </a:r>
            <a:r>
              <a:rPr lang="en-US" sz="1600" dirty="0">
                <a:highlight>
                  <a:srgbClr val="FFFF00"/>
                </a:highlight>
              </a:rPr>
              <a:t>hyperplane</a:t>
            </a:r>
            <a:r>
              <a:rPr lang="en-US" sz="1600" dirty="0"/>
              <a:t> in multidimensional space to separate different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SVM generates optimal hyperplane in an iterative manner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Find a </a:t>
            </a:r>
            <a:r>
              <a:rPr lang="en-US" sz="1600" dirty="0">
                <a:solidFill>
                  <a:srgbClr val="0070C0"/>
                </a:solidFill>
              </a:rPr>
              <a:t>maximum marginal hyperplane</a:t>
            </a:r>
            <a:r>
              <a:rPr lang="en-US" sz="1600" dirty="0"/>
              <a:t>(MMH) that best divides the dataset into classes – </a:t>
            </a:r>
            <a:r>
              <a:rPr lang="en-US" sz="1600" dirty="0">
                <a:highlight>
                  <a:srgbClr val="FFFF00"/>
                </a:highlight>
              </a:rPr>
              <a:t>widest street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Handles both the continuous and categorical variables.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AA0F998-2F2F-4AF5-9B6A-58D2E6CC3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995" y="995362"/>
            <a:ext cx="3402005" cy="276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1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368C14-2CAC-478A-B325-426EEC6D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9BD627-FD7A-428E-95F9-E8E5B7E35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Support vectors </a:t>
            </a:r>
            <a:r>
              <a:rPr lang="en-US" sz="1600" dirty="0"/>
              <a:t>are the data points </a:t>
            </a:r>
            <a:r>
              <a:rPr lang="en-US" sz="1600" dirty="0">
                <a:highlight>
                  <a:srgbClr val="FFFF00"/>
                </a:highlight>
              </a:rPr>
              <a:t>nearest</a:t>
            </a:r>
            <a:r>
              <a:rPr lang="en-US" sz="1600" dirty="0"/>
              <a:t> to the hyperplane, </a:t>
            </a:r>
          </a:p>
          <a:p>
            <a:endParaRPr lang="en-US" sz="1600" dirty="0"/>
          </a:p>
          <a:p>
            <a:r>
              <a:rPr lang="en-US" sz="1600" dirty="0"/>
              <a:t>These points will define the separating line better by calculating margins. </a:t>
            </a:r>
          </a:p>
          <a:p>
            <a:endParaRPr lang="en-US" sz="1600" dirty="0"/>
          </a:p>
          <a:p>
            <a:r>
              <a:rPr lang="en-US" sz="1600" dirty="0"/>
              <a:t>Because of this, they can be considered the critical elements of a data set.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173F3B-7561-4DAF-8F6F-4647A942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03EC075-8DB6-466C-AD68-40F8A3968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93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610E14-1CBF-4D77-9A97-C3A52948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6FA354-60AD-4CA5-BC40-88AC26BFD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 line that linearly separates and classifies a set of data.</a:t>
            </a:r>
          </a:p>
          <a:p>
            <a:endParaRPr lang="en-US" sz="1600" dirty="0"/>
          </a:p>
          <a:p>
            <a:r>
              <a:rPr lang="en-US" sz="1600" dirty="0"/>
              <a:t>Intuitively, the further from the hyperplane our data points lie, the more confident we are that they have been correctly classified. </a:t>
            </a:r>
          </a:p>
          <a:p>
            <a:endParaRPr lang="en-US" sz="1600" dirty="0"/>
          </a:p>
          <a:p>
            <a:r>
              <a:rPr lang="en-US" sz="1600" dirty="0"/>
              <a:t>So when new testing data is added, whatever side of the hyperplane it lands will decide the class that we assign to it.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56B140-403A-4C95-8AE8-FDED5292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136D2D-A823-4535-8EC1-8999DC2B1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3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849154-3597-4295-AF50-1572AC83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D3AD0F-70E0-4F29-AA5E-04D50868E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distance between the hyperplane and the nearest data point from either set is known as the </a:t>
            </a:r>
            <a:r>
              <a:rPr lang="en-US" sz="1600" dirty="0">
                <a:solidFill>
                  <a:srgbClr val="0070C0"/>
                </a:solidFill>
              </a:rPr>
              <a:t>margin</a:t>
            </a:r>
            <a:r>
              <a:rPr lang="en-US" sz="1600" dirty="0"/>
              <a:t>.</a:t>
            </a:r>
          </a:p>
          <a:p>
            <a:r>
              <a:rPr lang="en-US" sz="1600" dirty="0"/>
              <a:t>The goal is to choose a hyperplane with the </a:t>
            </a:r>
            <a:r>
              <a:rPr lang="en-US" sz="1600" dirty="0">
                <a:highlight>
                  <a:srgbClr val="FFFF00"/>
                </a:highlight>
              </a:rPr>
              <a:t>greatest possible </a:t>
            </a:r>
            <a:r>
              <a:rPr lang="en-US" sz="1600" dirty="0">
                <a:solidFill>
                  <a:srgbClr val="0070C0"/>
                </a:solidFill>
              </a:rPr>
              <a:t>margin</a:t>
            </a:r>
            <a:r>
              <a:rPr lang="en-US" sz="1600" dirty="0"/>
              <a:t> between the hyperplane and </a:t>
            </a:r>
            <a:r>
              <a:rPr lang="en-US" sz="1600" dirty="0">
                <a:solidFill>
                  <a:srgbClr val="0070C0"/>
                </a:solidFill>
              </a:rPr>
              <a:t>support</a:t>
            </a:r>
            <a:r>
              <a:rPr lang="en-US" sz="1600" dirty="0"/>
              <a:t> vector (</a:t>
            </a:r>
            <a:r>
              <a:rPr lang="en-US" sz="1600" dirty="0">
                <a:highlight>
                  <a:srgbClr val="FFFF00"/>
                </a:highlight>
              </a:rPr>
              <a:t>widest street approach</a:t>
            </a:r>
            <a:r>
              <a:rPr lang="en-US" sz="1600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3D11A5-244F-402F-907C-909B949B2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D84E75-5AFD-4E23-A40D-C7EC7E67F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2F2D520-8EC6-418B-AE4A-ECA4521D5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5" y="1844696"/>
            <a:ext cx="5872617" cy="2936309"/>
          </a:xfrm>
          <a:prstGeom prst="rect">
            <a:avLst/>
          </a:prstGeom>
        </p:spPr>
      </p:pic>
      <p:sp>
        <p:nvSpPr>
          <p:cNvPr id="7" name="Callout: Bent Line with Border and Accent Bar 6">
            <a:extLst>
              <a:ext uri="{FF2B5EF4-FFF2-40B4-BE49-F238E27FC236}">
                <a16:creationId xmlns:a16="http://schemas.microsoft.com/office/drawing/2014/main" xmlns="" id="{91DFE151-BAAC-459A-A245-AF9C7CFDFC35}"/>
              </a:ext>
            </a:extLst>
          </p:cNvPr>
          <p:cNvSpPr/>
          <p:nvPr/>
        </p:nvSpPr>
        <p:spPr>
          <a:xfrm>
            <a:off x="6801394" y="2821577"/>
            <a:ext cx="2238103" cy="1933303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630"/>
              <a:gd name="adj6" fmla="val -170022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simple SVM algorithm can be used to find decision boundary for linearly separable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widest street approach</a:t>
            </a:r>
          </a:p>
        </p:txBody>
      </p:sp>
    </p:spTree>
    <p:extLst>
      <p:ext uri="{BB962C8B-B14F-4D97-AF65-F5344CB8AC3E}">
        <p14:creationId xmlns:p14="http://schemas.microsoft.com/office/powerpoint/2010/main" val="89572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801661-B612-4FC8-A3AC-FFCF10E1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SVM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87875F-6482-48D8-AA3E-615E44821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main objective is to segregate the given dataset in the best possible way. </a:t>
            </a:r>
          </a:p>
          <a:p>
            <a:endParaRPr lang="en-US" sz="1600" dirty="0"/>
          </a:p>
          <a:p>
            <a:r>
              <a:rPr lang="en-US" sz="1600" dirty="0"/>
              <a:t>The distance between the either nearest points (</a:t>
            </a:r>
            <a:r>
              <a:rPr lang="en-US" sz="1600" dirty="0">
                <a:solidFill>
                  <a:srgbClr val="0070C0"/>
                </a:solidFill>
              </a:rPr>
              <a:t>support</a:t>
            </a:r>
            <a:r>
              <a:rPr lang="en-US" sz="1600" dirty="0"/>
              <a:t> vectors ) is known as the </a:t>
            </a:r>
            <a:r>
              <a:rPr lang="en-US" sz="1600" dirty="0">
                <a:solidFill>
                  <a:srgbClr val="0070C0"/>
                </a:solidFill>
              </a:rPr>
              <a:t>margin</a:t>
            </a:r>
            <a:r>
              <a:rPr lang="en-US" sz="1600" dirty="0"/>
              <a:t>. </a:t>
            </a:r>
          </a:p>
          <a:p>
            <a:endParaRPr lang="en-US" sz="1600" dirty="0"/>
          </a:p>
          <a:p>
            <a:r>
              <a:rPr lang="en-US" sz="1600" dirty="0"/>
              <a:t>The objective is to select a hyperplane with the </a:t>
            </a:r>
            <a:r>
              <a:rPr lang="en-US" sz="1600" dirty="0">
                <a:solidFill>
                  <a:srgbClr val="0070C0"/>
                </a:solidFill>
              </a:rPr>
              <a:t>maximum possible margin </a:t>
            </a:r>
            <a:r>
              <a:rPr lang="en-US" sz="1600" dirty="0"/>
              <a:t>between </a:t>
            </a:r>
            <a:r>
              <a:rPr lang="en-US" sz="1600" dirty="0">
                <a:solidFill>
                  <a:srgbClr val="0070C0"/>
                </a:solidFill>
              </a:rPr>
              <a:t>support</a:t>
            </a:r>
            <a:r>
              <a:rPr lang="en-US" sz="1600" dirty="0"/>
              <a:t> vectors in the given dataset. SVM searches for the maximum marginal hyperplane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23046E-DD9C-418E-A7AA-47A9C5BD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B408185-858F-4F37-A486-F34E47858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5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801661-B612-4FC8-A3AC-FFCF10E1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SVM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87875F-6482-48D8-AA3E-615E44821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23046E-DD9C-418E-A7AA-47A9C5BD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B408185-858F-4F37-A486-F34E47858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05457D3-2465-478E-A06C-A9B343E81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23" y="916703"/>
            <a:ext cx="2266818" cy="19128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311F2C5-F532-40DE-B597-B850C7114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" y="2934102"/>
            <a:ext cx="2266818" cy="1882044"/>
          </a:xfrm>
          <a:prstGeom prst="rect">
            <a:avLst/>
          </a:prstGeom>
        </p:spPr>
      </p:pic>
      <p:sp>
        <p:nvSpPr>
          <p:cNvPr id="9" name="Callout: Bent Line with Border and Accent Bar 8">
            <a:extLst>
              <a:ext uri="{FF2B5EF4-FFF2-40B4-BE49-F238E27FC236}">
                <a16:creationId xmlns:a16="http://schemas.microsoft.com/office/drawing/2014/main" xmlns="" id="{BBDD0707-BD61-4D41-8110-122955380E2F}"/>
              </a:ext>
            </a:extLst>
          </p:cNvPr>
          <p:cNvSpPr/>
          <p:nvPr/>
        </p:nvSpPr>
        <p:spPr>
          <a:xfrm>
            <a:off x="4592134" y="1020398"/>
            <a:ext cx="4348853" cy="102611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9217"/>
              <a:gd name="adj6" fmla="val -5688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 hyperplanes black, </a:t>
            </a:r>
            <a:r>
              <a:rPr lang="en-US" sz="1600" dirty="0">
                <a:solidFill>
                  <a:srgbClr val="0070C0"/>
                </a:solidFill>
              </a:rPr>
              <a:t>blue</a:t>
            </a:r>
            <a:r>
              <a:rPr lang="en-US" sz="1600" dirty="0"/>
              <a:t> and </a:t>
            </a:r>
            <a:r>
              <a:rPr lang="en-US" sz="1600" dirty="0">
                <a:solidFill>
                  <a:schemeClr val="accent1"/>
                </a:solidFill>
              </a:rPr>
              <a:t>orange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0070C0"/>
                </a:solidFill>
              </a:rPr>
              <a:t>blue</a:t>
            </a:r>
            <a:r>
              <a:rPr lang="en-US" sz="1600" dirty="0"/>
              <a:t> and </a:t>
            </a:r>
            <a:r>
              <a:rPr lang="en-US" sz="1600" dirty="0">
                <a:solidFill>
                  <a:schemeClr val="accent1"/>
                </a:solidFill>
              </a:rPr>
              <a:t>orange</a:t>
            </a:r>
            <a:r>
              <a:rPr lang="en-US" sz="1600" dirty="0"/>
              <a:t> have higher classification error, but the black is separating the two classes correctly.</a:t>
            </a:r>
          </a:p>
        </p:txBody>
      </p:sp>
      <p:sp>
        <p:nvSpPr>
          <p:cNvPr id="10" name="Callout: Bent Line with Border and Accent Bar 9">
            <a:extLst>
              <a:ext uri="{FF2B5EF4-FFF2-40B4-BE49-F238E27FC236}">
                <a16:creationId xmlns:a16="http://schemas.microsoft.com/office/drawing/2014/main" xmlns="" id="{993C88AE-44F7-41C2-945D-A4B9B3A44CC4}"/>
              </a:ext>
            </a:extLst>
          </p:cNvPr>
          <p:cNvSpPr/>
          <p:nvPr/>
        </p:nvSpPr>
        <p:spPr>
          <a:xfrm>
            <a:off x="4592134" y="3096702"/>
            <a:ext cx="4348853" cy="102611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9217"/>
              <a:gd name="adj6" fmla="val -566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 the right hyperplane with the maximum segregation from the either nearest data points</a:t>
            </a:r>
          </a:p>
        </p:txBody>
      </p:sp>
    </p:spTree>
    <p:extLst>
      <p:ext uri="{BB962C8B-B14F-4D97-AF65-F5344CB8AC3E}">
        <p14:creationId xmlns:p14="http://schemas.microsoft.com/office/powerpoint/2010/main" val="404346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56AFF2-2025-43F6-93AB-25D61BDF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happens when there is no clear hyperplane?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05907E99-07C1-45AC-B432-E594484CA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3668" y="989303"/>
            <a:ext cx="3374638" cy="168731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35EC81-F020-4B72-A4C2-DAA87677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72BE-1EB1-4D3D-82B3-E7DC2624987E}" type="datetime1">
              <a:rPr lang="en-US" smtClean="0"/>
              <a:t>11/1/2019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697AD76-1E5E-4E3E-8B26-D65D1C741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no. </a:t>
            </a:r>
            <a:fld id="{7240F3D1-AE27-48C7-9FC9-EF8542F23A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7282280-C01D-4F7C-BED8-6BE879802183}"/>
              </a:ext>
            </a:extLst>
          </p:cNvPr>
          <p:cNvSpPr/>
          <p:nvPr/>
        </p:nvSpPr>
        <p:spPr>
          <a:xfrm>
            <a:off x="-1" y="989303"/>
            <a:ext cx="5529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Some problems can’t be solved using linear hyperplane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is rarely ever as clean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dataset will often look more like the jumbled balls which represent a </a:t>
            </a:r>
            <a:r>
              <a:rPr lang="en-US" sz="1600" dirty="0">
                <a:highlight>
                  <a:srgbClr val="FFFF00"/>
                </a:highlight>
              </a:rPr>
              <a:t>linearly non separable </a:t>
            </a:r>
            <a:r>
              <a:rPr lang="en-US" sz="1600" dirty="0"/>
              <a:t>dataset.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6C4B9CC-BF2B-45AD-BC94-86BF912F4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668" y="2711050"/>
            <a:ext cx="3374638" cy="2043829"/>
          </a:xfrm>
          <a:prstGeom prst="rect">
            <a:avLst/>
          </a:prstGeom>
        </p:spPr>
      </p:pic>
      <p:sp>
        <p:nvSpPr>
          <p:cNvPr id="9" name="Callout: Bent Line with Border and Accent Bar 8">
            <a:extLst>
              <a:ext uri="{FF2B5EF4-FFF2-40B4-BE49-F238E27FC236}">
                <a16:creationId xmlns:a16="http://schemas.microsoft.com/office/drawing/2014/main" xmlns="" id="{50A350AB-2CBC-447B-B936-2B65D67F5CBB}"/>
              </a:ext>
            </a:extLst>
          </p:cNvPr>
          <p:cNvSpPr/>
          <p:nvPr/>
        </p:nvSpPr>
        <p:spPr>
          <a:xfrm>
            <a:off x="115694" y="3518262"/>
            <a:ext cx="3071643" cy="1210699"/>
          </a:xfrm>
          <a:prstGeom prst="accentBorderCallout2">
            <a:avLst>
              <a:gd name="adj1" fmla="val 21023"/>
              <a:gd name="adj2" fmla="val 106064"/>
              <a:gd name="adj3" fmla="val 20075"/>
              <a:gd name="adj4" fmla="val 122243"/>
              <a:gd name="adj5" fmla="val -80651"/>
              <a:gd name="adj6" fmla="val 18845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straight line cannot be used as a decision boundary.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modified version of SVM, called </a:t>
            </a:r>
            <a:r>
              <a:rPr lang="en-US" sz="1600" dirty="0">
                <a:solidFill>
                  <a:srgbClr val="0070C0"/>
                </a:solidFill>
              </a:rPr>
              <a:t>Kernel</a:t>
            </a:r>
            <a:r>
              <a:rPr lang="en-US" sz="1600" dirty="0"/>
              <a:t> SVM, is used</a:t>
            </a:r>
          </a:p>
        </p:txBody>
      </p:sp>
    </p:spTree>
    <p:extLst>
      <p:ext uri="{BB962C8B-B14F-4D97-AF65-F5344CB8AC3E}">
        <p14:creationId xmlns:p14="http://schemas.microsoft.com/office/powerpoint/2010/main" val="32245414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140839</TotalTime>
  <Words>2016</Words>
  <Application>Microsoft Office PowerPoint</Application>
  <PresentationFormat>On-screen Show (16:9)</PresentationFormat>
  <Paragraphs>310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Gill Sans MT</vt:lpstr>
      <vt:lpstr>Calibri</vt:lpstr>
      <vt:lpstr>Parcel</vt:lpstr>
      <vt:lpstr>Equation</vt:lpstr>
      <vt:lpstr>Support vector machine</vt:lpstr>
      <vt:lpstr>What is SVM</vt:lpstr>
      <vt:lpstr>What it is </vt:lpstr>
      <vt:lpstr>Support Vectors</vt:lpstr>
      <vt:lpstr>hyperplane</vt:lpstr>
      <vt:lpstr>margin</vt:lpstr>
      <vt:lpstr>How does SVM work?</vt:lpstr>
      <vt:lpstr>How does SVM work?</vt:lpstr>
      <vt:lpstr>But what happens when there is no clear hyperplane?</vt:lpstr>
      <vt:lpstr>Non-linearly Separable Data</vt:lpstr>
      <vt:lpstr>2d to 3d</vt:lpstr>
      <vt:lpstr>separability</vt:lpstr>
      <vt:lpstr>Example</vt:lpstr>
      <vt:lpstr>Example</vt:lpstr>
      <vt:lpstr>example</vt:lpstr>
      <vt:lpstr>example</vt:lpstr>
      <vt:lpstr>example</vt:lpstr>
      <vt:lpstr>Types of svm</vt:lpstr>
      <vt:lpstr>Kernel types</vt:lpstr>
      <vt:lpstr>Pros &amp; Cons of Support Vector Machines</vt:lpstr>
      <vt:lpstr>Multi-class Classification</vt:lpstr>
      <vt:lpstr>SVM Uses</vt:lpstr>
      <vt:lpstr>Logit - decision trees - SVM</vt:lpstr>
      <vt:lpstr>Logit - decision trees - SVM</vt:lpstr>
      <vt:lpstr>sklearn.svm.SVC</vt:lpstr>
      <vt:lpstr>sklearn.svm.SVC</vt:lpstr>
      <vt:lpstr>attributes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home</cp:lastModifiedBy>
  <cp:revision>1804</cp:revision>
  <cp:lastPrinted>2017-04-27T07:15:37Z</cp:lastPrinted>
  <dcterms:modified xsi:type="dcterms:W3CDTF">2019-11-01T13:54:01Z</dcterms:modified>
</cp:coreProperties>
</file>