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5143500" cx="9144000"/>
  <p:notesSz cx="6858000" cy="9945675"/>
  <p:embeddedFontLst>
    <p:embeddedFont>
      <p:font typeface="Tahoma"/>
      <p:regular r:id="rId60"/>
      <p:bold r:id="rId61"/>
    </p:embeddedFont>
    <p:embeddedFont>
      <p:font typeface="Helvetica Neue"/>
      <p:regular r:id="rId62"/>
      <p:bold r:id="rId63"/>
      <p:italic r:id="rId64"/>
      <p:boldItalic r:id="rId65"/>
    </p:embeddedFont>
    <p:embeddedFont>
      <p:font typeface="Gill Sans"/>
      <p:regular r:id="rId66"/>
      <p:bold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8" roundtripDataSignature="AMtx7mjNyIeKYocrQVazdbr3/1/1MdpL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2D24B6-16A2-449D-BEFA-78B193F67E84}">
  <a:tblStyle styleId="{0D2D24B6-16A2-449D-BEFA-78B193F67E8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560102A-5015-4C13-857C-93FED2803192}" styleName="Table_1">
    <a:wholeTbl>
      <a:tcTxStyle>
        <a:font>
          <a:latin typeface="Gill Sans MT"/>
          <a:ea typeface="Gill Sans MT"/>
          <a:cs typeface="Gill Sans MT"/>
        </a:font>
        <a:schemeClr val="tx1"/>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949B563-C216-46BB-AFB0-606C8D2F3257}" styleName="Table_2">
    <a:wholeTbl>
      <a:tcTxStyle b="off" i="off">
        <a:font>
          <a:latin typeface="Gill Sans MT"/>
          <a:ea typeface="Gill Sans MT"/>
          <a:cs typeface="Gill Sans MT"/>
        </a:font>
        <a:schemeClr val="dk1"/>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tcBdr>
      </a:tcStyle>
    </a:band1H>
    <a:band2H>
      <a:tcTxStyle/>
    </a:band2H>
    <a:band1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1V>
    <a:band2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tcStyle>
    </a:lastRow>
    <a:seCell>
      <a:tcTxStyle/>
    </a:seCell>
    <a:swCell>
      <a:tcTxStyle/>
    </a:swCell>
    <a:firstRow>
      <a:tcTxStyle b="on" i="off">
        <a:font>
          <a:latin typeface="Gill Sans MT"/>
          <a:ea typeface="Gill Sans MT"/>
          <a:cs typeface="Gill Sans MT"/>
        </a:font>
        <a:schemeClr val="lt1"/>
      </a:tcTxStyle>
      <a:tcStyle>
        <a:fill>
          <a:solidFill>
            <a:schemeClr val="accent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HelveticaNeue-regular.fntdata"/><Relationship Id="rId61" Type="http://schemas.openxmlformats.org/officeDocument/2006/relationships/font" Target="fonts/Tahoma-bold.fntdata"/><Relationship Id="rId20" Type="http://schemas.openxmlformats.org/officeDocument/2006/relationships/slide" Target="slides/slide15.xml"/><Relationship Id="rId64" Type="http://schemas.openxmlformats.org/officeDocument/2006/relationships/font" Target="fonts/HelveticaNeue-italic.fntdata"/><Relationship Id="rId63" Type="http://schemas.openxmlformats.org/officeDocument/2006/relationships/font" Target="fonts/HelveticaNeue-bold.fntdata"/><Relationship Id="rId22" Type="http://schemas.openxmlformats.org/officeDocument/2006/relationships/slide" Target="slides/slide17.xml"/><Relationship Id="rId66" Type="http://schemas.openxmlformats.org/officeDocument/2006/relationships/font" Target="fonts/GillSans-regular.fntdata"/><Relationship Id="rId21" Type="http://schemas.openxmlformats.org/officeDocument/2006/relationships/slide" Target="slides/slide16.xml"/><Relationship Id="rId65" Type="http://schemas.openxmlformats.org/officeDocument/2006/relationships/font" Target="fonts/HelveticaNeue-boldItalic.fntdata"/><Relationship Id="rId24" Type="http://schemas.openxmlformats.org/officeDocument/2006/relationships/slide" Target="slides/slide19.xml"/><Relationship Id="rId68" Type="http://customschemas.google.com/relationships/presentationmetadata" Target="metadata"/><Relationship Id="rId23" Type="http://schemas.openxmlformats.org/officeDocument/2006/relationships/slide" Target="slides/slide18.xml"/><Relationship Id="rId67" Type="http://schemas.openxmlformats.org/officeDocument/2006/relationships/font" Target="fonts/GillSans-bold.fntdata"/><Relationship Id="rId60" Type="http://schemas.openxmlformats.org/officeDocument/2006/relationships/font" Target="fonts/Tahoma-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724202"/>
            <a:ext cx="5486400" cy="44755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5: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6: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7: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8: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8: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9: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0: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1: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1: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2: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3: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4: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5: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6: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7: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8: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9: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0: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1: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2: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2: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3: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4: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4: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5: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5: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6: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6: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7: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8: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8: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9: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9: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0: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0: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1: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1: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2: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2: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3: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3: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4: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4: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5: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5: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6: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6: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7: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7: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8: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8: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49: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9: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50: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0: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51: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1: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52: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2: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53: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3: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54: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4: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724202"/>
            <a:ext cx="5486400" cy="447556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00" y="746125"/>
            <a:ext cx="6629400" cy="37290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 name="Shape 11"/>
        <p:cNvGrpSpPr/>
        <p:nvPr/>
      </p:nvGrpSpPr>
      <p:grpSpPr>
        <a:xfrm>
          <a:off x="0" y="0"/>
          <a:ext cx="0" cy="0"/>
          <a:chOff x="0" y="0"/>
          <a:chExt cx="0" cy="0"/>
        </a:xfrm>
      </p:grpSpPr>
      <p:sp>
        <p:nvSpPr>
          <p:cNvPr id="12" name="Google Shape;12;p56"/>
          <p:cNvSpPr/>
          <p:nvPr/>
        </p:nvSpPr>
        <p:spPr>
          <a:xfrm>
            <a:off x="0" y="0"/>
            <a:ext cx="4572000" cy="5143500"/>
          </a:xfrm>
          <a:prstGeom prst="rect">
            <a:avLst/>
          </a:prstGeom>
          <a:solidFill>
            <a:srgbClr val="D8D5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56"/>
          <p:cNvSpPr txBox="1"/>
          <p:nvPr>
            <p:ph type="title"/>
          </p:nvPr>
        </p:nvSpPr>
        <p:spPr>
          <a:xfrm>
            <a:off x="603504" y="1682871"/>
            <a:ext cx="3364992" cy="856123"/>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l">
              <a:lnSpc>
                <a:spcPct val="90000"/>
              </a:lnSpc>
              <a:spcBef>
                <a:spcPts val="0"/>
              </a:spcBef>
              <a:spcAft>
                <a:spcPts val="0"/>
              </a:spcAft>
              <a:buClr>
                <a:srgbClr val="00B050"/>
              </a:buClr>
              <a:buSzPts val="1650"/>
              <a:buFont typeface="Gill Sans"/>
              <a:buNone/>
              <a:defRPr sz="1650">
                <a:solidFill>
                  <a:srgbClr val="00B05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56"/>
          <p:cNvSpPr txBox="1"/>
          <p:nvPr>
            <p:ph idx="1" type="body"/>
          </p:nvPr>
        </p:nvSpPr>
        <p:spPr>
          <a:xfrm>
            <a:off x="4665518" y="748144"/>
            <a:ext cx="4405746" cy="4010892"/>
          </a:xfrm>
          <a:prstGeom prst="rect">
            <a:avLst/>
          </a:prstGeom>
          <a:noFill/>
          <a:ln>
            <a:noFill/>
          </a:ln>
        </p:spPr>
        <p:txBody>
          <a:bodyPr anchorCtr="0" anchor="t" bIns="45700" lIns="91425" spcFirstLastPara="1" rIns="91425" wrap="square" tIns="45700">
            <a:normAutofit/>
          </a:bodyPr>
          <a:lstStyle>
            <a:lvl1pPr indent="-319087" lvl="0" marL="457200" algn="l">
              <a:lnSpc>
                <a:spcPct val="100000"/>
              </a:lnSpc>
              <a:spcBef>
                <a:spcPts val="750"/>
              </a:spcBef>
              <a:spcAft>
                <a:spcPts val="0"/>
              </a:spcAft>
              <a:buSzPts val="1425"/>
              <a:buChar char="•"/>
              <a:defRPr sz="1425">
                <a:solidFill>
                  <a:schemeClr val="dk1"/>
                </a:solidFill>
              </a:defRPr>
            </a:lvl1pPr>
            <a:lvl2pPr indent="-304800" lvl="1" marL="914400" algn="l">
              <a:lnSpc>
                <a:spcPct val="100000"/>
              </a:lnSpc>
              <a:spcBef>
                <a:spcPts val="750"/>
              </a:spcBef>
              <a:spcAft>
                <a:spcPts val="0"/>
              </a:spcAft>
              <a:buSzPts val="1200"/>
              <a:buChar char="•"/>
              <a:defRPr sz="1200">
                <a:solidFill>
                  <a:schemeClr val="dk1"/>
                </a:solidFill>
              </a:defRPr>
            </a:lvl2pPr>
            <a:lvl3pPr indent="-304800" lvl="2" marL="1371600" algn="l">
              <a:lnSpc>
                <a:spcPct val="100000"/>
              </a:lnSpc>
              <a:spcBef>
                <a:spcPts val="750"/>
              </a:spcBef>
              <a:spcAft>
                <a:spcPts val="0"/>
              </a:spcAft>
              <a:buSzPts val="1200"/>
              <a:buChar char="•"/>
              <a:defRPr sz="1200">
                <a:solidFill>
                  <a:schemeClr val="dk1"/>
                </a:solidFill>
              </a:defRPr>
            </a:lvl3pPr>
            <a:lvl4pPr indent="-304800" lvl="3" marL="1828800" algn="l">
              <a:lnSpc>
                <a:spcPct val="100000"/>
              </a:lnSpc>
              <a:spcBef>
                <a:spcPts val="750"/>
              </a:spcBef>
              <a:spcAft>
                <a:spcPts val="0"/>
              </a:spcAft>
              <a:buSzPts val="1200"/>
              <a:buChar char="•"/>
              <a:defRPr sz="1200">
                <a:solidFill>
                  <a:schemeClr val="dk1"/>
                </a:solidFill>
              </a:defRPr>
            </a:lvl4pPr>
            <a:lvl5pPr indent="-304800" lvl="4" marL="2286000" algn="l">
              <a:lnSpc>
                <a:spcPct val="100000"/>
              </a:lnSpc>
              <a:spcBef>
                <a:spcPts val="750"/>
              </a:spcBef>
              <a:spcAft>
                <a:spcPts val="0"/>
              </a:spcAft>
              <a:buSzPts val="1200"/>
              <a:buChar char="•"/>
              <a:defRPr sz="1200">
                <a:solidFill>
                  <a:schemeClr val="dk1"/>
                </a:solidFill>
              </a:defRPr>
            </a:lvl5pPr>
            <a:lvl6pPr indent="-304800" lvl="5" marL="2743200" algn="l">
              <a:lnSpc>
                <a:spcPct val="100000"/>
              </a:lnSpc>
              <a:spcBef>
                <a:spcPts val="750"/>
              </a:spcBef>
              <a:spcAft>
                <a:spcPts val="0"/>
              </a:spcAft>
              <a:buSzPts val="1200"/>
              <a:buChar char="•"/>
              <a:defRPr sz="1200"/>
            </a:lvl6pPr>
            <a:lvl7pPr indent="-304800" lvl="6" marL="3200400" algn="l">
              <a:lnSpc>
                <a:spcPct val="100000"/>
              </a:lnSpc>
              <a:spcBef>
                <a:spcPts val="750"/>
              </a:spcBef>
              <a:spcAft>
                <a:spcPts val="0"/>
              </a:spcAft>
              <a:buSzPts val="1200"/>
              <a:buChar char="•"/>
              <a:defRPr sz="1200"/>
            </a:lvl7pPr>
            <a:lvl8pPr indent="-304800" lvl="7" marL="3657600" algn="l">
              <a:lnSpc>
                <a:spcPct val="100000"/>
              </a:lnSpc>
              <a:spcBef>
                <a:spcPts val="750"/>
              </a:spcBef>
              <a:spcAft>
                <a:spcPts val="0"/>
              </a:spcAft>
              <a:buSzPts val="1200"/>
              <a:buChar char="•"/>
              <a:defRPr sz="1200"/>
            </a:lvl8pPr>
            <a:lvl9pPr indent="-304800" lvl="8" marL="4114800" algn="l">
              <a:lnSpc>
                <a:spcPct val="100000"/>
              </a:lnSpc>
              <a:spcBef>
                <a:spcPts val="750"/>
              </a:spcBef>
              <a:spcAft>
                <a:spcPts val="0"/>
              </a:spcAft>
              <a:buSzPts val="1200"/>
              <a:buChar char="•"/>
              <a:defRPr sz="1200"/>
            </a:lvl9pPr>
          </a:lstStyle>
          <a:p/>
        </p:txBody>
      </p:sp>
      <p:sp>
        <p:nvSpPr>
          <p:cNvPr id="15" name="Google Shape;15;p56"/>
          <p:cNvSpPr txBox="1"/>
          <p:nvPr>
            <p:ph idx="2" type="body"/>
          </p:nvPr>
        </p:nvSpPr>
        <p:spPr>
          <a:xfrm>
            <a:off x="836676" y="2662439"/>
            <a:ext cx="2846070" cy="164552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750"/>
              </a:spcBef>
              <a:spcAft>
                <a:spcPts val="0"/>
              </a:spcAft>
              <a:buSzPts val="1125"/>
              <a:buNone/>
              <a:defRPr sz="1125">
                <a:solidFill>
                  <a:srgbClr val="FFFFFF"/>
                </a:solidFill>
              </a:defRPr>
            </a:lvl1pPr>
            <a:lvl2pPr indent="-228600" lvl="1" marL="914400" algn="l">
              <a:lnSpc>
                <a:spcPct val="100000"/>
              </a:lnSpc>
              <a:spcBef>
                <a:spcPts val="750"/>
              </a:spcBef>
              <a:spcAft>
                <a:spcPts val="0"/>
              </a:spcAft>
              <a:buSzPts val="1050"/>
              <a:buNone/>
              <a:defRPr sz="1050"/>
            </a:lvl2pPr>
            <a:lvl3pPr indent="-228600" lvl="2" marL="1371600" algn="l">
              <a:lnSpc>
                <a:spcPct val="100000"/>
              </a:lnSpc>
              <a:spcBef>
                <a:spcPts val="750"/>
              </a:spcBef>
              <a:spcAft>
                <a:spcPts val="0"/>
              </a:spcAft>
              <a:buSzPts val="900"/>
              <a:buNone/>
              <a:defRPr sz="900"/>
            </a:lvl3pPr>
            <a:lvl4pPr indent="-228600" lvl="3" marL="1828800" algn="l">
              <a:lnSpc>
                <a:spcPct val="100000"/>
              </a:lnSpc>
              <a:spcBef>
                <a:spcPts val="750"/>
              </a:spcBef>
              <a:spcAft>
                <a:spcPts val="0"/>
              </a:spcAft>
              <a:buSzPts val="750"/>
              <a:buNone/>
              <a:defRPr sz="750"/>
            </a:lvl4pPr>
            <a:lvl5pPr indent="-228600" lvl="4" marL="2286000" algn="l">
              <a:lnSpc>
                <a:spcPct val="100000"/>
              </a:lnSpc>
              <a:spcBef>
                <a:spcPts val="750"/>
              </a:spcBef>
              <a:spcAft>
                <a:spcPts val="0"/>
              </a:spcAft>
              <a:buSzPts val="750"/>
              <a:buNone/>
              <a:defRPr sz="750"/>
            </a:lvl5pPr>
            <a:lvl6pPr indent="-228600" lvl="5" marL="2743200" algn="l">
              <a:lnSpc>
                <a:spcPct val="100000"/>
              </a:lnSpc>
              <a:spcBef>
                <a:spcPts val="750"/>
              </a:spcBef>
              <a:spcAft>
                <a:spcPts val="0"/>
              </a:spcAft>
              <a:buSzPts val="750"/>
              <a:buNone/>
              <a:defRPr sz="750"/>
            </a:lvl6pPr>
            <a:lvl7pPr indent="-228600" lvl="6" marL="3200400" algn="l">
              <a:lnSpc>
                <a:spcPct val="100000"/>
              </a:lnSpc>
              <a:spcBef>
                <a:spcPts val="750"/>
              </a:spcBef>
              <a:spcAft>
                <a:spcPts val="0"/>
              </a:spcAft>
              <a:buSzPts val="750"/>
              <a:buNone/>
              <a:defRPr sz="750"/>
            </a:lvl7pPr>
            <a:lvl8pPr indent="-228600" lvl="7" marL="3657600" algn="l">
              <a:lnSpc>
                <a:spcPct val="100000"/>
              </a:lnSpc>
              <a:spcBef>
                <a:spcPts val="750"/>
              </a:spcBef>
              <a:spcAft>
                <a:spcPts val="0"/>
              </a:spcAft>
              <a:buSzPts val="750"/>
              <a:buNone/>
              <a:defRPr sz="750"/>
            </a:lvl8pPr>
            <a:lvl9pPr indent="-228600" lvl="8" marL="4114800" algn="l">
              <a:lnSpc>
                <a:spcPct val="100000"/>
              </a:lnSpc>
              <a:spcBef>
                <a:spcPts val="750"/>
              </a:spcBef>
              <a:spcAft>
                <a:spcPts val="0"/>
              </a:spcAft>
              <a:buSzPts val="750"/>
              <a:buNone/>
              <a:defRPr sz="750"/>
            </a:lvl9pPr>
          </a:lstStyle>
          <a:p/>
        </p:txBody>
      </p:sp>
      <p:sp>
        <p:nvSpPr>
          <p:cNvPr id="16" name="Google Shape;16;p56"/>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6"/>
          <p:cNvSpPr txBox="1"/>
          <p:nvPr>
            <p:ph idx="11" type="ftr"/>
          </p:nvPr>
        </p:nvSpPr>
        <p:spPr>
          <a:xfrm>
            <a:off x="603504" y="4677156"/>
            <a:ext cx="3843598" cy="2400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rgbClr val="FFFFFF"/>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7"/>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l">
              <a:lnSpc>
                <a:spcPct val="90000"/>
              </a:lnSpc>
              <a:spcBef>
                <a:spcPts val="0"/>
              </a:spcBef>
              <a:spcAft>
                <a:spcPts val="0"/>
              </a:spcAft>
              <a:buClr>
                <a:srgbClr val="00B05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57"/>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7"/>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Gill Sans"/>
                <a:ea typeface="Gill Sans"/>
                <a:cs typeface="Gill Sans"/>
                <a:sym typeface="Gill Sans"/>
              </a:defRPr>
            </a:lvl1pPr>
            <a:lvl2pPr indent="0" lvl="1" marL="0" algn="r">
              <a:spcBef>
                <a:spcPts val="0"/>
              </a:spcBef>
              <a:buNone/>
              <a:defRPr b="0" i="0" sz="1200" u="none" cap="none" strike="noStrike">
                <a:solidFill>
                  <a:srgbClr val="888888"/>
                </a:solidFill>
                <a:latin typeface="Gill Sans"/>
                <a:ea typeface="Gill Sans"/>
                <a:cs typeface="Gill Sans"/>
                <a:sym typeface="Gill Sans"/>
              </a:defRPr>
            </a:lvl2pPr>
            <a:lvl3pPr indent="0" lvl="2" marL="0" algn="r">
              <a:spcBef>
                <a:spcPts val="0"/>
              </a:spcBef>
              <a:buNone/>
              <a:defRPr b="0" i="0" sz="1200" u="none" cap="none" strike="noStrike">
                <a:solidFill>
                  <a:srgbClr val="888888"/>
                </a:solidFill>
                <a:latin typeface="Gill Sans"/>
                <a:ea typeface="Gill Sans"/>
                <a:cs typeface="Gill Sans"/>
                <a:sym typeface="Gill Sans"/>
              </a:defRPr>
            </a:lvl3pPr>
            <a:lvl4pPr indent="0" lvl="3" marL="0" algn="r">
              <a:spcBef>
                <a:spcPts val="0"/>
              </a:spcBef>
              <a:buNone/>
              <a:defRPr b="0" i="0" sz="1200" u="none" cap="none" strike="noStrike">
                <a:solidFill>
                  <a:srgbClr val="888888"/>
                </a:solidFill>
                <a:latin typeface="Gill Sans"/>
                <a:ea typeface="Gill Sans"/>
                <a:cs typeface="Gill Sans"/>
                <a:sym typeface="Gill Sans"/>
              </a:defRPr>
            </a:lvl4pPr>
            <a:lvl5pPr indent="0" lvl="4" marL="0" algn="r">
              <a:spcBef>
                <a:spcPts val="0"/>
              </a:spcBef>
              <a:buNone/>
              <a:defRPr b="0" i="0" sz="1200" u="none" cap="none" strike="noStrike">
                <a:solidFill>
                  <a:srgbClr val="888888"/>
                </a:solidFill>
                <a:latin typeface="Gill Sans"/>
                <a:ea typeface="Gill Sans"/>
                <a:cs typeface="Gill Sans"/>
                <a:sym typeface="Gill Sans"/>
              </a:defRPr>
            </a:lvl5pPr>
            <a:lvl6pPr indent="0" lvl="5" marL="0" algn="r">
              <a:spcBef>
                <a:spcPts val="0"/>
              </a:spcBef>
              <a:buNone/>
              <a:defRPr b="0" i="0" sz="1200" u="none" cap="none" strike="noStrike">
                <a:solidFill>
                  <a:srgbClr val="888888"/>
                </a:solidFill>
                <a:latin typeface="Gill Sans"/>
                <a:ea typeface="Gill Sans"/>
                <a:cs typeface="Gill Sans"/>
                <a:sym typeface="Gill Sans"/>
              </a:defRPr>
            </a:lvl6pPr>
            <a:lvl7pPr indent="0" lvl="6" marL="0" algn="r">
              <a:spcBef>
                <a:spcPts val="0"/>
              </a:spcBef>
              <a:buNone/>
              <a:defRPr b="0" i="0" sz="1200" u="none" cap="none" strike="noStrike">
                <a:solidFill>
                  <a:srgbClr val="888888"/>
                </a:solidFill>
                <a:latin typeface="Gill Sans"/>
                <a:ea typeface="Gill Sans"/>
                <a:cs typeface="Gill Sans"/>
                <a:sym typeface="Gill Sans"/>
              </a:defRPr>
            </a:lvl7pPr>
            <a:lvl8pPr indent="0" lvl="7" marL="0" algn="r">
              <a:spcBef>
                <a:spcPts val="0"/>
              </a:spcBef>
              <a:buNone/>
              <a:defRPr b="0" i="0" sz="1200" u="none" cap="none" strike="noStrike">
                <a:solidFill>
                  <a:srgbClr val="888888"/>
                </a:solidFill>
                <a:latin typeface="Gill Sans"/>
                <a:ea typeface="Gill Sans"/>
                <a:cs typeface="Gill Sans"/>
                <a:sym typeface="Gill Sans"/>
              </a:defRPr>
            </a:lvl8pPr>
            <a:lvl9pPr indent="0" lvl="8" marL="0" algn="r">
              <a:spcBef>
                <a:spcPts val="0"/>
              </a:spcBef>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r>
              <a:rPr lang="en-US"/>
              <a:t>Slide no.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D8D5D0"/>
        </a:solidFill>
      </p:bgPr>
    </p:bg>
    <p:spTree>
      <p:nvGrpSpPr>
        <p:cNvPr id="22" name="Shape 22"/>
        <p:cNvGrpSpPr/>
        <p:nvPr/>
      </p:nvGrpSpPr>
      <p:grpSpPr>
        <a:xfrm>
          <a:off x="0" y="0"/>
          <a:ext cx="0" cy="0"/>
          <a:chOff x="0" y="0"/>
          <a:chExt cx="0" cy="0"/>
        </a:xfrm>
      </p:grpSpPr>
      <p:sp>
        <p:nvSpPr>
          <p:cNvPr id="23" name="Google Shape;23;p58"/>
          <p:cNvSpPr txBox="1"/>
          <p:nvPr>
            <p:ph type="ctr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00B050"/>
              </a:buClr>
              <a:buSzPts val="2850"/>
              <a:buFont typeface="Gill Sans"/>
              <a:buNone/>
              <a:defRPr sz="2850">
                <a:solidFill>
                  <a:srgbClr val="00B05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8"/>
          <p:cNvSpPr txBox="1"/>
          <p:nvPr>
            <p:ph idx="1" type="subTitle"/>
          </p:nvPr>
        </p:nvSpPr>
        <p:spPr>
          <a:xfrm>
            <a:off x="2021396" y="3264408"/>
            <a:ext cx="5101209" cy="929921"/>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50"/>
              </a:spcBef>
              <a:spcAft>
                <a:spcPts val="0"/>
              </a:spcAft>
              <a:buSzPts val="1500"/>
              <a:buNone/>
              <a:defRPr sz="1500">
                <a:solidFill>
                  <a:srgbClr val="002060"/>
                </a:solidFill>
              </a:defRPr>
            </a:lvl1pPr>
            <a:lvl2pPr lvl="1" algn="ctr">
              <a:lnSpc>
                <a:spcPct val="100000"/>
              </a:lnSpc>
              <a:spcBef>
                <a:spcPts val="750"/>
              </a:spcBef>
              <a:spcAft>
                <a:spcPts val="0"/>
              </a:spcAft>
              <a:buSzPts val="1500"/>
              <a:buNone/>
              <a:defRPr sz="1500"/>
            </a:lvl2pPr>
            <a:lvl3pPr lvl="2" algn="ctr">
              <a:lnSpc>
                <a:spcPct val="100000"/>
              </a:lnSpc>
              <a:spcBef>
                <a:spcPts val="750"/>
              </a:spcBef>
              <a:spcAft>
                <a:spcPts val="0"/>
              </a:spcAft>
              <a:buSzPts val="1350"/>
              <a:buNone/>
              <a:defRPr sz="1350"/>
            </a:lvl3pPr>
            <a:lvl4pPr lvl="3" algn="ctr">
              <a:lnSpc>
                <a:spcPct val="100000"/>
              </a:lnSpc>
              <a:spcBef>
                <a:spcPts val="750"/>
              </a:spcBef>
              <a:spcAft>
                <a:spcPts val="0"/>
              </a:spcAft>
              <a:buSzPts val="1200"/>
              <a:buNone/>
              <a:defRPr sz="1200"/>
            </a:lvl4pPr>
            <a:lvl5pPr lvl="4" algn="ctr">
              <a:lnSpc>
                <a:spcPct val="100000"/>
              </a:lnSpc>
              <a:spcBef>
                <a:spcPts val="750"/>
              </a:spcBef>
              <a:spcAft>
                <a:spcPts val="0"/>
              </a:spcAft>
              <a:buSzPts val="1200"/>
              <a:buNone/>
              <a:defRPr sz="1200"/>
            </a:lvl5pPr>
            <a:lvl6pPr lvl="5" algn="ctr">
              <a:lnSpc>
                <a:spcPct val="100000"/>
              </a:lnSpc>
              <a:spcBef>
                <a:spcPts val="750"/>
              </a:spcBef>
              <a:spcAft>
                <a:spcPts val="0"/>
              </a:spcAft>
              <a:buSzPts val="1200"/>
              <a:buNone/>
              <a:defRPr sz="1200"/>
            </a:lvl6pPr>
            <a:lvl7pPr lvl="6" algn="ctr">
              <a:lnSpc>
                <a:spcPct val="100000"/>
              </a:lnSpc>
              <a:spcBef>
                <a:spcPts val="750"/>
              </a:spcBef>
              <a:spcAft>
                <a:spcPts val="0"/>
              </a:spcAft>
              <a:buSzPts val="1200"/>
              <a:buNone/>
              <a:defRPr sz="1200"/>
            </a:lvl7pPr>
            <a:lvl8pPr lvl="7" algn="ctr">
              <a:lnSpc>
                <a:spcPct val="100000"/>
              </a:lnSpc>
              <a:spcBef>
                <a:spcPts val="750"/>
              </a:spcBef>
              <a:spcAft>
                <a:spcPts val="0"/>
              </a:spcAft>
              <a:buSzPts val="1200"/>
              <a:buNone/>
              <a:defRPr sz="1200"/>
            </a:lvl8pPr>
            <a:lvl9pPr lvl="8" algn="ctr">
              <a:lnSpc>
                <a:spcPct val="100000"/>
              </a:lnSpc>
              <a:spcBef>
                <a:spcPts val="750"/>
              </a:spcBef>
              <a:spcAft>
                <a:spcPts val="0"/>
              </a:spcAft>
              <a:buSzPts val="1200"/>
              <a:buNone/>
              <a:defRPr sz="1200"/>
            </a:lvl9pPr>
          </a:lstStyle>
          <a:p/>
        </p:txBody>
      </p:sp>
      <p:sp>
        <p:nvSpPr>
          <p:cNvPr id="25" name="Google Shape;25;p58"/>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00206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D8D5D0"/>
        </a:solidFill>
      </p:bgPr>
    </p:bg>
    <p:spTree>
      <p:nvGrpSpPr>
        <p:cNvPr id="26" name="Shape 26"/>
        <p:cNvGrpSpPr/>
        <p:nvPr/>
      </p:nvGrpSpPr>
      <p:grpSpPr>
        <a:xfrm>
          <a:off x="0" y="0"/>
          <a:ext cx="0" cy="0"/>
          <a:chOff x="0" y="0"/>
          <a:chExt cx="0" cy="0"/>
        </a:xfrm>
      </p:grpSpPr>
      <p:sp>
        <p:nvSpPr>
          <p:cNvPr id="27" name="Google Shape;27;p59"/>
          <p:cNvSpPr txBox="1"/>
          <p:nvPr>
            <p:ph type="title"/>
          </p:nvPr>
        </p:nvSpPr>
        <p:spPr>
          <a:xfrm>
            <a:off x="1200150" y="1790058"/>
            <a:ext cx="6743700" cy="123444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l">
              <a:lnSpc>
                <a:spcPct val="90000"/>
              </a:lnSpc>
              <a:spcBef>
                <a:spcPts val="0"/>
              </a:spcBef>
              <a:spcAft>
                <a:spcPts val="0"/>
              </a:spcAft>
              <a:buClr>
                <a:srgbClr val="00B050"/>
              </a:buClr>
              <a:buSzPts val="2850"/>
              <a:buFont typeface="Gill Sans"/>
              <a:buNone/>
              <a:defRPr sz="2850">
                <a:solidFill>
                  <a:srgbClr val="00B05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9"/>
          <p:cNvSpPr txBox="1"/>
          <p:nvPr>
            <p:ph idx="1" type="body"/>
          </p:nvPr>
        </p:nvSpPr>
        <p:spPr>
          <a:xfrm>
            <a:off x="2021396" y="3264349"/>
            <a:ext cx="5101209" cy="94881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750"/>
              </a:spcBef>
              <a:spcAft>
                <a:spcPts val="0"/>
              </a:spcAft>
              <a:buSzPts val="1500"/>
              <a:buNone/>
              <a:defRPr sz="1500">
                <a:solidFill>
                  <a:schemeClr val="lt1"/>
                </a:solidFill>
              </a:defRPr>
            </a:lvl1pPr>
            <a:lvl2pPr indent="-228600" lvl="1" marL="914400" algn="l">
              <a:lnSpc>
                <a:spcPct val="100000"/>
              </a:lnSpc>
              <a:spcBef>
                <a:spcPts val="750"/>
              </a:spcBef>
              <a:spcAft>
                <a:spcPts val="0"/>
              </a:spcAft>
              <a:buSzPts val="1500"/>
              <a:buNone/>
              <a:defRPr sz="1500">
                <a:solidFill>
                  <a:schemeClr val="lt1"/>
                </a:solidFill>
              </a:defRPr>
            </a:lvl2pPr>
            <a:lvl3pPr indent="-228600" lvl="2" marL="1371600" algn="l">
              <a:lnSpc>
                <a:spcPct val="100000"/>
              </a:lnSpc>
              <a:spcBef>
                <a:spcPts val="750"/>
              </a:spcBef>
              <a:spcAft>
                <a:spcPts val="0"/>
              </a:spcAft>
              <a:buSzPts val="1350"/>
              <a:buNone/>
              <a:defRPr sz="1350">
                <a:solidFill>
                  <a:schemeClr val="lt1"/>
                </a:solidFill>
              </a:defRPr>
            </a:lvl3pPr>
            <a:lvl4pPr indent="-228600" lvl="3" marL="1828800" algn="l">
              <a:lnSpc>
                <a:spcPct val="100000"/>
              </a:lnSpc>
              <a:spcBef>
                <a:spcPts val="750"/>
              </a:spcBef>
              <a:spcAft>
                <a:spcPts val="0"/>
              </a:spcAft>
              <a:buSzPts val="1200"/>
              <a:buNone/>
              <a:defRPr sz="1200">
                <a:solidFill>
                  <a:schemeClr val="lt1"/>
                </a:solidFill>
              </a:defRPr>
            </a:lvl4pPr>
            <a:lvl5pPr indent="-228600" lvl="4" marL="2286000" algn="l">
              <a:lnSpc>
                <a:spcPct val="100000"/>
              </a:lnSpc>
              <a:spcBef>
                <a:spcPts val="750"/>
              </a:spcBef>
              <a:spcAft>
                <a:spcPts val="0"/>
              </a:spcAft>
              <a:buSzPts val="1200"/>
              <a:buNone/>
              <a:defRPr sz="1200">
                <a:solidFill>
                  <a:schemeClr val="lt1"/>
                </a:solidFill>
              </a:defRPr>
            </a:lvl5pPr>
            <a:lvl6pPr indent="-228600" lvl="5" marL="2743200" algn="l">
              <a:lnSpc>
                <a:spcPct val="100000"/>
              </a:lnSpc>
              <a:spcBef>
                <a:spcPts val="750"/>
              </a:spcBef>
              <a:spcAft>
                <a:spcPts val="0"/>
              </a:spcAft>
              <a:buSzPts val="1200"/>
              <a:buNone/>
              <a:defRPr sz="1200">
                <a:solidFill>
                  <a:schemeClr val="lt1"/>
                </a:solidFill>
              </a:defRPr>
            </a:lvl6pPr>
            <a:lvl7pPr indent="-228600" lvl="6" marL="3200400" algn="l">
              <a:lnSpc>
                <a:spcPct val="100000"/>
              </a:lnSpc>
              <a:spcBef>
                <a:spcPts val="750"/>
              </a:spcBef>
              <a:spcAft>
                <a:spcPts val="0"/>
              </a:spcAft>
              <a:buSzPts val="1200"/>
              <a:buNone/>
              <a:defRPr sz="1200">
                <a:solidFill>
                  <a:schemeClr val="lt1"/>
                </a:solidFill>
              </a:defRPr>
            </a:lvl7pPr>
            <a:lvl8pPr indent="-228600" lvl="7" marL="3657600" algn="l">
              <a:lnSpc>
                <a:spcPct val="100000"/>
              </a:lnSpc>
              <a:spcBef>
                <a:spcPts val="750"/>
              </a:spcBef>
              <a:spcAft>
                <a:spcPts val="0"/>
              </a:spcAft>
              <a:buSzPts val="1200"/>
              <a:buNone/>
              <a:defRPr sz="1200">
                <a:solidFill>
                  <a:schemeClr val="lt1"/>
                </a:solidFill>
              </a:defRPr>
            </a:lvl8pPr>
            <a:lvl9pPr indent="-228600" lvl="8" marL="4114800" algn="l">
              <a:lnSpc>
                <a:spcPct val="100000"/>
              </a:lnSpc>
              <a:spcBef>
                <a:spcPts val="750"/>
              </a:spcBef>
              <a:spcAft>
                <a:spcPts val="0"/>
              </a:spcAft>
              <a:buSzPts val="1200"/>
              <a:buNone/>
              <a:defRPr sz="1200">
                <a:solidFill>
                  <a:schemeClr val="lt1"/>
                </a:solidFill>
              </a:defRPr>
            </a:lvl9pPr>
          </a:lstStyle>
          <a:p/>
        </p:txBody>
      </p:sp>
      <p:sp>
        <p:nvSpPr>
          <p:cNvPr id="29" name="Google Shape;29;p59"/>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60"/>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l">
              <a:lnSpc>
                <a:spcPct val="90000"/>
              </a:lnSpc>
              <a:spcBef>
                <a:spcPts val="0"/>
              </a:spcBef>
              <a:spcAft>
                <a:spcPts val="0"/>
              </a:spcAft>
              <a:buClr>
                <a:srgbClr val="00B05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0"/>
          <p:cNvSpPr txBox="1"/>
          <p:nvPr>
            <p:ph idx="1" type="body"/>
          </p:nvPr>
        </p:nvSpPr>
        <p:spPr>
          <a:xfrm>
            <a:off x="0" y="891539"/>
            <a:ext cx="9144000" cy="397140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33" name="Google Shape;33;p60"/>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0"/>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Gill Sans"/>
                <a:ea typeface="Gill Sans"/>
                <a:cs typeface="Gill Sans"/>
                <a:sym typeface="Gill Sans"/>
              </a:defRPr>
            </a:lvl1pPr>
            <a:lvl2pPr indent="0" lvl="1" marL="0" algn="r">
              <a:spcBef>
                <a:spcPts val="0"/>
              </a:spcBef>
              <a:buNone/>
              <a:defRPr sz="1200">
                <a:solidFill>
                  <a:srgbClr val="888888"/>
                </a:solidFill>
                <a:latin typeface="Gill Sans"/>
                <a:ea typeface="Gill Sans"/>
                <a:cs typeface="Gill Sans"/>
                <a:sym typeface="Gill Sans"/>
              </a:defRPr>
            </a:lvl2pPr>
            <a:lvl3pPr indent="0" lvl="2" marL="0" algn="r">
              <a:spcBef>
                <a:spcPts val="0"/>
              </a:spcBef>
              <a:buNone/>
              <a:defRPr sz="1200">
                <a:solidFill>
                  <a:srgbClr val="888888"/>
                </a:solidFill>
                <a:latin typeface="Gill Sans"/>
                <a:ea typeface="Gill Sans"/>
                <a:cs typeface="Gill Sans"/>
                <a:sym typeface="Gill Sans"/>
              </a:defRPr>
            </a:lvl3pPr>
            <a:lvl4pPr indent="0" lvl="3" marL="0" algn="r">
              <a:spcBef>
                <a:spcPts val="0"/>
              </a:spcBef>
              <a:buNone/>
              <a:defRPr sz="1200">
                <a:solidFill>
                  <a:srgbClr val="888888"/>
                </a:solidFill>
                <a:latin typeface="Gill Sans"/>
                <a:ea typeface="Gill Sans"/>
                <a:cs typeface="Gill Sans"/>
                <a:sym typeface="Gill Sans"/>
              </a:defRPr>
            </a:lvl4pPr>
            <a:lvl5pPr indent="0" lvl="4" marL="0" algn="r">
              <a:spcBef>
                <a:spcPts val="0"/>
              </a:spcBef>
              <a:buNone/>
              <a:defRPr sz="1200">
                <a:solidFill>
                  <a:srgbClr val="888888"/>
                </a:solidFill>
                <a:latin typeface="Gill Sans"/>
                <a:ea typeface="Gill Sans"/>
                <a:cs typeface="Gill Sans"/>
                <a:sym typeface="Gill Sans"/>
              </a:defRPr>
            </a:lvl5pPr>
            <a:lvl6pPr indent="0" lvl="5" marL="0" algn="r">
              <a:spcBef>
                <a:spcPts val="0"/>
              </a:spcBef>
              <a:buNone/>
              <a:defRPr sz="1200">
                <a:solidFill>
                  <a:srgbClr val="888888"/>
                </a:solidFill>
                <a:latin typeface="Gill Sans"/>
                <a:ea typeface="Gill Sans"/>
                <a:cs typeface="Gill Sans"/>
                <a:sym typeface="Gill Sans"/>
              </a:defRPr>
            </a:lvl6pPr>
            <a:lvl7pPr indent="0" lvl="6" marL="0" algn="r">
              <a:spcBef>
                <a:spcPts val="0"/>
              </a:spcBef>
              <a:buNone/>
              <a:defRPr sz="1200">
                <a:solidFill>
                  <a:srgbClr val="888888"/>
                </a:solidFill>
                <a:latin typeface="Gill Sans"/>
                <a:ea typeface="Gill Sans"/>
                <a:cs typeface="Gill Sans"/>
                <a:sym typeface="Gill Sans"/>
              </a:defRPr>
            </a:lvl7pPr>
            <a:lvl8pPr indent="0" lvl="7" marL="0" algn="r">
              <a:spcBef>
                <a:spcPts val="0"/>
              </a:spcBef>
              <a:buNone/>
              <a:defRPr sz="1200">
                <a:solidFill>
                  <a:srgbClr val="888888"/>
                </a:solidFill>
                <a:latin typeface="Gill Sans"/>
                <a:ea typeface="Gill Sans"/>
                <a:cs typeface="Gill Sans"/>
                <a:sym typeface="Gill Sans"/>
              </a:defRPr>
            </a:lvl8pPr>
            <a:lvl9pPr indent="0" lvl="8" marL="0" algn="r">
              <a:spcBef>
                <a:spcPts val="0"/>
              </a:spcBef>
              <a:buNone/>
              <a:defRPr sz="1200">
                <a:solidFill>
                  <a:srgbClr val="888888"/>
                </a:solidFill>
                <a:latin typeface="Gill Sans"/>
                <a:ea typeface="Gill Sans"/>
                <a:cs typeface="Gill Sans"/>
                <a:sym typeface="Gill Sans"/>
              </a:defRPr>
            </a:lvl9pPr>
          </a:lstStyle>
          <a:p>
            <a:pPr indent="0" lvl="0" marL="0" rtl="0" algn="r">
              <a:spcBef>
                <a:spcPts val="0"/>
              </a:spcBef>
              <a:spcAft>
                <a:spcPts val="0"/>
              </a:spcAft>
              <a:buNone/>
            </a:pPr>
            <a:r>
              <a:rPr lang="en-US"/>
              <a:t>Slide no.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61"/>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l">
              <a:lnSpc>
                <a:spcPct val="90000"/>
              </a:lnSpc>
              <a:spcBef>
                <a:spcPts val="0"/>
              </a:spcBef>
              <a:spcAft>
                <a:spcPts val="0"/>
              </a:spcAft>
              <a:buClr>
                <a:srgbClr val="00B05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1"/>
          <p:cNvSpPr txBox="1"/>
          <p:nvPr>
            <p:ph idx="1" type="body"/>
          </p:nvPr>
        </p:nvSpPr>
        <p:spPr>
          <a:xfrm>
            <a:off x="0" y="895800"/>
            <a:ext cx="4390264" cy="386323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38" name="Google Shape;38;p61"/>
          <p:cNvSpPr txBox="1"/>
          <p:nvPr>
            <p:ph idx="2" type="body"/>
          </p:nvPr>
        </p:nvSpPr>
        <p:spPr>
          <a:xfrm>
            <a:off x="4572000" y="895800"/>
            <a:ext cx="4572000" cy="386323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39" name="Google Shape;39;p61"/>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1"/>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Gill Sans"/>
                <a:ea typeface="Gill Sans"/>
                <a:cs typeface="Gill Sans"/>
                <a:sym typeface="Gill Sans"/>
              </a:defRPr>
            </a:lvl1pPr>
            <a:lvl2pPr indent="0" lvl="1" marL="0" algn="r">
              <a:spcBef>
                <a:spcPts val="0"/>
              </a:spcBef>
              <a:buNone/>
              <a:defRPr sz="1200">
                <a:solidFill>
                  <a:srgbClr val="888888"/>
                </a:solidFill>
                <a:latin typeface="Gill Sans"/>
                <a:ea typeface="Gill Sans"/>
                <a:cs typeface="Gill Sans"/>
                <a:sym typeface="Gill Sans"/>
              </a:defRPr>
            </a:lvl2pPr>
            <a:lvl3pPr indent="0" lvl="2" marL="0" algn="r">
              <a:spcBef>
                <a:spcPts val="0"/>
              </a:spcBef>
              <a:buNone/>
              <a:defRPr sz="1200">
                <a:solidFill>
                  <a:srgbClr val="888888"/>
                </a:solidFill>
                <a:latin typeface="Gill Sans"/>
                <a:ea typeface="Gill Sans"/>
                <a:cs typeface="Gill Sans"/>
                <a:sym typeface="Gill Sans"/>
              </a:defRPr>
            </a:lvl3pPr>
            <a:lvl4pPr indent="0" lvl="3" marL="0" algn="r">
              <a:spcBef>
                <a:spcPts val="0"/>
              </a:spcBef>
              <a:buNone/>
              <a:defRPr sz="1200">
                <a:solidFill>
                  <a:srgbClr val="888888"/>
                </a:solidFill>
                <a:latin typeface="Gill Sans"/>
                <a:ea typeface="Gill Sans"/>
                <a:cs typeface="Gill Sans"/>
                <a:sym typeface="Gill Sans"/>
              </a:defRPr>
            </a:lvl4pPr>
            <a:lvl5pPr indent="0" lvl="4" marL="0" algn="r">
              <a:spcBef>
                <a:spcPts val="0"/>
              </a:spcBef>
              <a:buNone/>
              <a:defRPr sz="1200">
                <a:solidFill>
                  <a:srgbClr val="888888"/>
                </a:solidFill>
                <a:latin typeface="Gill Sans"/>
                <a:ea typeface="Gill Sans"/>
                <a:cs typeface="Gill Sans"/>
                <a:sym typeface="Gill Sans"/>
              </a:defRPr>
            </a:lvl5pPr>
            <a:lvl6pPr indent="0" lvl="5" marL="0" algn="r">
              <a:spcBef>
                <a:spcPts val="0"/>
              </a:spcBef>
              <a:buNone/>
              <a:defRPr sz="1200">
                <a:solidFill>
                  <a:srgbClr val="888888"/>
                </a:solidFill>
                <a:latin typeface="Gill Sans"/>
                <a:ea typeface="Gill Sans"/>
                <a:cs typeface="Gill Sans"/>
                <a:sym typeface="Gill Sans"/>
              </a:defRPr>
            </a:lvl6pPr>
            <a:lvl7pPr indent="0" lvl="6" marL="0" algn="r">
              <a:spcBef>
                <a:spcPts val="0"/>
              </a:spcBef>
              <a:buNone/>
              <a:defRPr sz="1200">
                <a:solidFill>
                  <a:srgbClr val="888888"/>
                </a:solidFill>
                <a:latin typeface="Gill Sans"/>
                <a:ea typeface="Gill Sans"/>
                <a:cs typeface="Gill Sans"/>
                <a:sym typeface="Gill Sans"/>
              </a:defRPr>
            </a:lvl7pPr>
            <a:lvl8pPr indent="0" lvl="7" marL="0" algn="r">
              <a:spcBef>
                <a:spcPts val="0"/>
              </a:spcBef>
              <a:buNone/>
              <a:defRPr sz="1200">
                <a:solidFill>
                  <a:srgbClr val="888888"/>
                </a:solidFill>
                <a:latin typeface="Gill Sans"/>
                <a:ea typeface="Gill Sans"/>
                <a:cs typeface="Gill Sans"/>
                <a:sym typeface="Gill Sans"/>
              </a:defRPr>
            </a:lvl8pPr>
            <a:lvl9pPr indent="0" lvl="8" marL="0" algn="r">
              <a:spcBef>
                <a:spcPts val="0"/>
              </a:spcBef>
              <a:buNone/>
              <a:defRPr sz="1200">
                <a:solidFill>
                  <a:srgbClr val="888888"/>
                </a:solidFill>
                <a:latin typeface="Gill Sans"/>
                <a:ea typeface="Gill Sans"/>
                <a:cs typeface="Gill Sans"/>
                <a:sym typeface="Gill Sans"/>
              </a:defRPr>
            </a:lvl9pPr>
          </a:lstStyle>
          <a:p>
            <a:pPr indent="0" lvl="0" marL="0" rtl="0" algn="r">
              <a:spcBef>
                <a:spcPts val="0"/>
              </a:spcBef>
              <a:spcAft>
                <a:spcPts val="0"/>
              </a:spcAft>
              <a:buNone/>
            </a:pPr>
            <a:r>
              <a:rPr lang="en-US"/>
              <a:t>Slide no.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2"/>
          <p:cNvSpPr txBox="1"/>
          <p:nvPr>
            <p:ph idx="1" type="body"/>
          </p:nvPr>
        </p:nvSpPr>
        <p:spPr>
          <a:xfrm>
            <a:off x="-1" y="948936"/>
            <a:ext cx="4425891" cy="528065"/>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750"/>
              </a:spcBef>
              <a:spcAft>
                <a:spcPts val="0"/>
              </a:spcAft>
              <a:buSzPts val="1425"/>
              <a:buNone/>
              <a:defRPr b="0" sz="1425" cap="none">
                <a:solidFill>
                  <a:srgbClr val="6B8890"/>
                </a:solidFill>
              </a:defRPr>
            </a:lvl1pPr>
            <a:lvl2pPr indent="-228600" lvl="1" marL="914400" algn="l">
              <a:lnSpc>
                <a:spcPct val="100000"/>
              </a:lnSpc>
              <a:spcBef>
                <a:spcPts val="750"/>
              </a:spcBef>
              <a:spcAft>
                <a:spcPts val="0"/>
              </a:spcAft>
              <a:buSzPts val="1425"/>
              <a:buNone/>
              <a:defRPr b="1" sz="1425"/>
            </a:lvl2pPr>
            <a:lvl3pPr indent="-228600" lvl="2" marL="1371600" algn="l">
              <a:lnSpc>
                <a:spcPct val="100000"/>
              </a:lnSpc>
              <a:spcBef>
                <a:spcPts val="750"/>
              </a:spcBef>
              <a:spcAft>
                <a:spcPts val="0"/>
              </a:spcAft>
              <a:buSzPts val="1350"/>
              <a:buNone/>
              <a:defRPr b="1" sz="1350"/>
            </a:lvl3pPr>
            <a:lvl4pPr indent="-228600" lvl="3" marL="1828800" algn="l">
              <a:lnSpc>
                <a:spcPct val="100000"/>
              </a:lnSpc>
              <a:spcBef>
                <a:spcPts val="750"/>
              </a:spcBef>
              <a:spcAft>
                <a:spcPts val="0"/>
              </a:spcAft>
              <a:buSzPts val="1200"/>
              <a:buNone/>
              <a:defRPr b="1" sz="1200"/>
            </a:lvl4pPr>
            <a:lvl5pPr indent="-228600" lvl="4" marL="2286000" algn="l">
              <a:lnSpc>
                <a:spcPct val="100000"/>
              </a:lnSpc>
              <a:spcBef>
                <a:spcPts val="750"/>
              </a:spcBef>
              <a:spcAft>
                <a:spcPts val="0"/>
              </a:spcAft>
              <a:buSzPts val="1200"/>
              <a:buNone/>
              <a:defRPr b="1" sz="1200"/>
            </a:lvl5pPr>
            <a:lvl6pPr indent="-228600" lvl="5" marL="2743200" algn="l">
              <a:lnSpc>
                <a:spcPct val="100000"/>
              </a:lnSpc>
              <a:spcBef>
                <a:spcPts val="750"/>
              </a:spcBef>
              <a:spcAft>
                <a:spcPts val="0"/>
              </a:spcAft>
              <a:buSzPts val="1200"/>
              <a:buNone/>
              <a:defRPr b="1" sz="1200"/>
            </a:lvl6pPr>
            <a:lvl7pPr indent="-228600" lvl="6" marL="3200400" algn="l">
              <a:lnSpc>
                <a:spcPct val="100000"/>
              </a:lnSpc>
              <a:spcBef>
                <a:spcPts val="750"/>
              </a:spcBef>
              <a:spcAft>
                <a:spcPts val="0"/>
              </a:spcAft>
              <a:buSzPts val="1200"/>
              <a:buNone/>
              <a:defRPr b="1" sz="1200"/>
            </a:lvl7pPr>
            <a:lvl8pPr indent="-228600" lvl="7" marL="3657600" algn="l">
              <a:lnSpc>
                <a:spcPct val="100000"/>
              </a:lnSpc>
              <a:spcBef>
                <a:spcPts val="750"/>
              </a:spcBef>
              <a:spcAft>
                <a:spcPts val="0"/>
              </a:spcAft>
              <a:buSzPts val="1200"/>
              <a:buNone/>
              <a:defRPr b="1" sz="1200"/>
            </a:lvl8pPr>
            <a:lvl9pPr indent="-228600" lvl="8" marL="4114800" algn="l">
              <a:lnSpc>
                <a:spcPct val="100000"/>
              </a:lnSpc>
              <a:spcBef>
                <a:spcPts val="750"/>
              </a:spcBef>
              <a:spcAft>
                <a:spcPts val="0"/>
              </a:spcAft>
              <a:buSzPts val="1200"/>
              <a:buNone/>
              <a:defRPr b="1" sz="1200"/>
            </a:lvl9pPr>
          </a:lstStyle>
          <a:p/>
        </p:txBody>
      </p:sp>
      <p:sp>
        <p:nvSpPr>
          <p:cNvPr id="43" name="Google Shape;43;p62"/>
          <p:cNvSpPr txBox="1"/>
          <p:nvPr>
            <p:ph idx="2" type="body"/>
          </p:nvPr>
        </p:nvSpPr>
        <p:spPr>
          <a:xfrm>
            <a:off x="-1" y="1534396"/>
            <a:ext cx="4425892" cy="311033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44" name="Google Shape;44;p62"/>
          <p:cNvSpPr txBox="1"/>
          <p:nvPr>
            <p:ph idx="3" type="body"/>
          </p:nvPr>
        </p:nvSpPr>
        <p:spPr>
          <a:xfrm>
            <a:off x="4690354" y="1534396"/>
            <a:ext cx="4425891" cy="311033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04800" lvl="4" marL="2286000" algn="l">
              <a:lnSpc>
                <a:spcPct val="100000"/>
              </a:lnSpc>
              <a:spcBef>
                <a:spcPts val="750"/>
              </a:spcBef>
              <a:spcAft>
                <a:spcPts val="0"/>
              </a:spcAft>
              <a:buSzPts val="12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45" name="Google Shape;45;p62"/>
          <p:cNvSpPr txBox="1"/>
          <p:nvPr>
            <p:ph idx="4" type="body"/>
          </p:nvPr>
        </p:nvSpPr>
        <p:spPr>
          <a:xfrm>
            <a:off x="4690354" y="948936"/>
            <a:ext cx="4438464" cy="528065"/>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750"/>
              </a:spcBef>
              <a:spcAft>
                <a:spcPts val="0"/>
              </a:spcAft>
              <a:buSzPts val="1425"/>
              <a:buNone/>
              <a:defRPr b="0" sz="1425" cap="none">
                <a:solidFill>
                  <a:srgbClr val="6B8890"/>
                </a:solidFill>
              </a:defRPr>
            </a:lvl1pPr>
            <a:lvl2pPr indent="-228600" lvl="1" marL="914400" algn="l">
              <a:lnSpc>
                <a:spcPct val="100000"/>
              </a:lnSpc>
              <a:spcBef>
                <a:spcPts val="750"/>
              </a:spcBef>
              <a:spcAft>
                <a:spcPts val="0"/>
              </a:spcAft>
              <a:buSzPts val="1425"/>
              <a:buNone/>
              <a:defRPr b="1" sz="1425"/>
            </a:lvl2pPr>
            <a:lvl3pPr indent="-228600" lvl="2" marL="1371600" algn="l">
              <a:lnSpc>
                <a:spcPct val="100000"/>
              </a:lnSpc>
              <a:spcBef>
                <a:spcPts val="750"/>
              </a:spcBef>
              <a:spcAft>
                <a:spcPts val="0"/>
              </a:spcAft>
              <a:buSzPts val="1350"/>
              <a:buNone/>
              <a:defRPr b="1" sz="1350"/>
            </a:lvl3pPr>
            <a:lvl4pPr indent="-228600" lvl="3" marL="1828800" algn="l">
              <a:lnSpc>
                <a:spcPct val="100000"/>
              </a:lnSpc>
              <a:spcBef>
                <a:spcPts val="750"/>
              </a:spcBef>
              <a:spcAft>
                <a:spcPts val="0"/>
              </a:spcAft>
              <a:buSzPts val="1200"/>
              <a:buNone/>
              <a:defRPr b="1" sz="1200"/>
            </a:lvl4pPr>
            <a:lvl5pPr indent="-228600" lvl="4" marL="2286000" algn="l">
              <a:lnSpc>
                <a:spcPct val="100000"/>
              </a:lnSpc>
              <a:spcBef>
                <a:spcPts val="750"/>
              </a:spcBef>
              <a:spcAft>
                <a:spcPts val="0"/>
              </a:spcAft>
              <a:buSzPts val="1200"/>
              <a:buNone/>
              <a:defRPr b="1" sz="1200"/>
            </a:lvl5pPr>
            <a:lvl6pPr indent="-228600" lvl="5" marL="2743200" algn="l">
              <a:lnSpc>
                <a:spcPct val="100000"/>
              </a:lnSpc>
              <a:spcBef>
                <a:spcPts val="750"/>
              </a:spcBef>
              <a:spcAft>
                <a:spcPts val="0"/>
              </a:spcAft>
              <a:buSzPts val="1200"/>
              <a:buNone/>
              <a:defRPr b="1" sz="1200"/>
            </a:lvl6pPr>
            <a:lvl7pPr indent="-228600" lvl="6" marL="3200400" algn="l">
              <a:lnSpc>
                <a:spcPct val="100000"/>
              </a:lnSpc>
              <a:spcBef>
                <a:spcPts val="750"/>
              </a:spcBef>
              <a:spcAft>
                <a:spcPts val="0"/>
              </a:spcAft>
              <a:buSzPts val="1200"/>
              <a:buNone/>
              <a:defRPr b="1" sz="1200"/>
            </a:lvl7pPr>
            <a:lvl8pPr indent="-228600" lvl="7" marL="3657600" algn="l">
              <a:lnSpc>
                <a:spcPct val="100000"/>
              </a:lnSpc>
              <a:spcBef>
                <a:spcPts val="750"/>
              </a:spcBef>
              <a:spcAft>
                <a:spcPts val="0"/>
              </a:spcAft>
              <a:buSzPts val="1200"/>
              <a:buNone/>
              <a:defRPr b="1" sz="1200"/>
            </a:lvl8pPr>
            <a:lvl9pPr indent="-228600" lvl="8" marL="4114800" algn="l">
              <a:lnSpc>
                <a:spcPct val="100000"/>
              </a:lnSpc>
              <a:spcBef>
                <a:spcPts val="750"/>
              </a:spcBef>
              <a:spcAft>
                <a:spcPts val="0"/>
              </a:spcAft>
              <a:buSzPts val="1200"/>
              <a:buNone/>
              <a:defRPr b="1" sz="1200"/>
            </a:lvl9pPr>
          </a:lstStyle>
          <a:p/>
        </p:txBody>
      </p:sp>
      <p:sp>
        <p:nvSpPr>
          <p:cNvPr id="46" name="Google Shape;46;p62"/>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2"/>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l">
              <a:lnSpc>
                <a:spcPct val="90000"/>
              </a:lnSpc>
              <a:spcBef>
                <a:spcPts val="0"/>
              </a:spcBef>
              <a:spcAft>
                <a:spcPts val="0"/>
              </a:spcAft>
              <a:buClr>
                <a:srgbClr val="00B05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2"/>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Gill Sans"/>
                <a:ea typeface="Gill Sans"/>
                <a:cs typeface="Gill Sans"/>
                <a:sym typeface="Gill Sans"/>
              </a:defRPr>
            </a:lvl1pPr>
            <a:lvl2pPr indent="0" lvl="1" marL="0" algn="r">
              <a:spcBef>
                <a:spcPts val="0"/>
              </a:spcBef>
              <a:buNone/>
              <a:defRPr sz="1200">
                <a:solidFill>
                  <a:srgbClr val="888888"/>
                </a:solidFill>
                <a:latin typeface="Gill Sans"/>
                <a:ea typeface="Gill Sans"/>
                <a:cs typeface="Gill Sans"/>
                <a:sym typeface="Gill Sans"/>
              </a:defRPr>
            </a:lvl2pPr>
            <a:lvl3pPr indent="0" lvl="2" marL="0" algn="r">
              <a:spcBef>
                <a:spcPts val="0"/>
              </a:spcBef>
              <a:buNone/>
              <a:defRPr sz="1200">
                <a:solidFill>
                  <a:srgbClr val="888888"/>
                </a:solidFill>
                <a:latin typeface="Gill Sans"/>
                <a:ea typeface="Gill Sans"/>
                <a:cs typeface="Gill Sans"/>
                <a:sym typeface="Gill Sans"/>
              </a:defRPr>
            </a:lvl3pPr>
            <a:lvl4pPr indent="0" lvl="3" marL="0" algn="r">
              <a:spcBef>
                <a:spcPts val="0"/>
              </a:spcBef>
              <a:buNone/>
              <a:defRPr sz="1200">
                <a:solidFill>
                  <a:srgbClr val="888888"/>
                </a:solidFill>
                <a:latin typeface="Gill Sans"/>
                <a:ea typeface="Gill Sans"/>
                <a:cs typeface="Gill Sans"/>
                <a:sym typeface="Gill Sans"/>
              </a:defRPr>
            </a:lvl4pPr>
            <a:lvl5pPr indent="0" lvl="4" marL="0" algn="r">
              <a:spcBef>
                <a:spcPts val="0"/>
              </a:spcBef>
              <a:buNone/>
              <a:defRPr sz="1200">
                <a:solidFill>
                  <a:srgbClr val="888888"/>
                </a:solidFill>
                <a:latin typeface="Gill Sans"/>
                <a:ea typeface="Gill Sans"/>
                <a:cs typeface="Gill Sans"/>
                <a:sym typeface="Gill Sans"/>
              </a:defRPr>
            </a:lvl5pPr>
            <a:lvl6pPr indent="0" lvl="5" marL="0" algn="r">
              <a:spcBef>
                <a:spcPts val="0"/>
              </a:spcBef>
              <a:buNone/>
              <a:defRPr sz="1200">
                <a:solidFill>
                  <a:srgbClr val="888888"/>
                </a:solidFill>
                <a:latin typeface="Gill Sans"/>
                <a:ea typeface="Gill Sans"/>
                <a:cs typeface="Gill Sans"/>
                <a:sym typeface="Gill Sans"/>
              </a:defRPr>
            </a:lvl6pPr>
            <a:lvl7pPr indent="0" lvl="6" marL="0" algn="r">
              <a:spcBef>
                <a:spcPts val="0"/>
              </a:spcBef>
              <a:buNone/>
              <a:defRPr sz="1200">
                <a:solidFill>
                  <a:srgbClr val="888888"/>
                </a:solidFill>
                <a:latin typeface="Gill Sans"/>
                <a:ea typeface="Gill Sans"/>
                <a:cs typeface="Gill Sans"/>
                <a:sym typeface="Gill Sans"/>
              </a:defRPr>
            </a:lvl7pPr>
            <a:lvl8pPr indent="0" lvl="7" marL="0" algn="r">
              <a:spcBef>
                <a:spcPts val="0"/>
              </a:spcBef>
              <a:buNone/>
              <a:defRPr sz="1200">
                <a:solidFill>
                  <a:srgbClr val="888888"/>
                </a:solidFill>
                <a:latin typeface="Gill Sans"/>
                <a:ea typeface="Gill Sans"/>
                <a:cs typeface="Gill Sans"/>
                <a:sym typeface="Gill Sans"/>
              </a:defRPr>
            </a:lvl8pPr>
            <a:lvl9pPr indent="0" lvl="8" marL="0" algn="r">
              <a:spcBef>
                <a:spcPts val="0"/>
              </a:spcBef>
              <a:buNone/>
              <a:defRPr sz="1200">
                <a:solidFill>
                  <a:srgbClr val="888888"/>
                </a:solidFill>
                <a:latin typeface="Gill Sans"/>
                <a:ea typeface="Gill Sans"/>
                <a:cs typeface="Gill Sans"/>
                <a:sym typeface="Gill Sans"/>
              </a:defRPr>
            </a:lvl9pPr>
          </a:lstStyle>
          <a:p>
            <a:pPr indent="0" lvl="0" marL="0" rtl="0" algn="r">
              <a:spcBef>
                <a:spcPts val="0"/>
              </a:spcBef>
              <a:spcAft>
                <a:spcPts val="0"/>
              </a:spcAft>
              <a:buNone/>
            </a:pPr>
            <a:r>
              <a:rPr lang="en-US"/>
              <a:t>Slide no.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5" name="Shape 5"/>
        <p:cNvGrpSpPr/>
        <p:nvPr/>
      </p:nvGrpSpPr>
      <p:grpSpPr>
        <a:xfrm>
          <a:off x="0" y="0"/>
          <a:ext cx="0" cy="0"/>
          <a:chOff x="0" y="0"/>
          <a:chExt cx="0" cy="0"/>
        </a:xfrm>
      </p:grpSpPr>
      <p:sp>
        <p:nvSpPr>
          <p:cNvPr id="6" name="Google Shape;6;p55"/>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l">
              <a:lnSpc>
                <a:spcPct val="90000"/>
              </a:lnSpc>
              <a:spcBef>
                <a:spcPts val="0"/>
              </a:spcBef>
              <a:spcAft>
                <a:spcPts val="0"/>
              </a:spcAft>
              <a:buClr>
                <a:srgbClr val="00B050"/>
              </a:buClr>
              <a:buSzPts val="2100"/>
              <a:buFont typeface="Gill Sans"/>
              <a:buNone/>
              <a:defRPr b="0" i="0" sz="2100" u="none" cap="none" strike="noStrike">
                <a:solidFill>
                  <a:srgbClr val="00B050"/>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5"/>
          <p:cNvSpPr txBox="1"/>
          <p:nvPr>
            <p:ph idx="1" type="body"/>
          </p:nvPr>
        </p:nvSpPr>
        <p:spPr>
          <a:xfrm>
            <a:off x="0" y="891539"/>
            <a:ext cx="9144000" cy="3962426"/>
          </a:xfrm>
          <a:prstGeom prst="rect">
            <a:avLst/>
          </a:prstGeom>
          <a:noFill/>
          <a:ln>
            <a:noFill/>
          </a:ln>
        </p:spPr>
        <p:txBody>
          <a:bodyPr anchorCtr="0" anchor="t" bIns="45700" lIns="91425" spcFirstLastPara="1" rIns="91425" wrap="square" tIns="45700">
            <a:normAutofit/>
          </a:bodyPr>
          <a:lstStyle>
            <a:lvl1pPr indent="-314325" lvl="0" marL="457200" marR="0" rtl="0" algn="l">
              <a:lnSpc>
                <a:spcPct val="100000"/>
              </a:lnSpc>
              <a:spcBef>
                <a:spcPts val="750"/>
              </a:spcBef>
              <a:spcAft>
                <a:spcPts val="0"/>
              </a:spcAft>
              <a:buClr>
                <a:schemeClr val="accent2"/>
              </a:buClr>
              <a:buSzPts val="1350"/>
              <a:buFont typeface="Arial"/>
              <a:buChar char="•"/>
              <a:defRPr b="0" i="0" sz="1350" u="none" cap="none" strike="noStrike">
                <a:solidFill>
                  <a:srgbClr val="262626"/>
                </a:solidFill>
                <a:latin typeface="Gill Sans"/>
                <a:ea typeface="Gill Sans"/>
                <a:cs typeface="Gill Sans"/>
                <a:sym typeface="Gill Sans"/>
              </a:defRPr>
            </a:lvl1pPr>
            <a:lvl2pPr indent="-304800" lvl="1" marL="914400" marR="0" rtl="0" algn="l">
              <a:lnSpc>
                <a:spcPct val="100000"/>
              </a:lnSpc>
              <a:spcBef>
                <a:spcPts val="75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2pPr>
            <a:lvl3pPr indent="-304800" lvl="2" marL="1371600" marR="0" rtl="0" algn="l">
              <a:lnSpc>
                <a:spcPct val="100000"/>
              </a:lnSpc>
              <a:spcBef>
                <a:spcPts val="75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3pPr>
            <a:lvl4pPr indent="-304800" lvl="3" marL="1828800" marR="0" rtl="0" algn="l">
              <a:lnSpc>
                <a:spcPct val="100000"/>
              </a:lnSpc>
              <a:spcBef>
                <a:spcPts val="75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4pPr>
            <a:lvl5pPr indent="-304800" lvl="4" marL="2286000" marR="0" rtl="0" algn="l">
              <a:lnSpc>
                <a:spcPct val="100000"/>
              </a:lnSpc>
              <a:spcBef>
                <a:spcPts val="750"/>
              </a:spcBef>
              <a:spcAft>
                <a:spcPts val="0"/>
              </a:spcAft>
              <a:buClr>
                <a:schemeClr val="accent2"/>
              </a:buClr>
              <a:buSzPts val="1200"/>
              <a:buFont typeface="Arial"/>
              <a:buChar char="•"/>
              <a:defRPr b="0" i="0" sz="1200" u="none" cap="none" strike="noStrike">
                <a:solidFill>
                  <a:srgbClr val="262626"/>
                </a:solidFill>
                <a:latin typeface="Gill Sans"/>
                <a:ea typeface="Gill Sans"/>
                <a:cs typeface="Gill Sans"/>
                <a:sym typeface="Gill Sans"/>
              </a:defRPr>
            </a:lvl5pPr>
            <a:lvl6pPr indent="-304800" lvl="5" marL="2743200" marR="0" rtl="0" algn="l">
              <a:lnSpc>
                <a:spcPct val="100000"/>
              </a:lnSpc>
              <a:spcBef>
                <a:spcPts val="75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00000"/>
              </a:lnSpc>
              <a:spcBef>
                <a:spcPts val="75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00000"/>
              </a:lnSpc>
              <a:spcBef>
                <a:spcPts val="75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00000"/>
              </a:lnSpc>
              <a:spcBef>
                <a:spcPts val="750"/>
              </a:spcBef>
              <a:spcAft>
                <a:spcPts val="0"/>
              </a:spcAft>
              <a:buClr>
                <a:schemeClr val="accent2"/>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8" name="Google Shape;8;p55"/>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88"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cxnSp>
        <p:nvCxnSpPr>
          <p:cNvPr id="9" name="Google Shape;9;p55"/>
          <p:cNvCxnSpPr/>
          <p:nvPr/>
        </p:nvCxnSpPr>
        <p:spPr>
          <a:xfrm>
            <a:off x="0" y="4824469"/>
            <a:ext cx="9144000" cy="22253"/>
          </a:xfrm>
          <a:prstGeom prst="straightConnector1">
            <a:avLst/>
          </a:prstGeom>
          <a:noFill/>
          <a:ln cap="flat" cmpd="sng" w="9525">
            <a:solidFill>
              <a:schemeClr val="accent1"/>
            </a:solidFill>
            <a:prstDash val="solid"/>
            <a:round/>
            <a:headEnd len="sm" w="sm" type="none"/>
            <a:tailEnd len="sm" w="sm" type="none"/>
          </a:ln>
        </p:spPr>
      </p:cxnSp>
      <p:sp>
        <p:nvSpPr>
          <p:cNvPr id="10" name="Google Shape;10;p55"/>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Gill Sans"/>
                <a:ea typeface="Gill Sans"/>
                <a:cs typeface="Gill Sans"/>
                <a:sym typeface="Gill Sans"/>
              </a:defRPr>
            </a:lvl1pPr>
            <a:lvl2pPr indent="0" lvl="1" marL="0" marR="0" rtl="0" algn="r">
              <a:spcBef>
                <a:spcPts val="0"/>
              </a:spcBef>
              <a:buNone/>
              <a:defRPr b="0" i="0" sz="1200" u="none" cap="none" strike="noStrike">
                <a:solidFill>
                  <a:srgbClr val="888888"/>
                </a:solidFill>
                <a:latin typeface="Gill Sans"/>
                <a:ea typeface="Gill Sans"/>
                <a:cs typeface="Gill Sans"/>
                <a:sym typeface="Gill Sans"/>
              </a:defRPr>
            </a:lvl2pPr>
            <a:lvl3pPr indent="0" lvl="2" marL="0" marR="0" rtl="0" algn="r">
              <a:spcBef>
                <a:spcPts val="0"/>
              </a:spcBef>
              <a:buNone/>
              <a:defRPr b="0" i="0" sz="1200" u="none" cap="none" strike="noStrike">
                <a:solidFill>
                  <a:srgbClr val="888888"/>
                </a:solidFill>
                <a:latin typeface="Gill Sans"/>
                <a:ea typeface="Gill Sans"/>
                <a:cs typeface="Gill Sans"/>
                <a:sym typeface="Gill Sans"/>
              </a:defRPr>
            </a:lvl3pPr>
            <a:lvl4pPr indent="0" lvl="3" marL="0" marR="0" rtl="0" algn="r">
              <a:spcBef>
                <a:spcPts val="0"/>
              </a:spcBef>
              <a:buNone/>
              <a:defRPr b="0" i="0" sz="1200" u="none" cap="none" strike="noStrike">
                <a:solidFill>
                  <a:srgbClr val="888888"/>
                </a:solidFill>
                <a:latin typeface="Gill Sans"/>
                <a:ea typeface="Gill Sans"/>
                <a:cs typeface="Gill Sans"/>
                <a:sym typeface="Gill Sans"/>
              </a:defRPr>
            </a:lvl4pPr>
            <a:lvl5pPr indent="0" lvl="4" marL="0" marR="0" rtl="0" algn="r">
              <a:spcBef>
                <a:spcPts val="0"/>
              </a:spcBef>
              <a:buNone/>
              <a:defRPr b="0" i="0" sz="1200" u="none" cap="none" strike="noStrike">
                <a:solidFill>
                  <a:srgbClr val="888888"/>
                </a:solidFill>
                <a:latin typeface="Gill Sans"/>
                <a:ea typeface="Gill Sans"/>
                <a:cs typeface="Gill Sans"/>
                <a:sym typeface="Gill Sans"/>
              </a:defRPr>
            </a:lvl5pPr>
            <a:lvl6pPr indent="0" lvl="5" marL="0" marR="0" rtl="0" algn="r">
              <a:spcBef>
                <a:spcPts val="0"/>
              </a:spcBef>
              <a:buNone/>
              <a:defRPr b="0" i="0" sz="1200" u="none" cap="none" strike="noStrike">
                <a:solidFill>
                  <a:srgbClr val="888888"/>
                </a:solidFill>
                <a:latin typeface="Gill Sans"/>
                <a:ea typeface="Gill Sans"/>
                <a:cs typeface="Gill Sans"/>
                <a:sym typeface="Gill Sans"/>
              </a:defRPr>
            </a:lvl6pPr>
            <a:lvl7pPr indent="0" lvl="6" marL="0" marR="0" rtl="0" algn="r">
              <a:spcBef>
                <a:spcPts val="0"/>
              </a:spcBef>
              <a:buNone/>
              <a:defRPr b="0" i="0" sz="1200" u="none" cap="none" strike="noStrike">
                <a:solidFill>
                  <a:srgbClr val="888888"/>
                </a:solidFill>
                <a:latin typeface="Gill Sans"/>
                <a:ea typeface="Gill Sans"/>
                <a:cs typeface="Gill Sans"/>
                <a:sym typeface="Gill Sans"/>
              </a:defRPr>
            </a:lvl7pPr>
            <a:lvl8pPr indent="0" lvl="7" marL="0" marR="0" rtl="0" algn="r">
              <a:spcBef>
                <a:spcPts val="0"/>
              </a:spcBef>
              <a:buNone/>
              <a:defRPr b="0" i="0" sz="1200" u="none" cap="none" strike="noStrike">
                <a:solidFill>
                  <a:srgbClr val="888888"/>
                </a:solidFill>
                <a:latin typeface="Gill Sans"/>
                <a:ea typeface="Gill Sans"/>
                <a:cs typeface="Gill Sans"/>
                <a:sym typeface="Gill Sans"/>
              </a:defRPr>
            </a:lvl8pPr>
            <a:lvl9pPr indent="0" lvl="8" marL="0" marR="0" rtl="0" algn="r">
              <a:spcBef>
                <a:spcPts val="0"/>
              </a:spcBef>
              <a:buNone/>
              <a:defRPr b="0" i="0" sz="1200" u="none" cap="none" strike="noStrike">
                <a:solidFill>
                  <a:srgbClr val="888888"/>
                </a:solidFill>
                <a:latin typeface="Gill Sans"/>
                <a:ea typeface="Gill Sans"/>
                <a:cs typeface="Gill Sans"/>
                <a:sym typeface="Gill Sans"/>
              </a:defRPr>
            </a:lvl9pPr>
          </a:lstStyle>
          <a:p>
            <a:pPr indent="0" lvl="0" marL="0" rtl="0" algn="r">
              <a:spcBef>
                <a:spcPts val="0"/>
              </a:spcBef>
              <a:spcAft>
                <a:spcPts val="0"/>
              </a:spcAft>
              <a:buNone/>
            </a:pPr>
            <a:r>
              <a:rPr lang="en-US"/>
              <a:t>Slide no. </a:t>
            </a: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8.jpg"/><Relationship Id="rId5" Type="http://schemas.openxmlformats.org/officeDocument/2006/relationships/image" Target="../media/image17.jp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17.jpg"/><Relationship Id="rId5" Type="http://schemas.openxmlformats.org/officeDocument/2006/relationships/image" Target="../media/image11.png"/><Relationship Id="rId6" Type="http://schemas.openxmlformats.org/officeDocument/2006/relationships/image" Target="../media/image22.png"/><Relationship Id="rId7" Type="http://schemas.openxmlformats.org/officeDocument/2006/relationships/image" Target="../media/image20.png"/><Relationship Id="rId8"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10.jpg"/><Relationship Id="rId5" Type="http://schemas.openxmlformats.org/officeDocument/2006/relationships/image" Target="../media/image17.jpg"/><Relationship Id="rId6" Type="http://schemas.openxmlformats.org/officeDocument/2006/relationships/image" Target="../media/image11.png"/><Relationship Id="rId7" Type="http://schemas.openxmlformats.org/officeDocument/2006/relationships/image" Target="../media/image19.png"/><Relationship Id="rId8"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0.jpg"/><Relationship Id="rId9" Type="http://schemas.openxmlformats.org/officeDocument/2006/relationships/image" Target="../media/image24.png"/><Relationship Id="rId5" Type="http://schemas.openxmlformats.org/officeDocument/2006/relationships/image" Target="../media/image17.jpg"/><Relationship Id="rId6" Type="http://schemas.openxmlformats.org/officeDocument/2006/relationships/image" Target="../media/image11.png"/><Relationship Id="rId7" Type="http://schemas.openxmlformats.org/officeDocument/2006/relationships/image" Target="../media/image19.png"/><Relationship Id="rId8"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3.png"/><Relationship Id="rId11" Type="http://schemas.openxmlformats.org/officeDocument/2006/relationships/image" Target="../media/image7.jpg"/><Relationship Id="rId10" Type="http://schemas.openxmlformats.org/officeDocument/2006/relationships/image" Target="../media/image13.jpg"/><Relationship Id="rId12" Type="http://schemas.openxmlformats.org/officeDocument/2006/relationships/image" Target="../media/image14.jpg"/><Relationship Id="rId9" Type="http://schemas.openxmlformats.org/officeDocument/2006/relationships/image" Target="../media/image12.jp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2.png"/><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ph type="title"/>
          </p:nvPr>
        </p:nvSpPr>
        <p:spPr>
          <a:xfrm>
            <a:off x="603504" y="1682871"/>
            <a:ext cx="3364992" cy="856123"/>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1600"/>
              <a:buFont typeface="Gill Sans"/>
              <a:buNone/>
            </a:pPr>
            <a:r>
              <a:rPr lang="en-US"/>
              <a:t>K-NEAREST NEIGHBOR</a:t>
            </a:r>
            <a:endParaRPr/>
          </a:p>
        </p:txBody>
      </p:sp>
      <p:sp>
        <p:nvSpPr>
          <p:cNvPr id="54" name="Google Shape;54;p1"/>
          <p:cNvSpPr txBox="1"/>
          <p:nvPr>
            <p:ph idx="1" type="body"/>
          </p:nvPr>
        </p:nvSpPr>
        <p:spPr>
          <a:xfrm>
            <a:off x="4665518" y="748144"/>
            <a:ext cx="4405746" cy="4010892"/>
          </a:xfrm>
          <a:prstGeom prst="rect">
            <a:avLst/>
          </a:prstGeom>
          <a:noFill/>
          <a:ln>
            <a:noFill/>
          </a:ln>
        </p:spPr>
        <p:txBody>
          <a:bodyPr anchorCtr="0" anchor="t" bIns="45700" lIns="91425" spcFirstLastPara="1" rIns="91425" wrap="square" tIns="45700">
            <a:normAutofit/>
          </a:bodyPr>
          <a:lstStyle/>
          <a:p>
            <a:pPr indent="-171450" lvl="0" marL="171450" rtl="0" algn="l">
              <a:lnSpc>
                <a:spcPct val="100000"/>
              </a:lnSpc>
              <a:spcBef>
                <a:spcPts val="0"/>
              </a:spcBef>
              <a:spcAft>
                <a:spcPts val="0"/>
              </a:spcAft>
              <a:buSzPts val="1400"/>
              <a:buChar char="•"/>
            </a:pPr>
            <a:r>
              <a:rPr lang="en-US" sz="1400"/>
              <a:t>Know what KNN is</a:t>
            </a:r>
            <a:endParaRPr/>
          </a:p>
          <a:p>
            <a:pPr indent="-171450" lvl="0" marL="171450" rtl="0" algn="l">
              <a:lnSpc>
                <a:spcPct val="100000"/>
              </a:lnSpc>
              <a:spcBef>
                <a:spcPts val="750"/>
              </a:spcBef>
              <a:spcAft>
                <a:spcPts val="0"/>
              </a:spcAft>
              <a:buSzPts val="1400"/>
              <a:buChar char="•"/>
            </a:pPr>
            <a:r>
              <a:rPr lang="en-US" sz="1400"/>
              <a:t>Algorithm - steps</a:t>
            </a:r>
            <a:endParaRPr/>
          </a:p>
          <a:p>
            <a:pPr indent="-171450" lvl="0" marL="171450" rtl="0" algn="l">
              <a:lnSpc>
                <a:spcPct val="100000"/>
              </a:lnSpc>
              <a:spcBef>
                <a:spcPts val="750"/>
              </a:spcBef>
              <a:spcAft>
                <a:spcPts val="0"/>
              </a:spcAft>
              <a:buSzPts val="1400"/>
              <a:buChar char="•"/>
            </a:pPr>
            <a:r>
              <a:rPr lang="en-US" sz="1400"/>
              <a:t>Process - body</a:t>
            </a:r>
            <a:endParaRPr/>
          </a:p>
          <a:p>
            <a:pPr indent="-171450" lvl="0" marL="171450" rtl="0" algn="l">
              <a:lnSpc>
                <a:spcPct val="100000"/>
              </a:lnSpc>
              <a:spcBef>
                <a:spcPts val="750"/>
              </a:spcBef>
              <a:spcAft>
                <a:spcPts val="0"/>
              </a:spcAft>
              <a:buSzPts val="1400"/>
              <a:buChar char="•"/>
            </a:pPr>
            <a:r>
              <a:rPr lang="en-US" sz="1400"/>
              <a:t>output</a:t>
            </a:r>
            <a:endParaRPr/>
          </a:p>
          <a:p>
            <a:pPr indent="-171450" lvl="0" marL="171450" rtl="0" algn="l">
              <a:lnSpc>
                <a:spcPct val="100000"/>
              </a:lnSpc>
              <a:spcBef>
                <a:spcPts val="750"/>
              </a:spcBef>
              <a:spcAft>
                <a:spcPts val="0"/>
              </a:spcAft>
              <a:buSzPts val="1400"/>
              <a:buChar char="•"/>
            </a:pPr>
            <a:r>
              <a:rPr lang="en-US" sz="1400"/>
              <a:t>Evaluation methods</a:t>
            </a:r>
            <a:endParaRPr/>
          </a:p>
          <a:p>
            <a:pPr indent="-171450" lvl="0" marL="171450" rtl="0" algn="l">
              <a:lnSpc>
                <a:spcPct val="100000"/>
              </a:lnSpc>
              <a:spcBef>
                <a:spcPts val="750"/>
              </a:spcBef>
              <a:spcAft>
                <a:spcPts val="0"/>
              </a:spcAft>
              <a:buSzPts val="1400"/>
              <a:buChar char="•"/>
            </a:pPr>
            <a:r>
              <a:rPr lang="en-US" sz="1400"/>
              <a:t>Evaluation measures</a:t>
            </a:r>
            <a:endParaRPr/>
          </a:p>
          <a:p>
            <a:pPr indent="-171450" lvl="0" marL="171450" rtl="0" algn="l">
              <a:lnSpc>
                <a:spcPct val="100000"/>
              </a:lnSpc>
              <a:spcBef>
                <a:spcPts val="750"/>
              </a:spcBef>
              <a:spcAft>
                <a:spcPts val="0"/>
              </a:spcAft>
              <a:buSzPts val="1400"/>
              <a:buChar char="•"/>
            </a:pPr>
            <a:r>
              <a:rPr lang="en-US" sz="1400"/>
              <a:t>Application</a:t>
            </a:r>
            <a:endParaRPr/>
          </a:p>
          <a:p>
            <a:pPr indent="-82550" lvl="0" marL="171450" rtl="0" algn="l">
              <a:lnSpc>
                <a:spcPct val="100000"/>
              </a:lnSpc>
              <a:spcBef>
                <a:spcPts val="750"/>
              </a:spcBef>
              <a:spcAft>
                <a:spcPts val="0"/>
              </a:spcAft>
              <a:buSzPts val="1400"/>
              <a:buNone/>
            </a:pPr>
            <a:r>
              <a:t/>
            </a:r>
            <a:endParaRPr sz="1400"/>
          </a:p>
        </p:txBody>
      </p:sp>
      <p:sp>
        <p:nvSpPr>
          <p:cNvPr id="55" name="Google Shape;55;p1"/>
          <p:cNvSpPr txBox="1"/>
          <p:nvPr>
            <p:ph idx="2" type="body"/>
          </p:nvPr>
        </p:nvSpPr>
        <p:spPr>
          <a:xfrm>
            <a:off x="836676" y="2662439"/>
            <a:ext cx="2846070" cy="1645527"/>
          </a:xfrm>
          <a:prstGeom prst="rect">
            <a:avLst/>
          </a:prstGeom>
          <a:noFill/>
          <a:ln>
            <a:noFill/>
          </a:ln>
        </p:spPr>
        <p:txBody>
          <a:bodyPr anchorCtr="1" anchor="t" bIns="45700" lIns="91425" spcFirstLastPara="1" rIns="91425" wrap="square" tIns="45700">
            <a:normAutofit/>
          </a:bodyPr>
          <a:lstStyle/>
          <a:p>
            <a:pPr indent="0" lvl="0" marL="0" rtl="0" algn="ctr">
              <a:lnSpc>
                <a:spcPct val="100000"/>
              </a:lnSpc>
              <a:spcBef>
                <a:spcPts val="0"/>
              </a:spcBef>
              <a:spcAft>
                <a:spcPts val="0"/>
              </a:spcAft>
              <a:buSzPts val="1100"/>
              <a:buNone/>
            </a:pPr>
            <a:r>
              <a:rPr lang="en-US">
                <a:solidFill>
                  <a:schemeClr val="dk1"/>
                </a:solidFill>
              </a:rPr>
              <a:t>Data Science Overview</a:t>
            </a:r>
            <a:endParaRPr/>
          </a:p>
        </p:txBody>
      </p:sp>
      <p:sp>
        <p:nvSpPr>
          <p:cNvPr id="56" name="Google Shape;56;p1"/>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OUTPUT</a:t>
            </a:r>
            <a:endParaRPr/>
          </a:p>
        </p:txBody>
      </p:sp>
      <p:sp>
        <p:nvSpPr>
          <p:cNvPr id="153" name="Google Shape;153;p10"/>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154" name="Google Shape;154;p10"/>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155" name="Google Shape;155;p10"/>
          <p:cNvSpPr/>
          <p:nvPr/>
        </p:nvSpPr>
        <p:spPr>
          <a:xfrm>
            <a:off x="83488" y="891540"/>
            <a:ext cx="894124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output depends on whether you use the KNN algorithm for </a:t>
            </a:r>
            <a:r>
              <a:rPr lang="en-US" sz="1800">
                <a:solidFill>
                  <a:srgbClr val="0070C0"/>
                </a:solidFill>
                <a:latin typeface="Gill Sans"/>
                <a:ea typeface="Gill Sans"/>
                <a:cs typeface="Gill Sans"/>
                <a:sym typeface="Gill Sans"/>
              </a:rPr>
              <a:t>classification</a:t>
            </a:r>
            <a:r>
              <a:rPr lang="en-US" sz="1800">
                <a:solidFill>
                  <a:schemeClr val="dk1"/>
                </a:solidFill>
                <a:latin typeface="Gill Sans"/>
                <a:ea typeface="Gill Sans"/>
                <a:cs typeface="Gill Sans"/>
                <a:sym typeface="Gill Sans"/>
              </a:rPr>
              <a:t> or </a:t>
            </a:r>
            <a:r>
              <a:rPr lang="en-US" sz="1800">
                <a:solidFill>
                  <a:srgbClr val="0070C0"/>
                </a:solidFill>
                <a:latin typeface="Gill Sans"/>
                <a:ea typeface="Gill Sans"/>
                <a:cs typeface="Gill Sans"/>
                <a:sym typeface="Gill Sans"/>
              </a:rPr>
              <a:t>regression</a:t>
            </a:r>
            <a:r>
              <a:rPr lang="en-US" sz="1800">
                <a:solidFill>
                  <a:schemeClr val="dk1"/>
                </a:solidFill>
                <a:latin typeface="Gill Sans"/>
                <a:ea typeface="Gill Sans"/>
                <a:cs typeface="Gill Sans"/>
                <a:sym typeface="Gill Sans"/>
              </a:rPr>
              <a:t>.</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In KNN </a:t>
            </a:r>
            <a:r>
              <a:rPr lang="en-US" sz="1800">
                <a:solidFill>
                  <a:srgbClr val="0070C0"/>
                </a:solidFill>
                <a:latin typeface="Gill Sans"/>
                <a:ea typeface="Gill Sans"/>
                <a:cs typeface="Gill Sans"/>
                <a:sym typeface="Gill Sans"/>
              </a:rPr>
              <a:t>classification</a:t>
            </a:r>
            <a:r>
              <a:rPr lang="en-US" sz="1800">
                <a:solidFill>
                  <a:schemeClr val="dk1"/>
                </a:solidFill>
                <a:latin typeface="Gill Sans"/>
                <a:ea typeface="Gill Sans"/>
                <a:cs typeface="Gill Sans"/>
                <a:sym typeface="Gill Sans"/>
              </a:rPr>
              <a:t>, the predicted class </a:t>
            </a:r>
            <a:r>
              <a:rPr lang="en-US" sz="1800">
                <a:solidFill>
                  <a:srgbClr val="0070C0"/>
                </a:solidFill>
                <a:latin typeface="Gill Sans"/>
                <a:ea typeface="Gill Sans"/>
                <a:cs typeface="Gill Sans"/>
                <a:sym typeface="Gill Sans"/>
              </a:rPr>
              <a:t>label</a:t>
            </a:r>
            <a:r>
              <a:rPr lang="en-US" sz="1800">
                <a:solidFill>
                  <a:schemeClr val="dk1"/>
                </a:solidFill>
                <a:latin typeface="Gill Sans"/>
                <a:ea typeface="Gill Sans"/>
                <a:cs typeface="Gill Sans"/>
                <a:sym typeface="Gill Sans"/>
              </a:rPr>
              <a:t> is determined by the voting for the nearest neighbors, that is, the majority class label in the set of the selected </a:t>
            </a:r>
            <a:r>
              <a:rPr lang="en-US" sz="1800">
                <a:solidFill>
                  <a:schemeClr val="dk1"/>
                </a:solidFill>
                <a:highlight>
                  <a:srgbClr val="FFFF00"/>
                </a:highlight>
                <a:latin typeface="Gill Sans"/>
                <a:ea typeface="Gill Sans"/>
                <a:cs typeface="Gill Sans"/>
                <a:sym typeface="Gill Sans"/>
              </a:rPr>
              <a:t>k instances </a:t>
            </a:r>
            <a:r>
              <a:rPr lang="en-US" sz="1800">
                <a:solidFill>
                  <a:schemeClr val="dk1"/>
                </a:solidFill>
                <a:latin typeface="Gill Sans"/>
                <a:ea typeface="Gill Sans"/>
                <a:cs typeface="Gill Sans"/>
                <a:sym typeface="Gill Sans"/>
              </a:rPr>
              <a:t>is returned.</a:t>
            </a:r>
            <a:endParaRPr/>
          </a:p>
          <a:p>
            <a:pPr indent="-228600" lvl="0" marL="342900" marR="0" rtl="0" algn="l">
              <a:spcBef>
                <a:spcPts val="0"/>
              </a:spcBef>
              <a:spcAft>
                <a:spcPts val="0"/>
              </a:spcAft>
              <a:buClr>
                <a:schemeClr val="dk1"/>
              </a:buClr>
              <a:buSzPts val="1800"/>
              <a:buFont typeface="Gill Sans"/>
              <a:buNone/>
            </a:pPr>
            <a:r>
              <a:t/>
            </a:r>
            <a:endParaRPr sz="18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In KNN </a:t>
            </a:r>
            <a:r>
              <a:rPr lang="en-US" sz="1800">
                <a:solidFill>
                  <a:srgbClr val="0070C0"/>
                </a:solidFill>
                <a:latin typeface="Gill Sans"/>
                <a:ea typeface="Gill Sans"/>
                <a:cs typeface="Gill Sans"/>
                <a:sym typeface="Gill Sans"/>
              </a:rPr>
              <a:t>regression</a:t>
            </a:r>
            <a:r>
              <a:rPr lang="en-US" sz="1800">
                <a:solidFill>
                  <a:schemeClr val="dk1"/>
                </a:solidFill>
                <a:latin typeface="Gill Sans"/>
                <a:ea typeface="Gill Sans"/>
                <a:cs typeface="Gill Sans"/>
                <a:sym typeface="Gill Sans"/>
              </a:rPr>
              <a:t>, the average value of the target function values of the nearest neighbors is returned as the predicted value.</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EVALUATION – 1 (INPUT TEST SAMPLE)</a:t>
            </a:r>
            <a:endParaRPr/>
          </a:p>
        </p:txBody>
      </p:sp>
      <p:sp>
        <p:nvSpPr>
          <p:cNvPr id="161" name="Google Shape;161;p11"/>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162" name="Google Shape;162;p11"/>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descr="Image result for training dataset" id="163" name="Google Shape;163;p11"/>
          <p:cNvSpPr/>
          <p:nvPr/>
        </p:nvSpPr>
        <p:spPr>
          <a:xfrm>
            <a:off x="4419600" y="241935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id="164" name="Google Shape;164;p11"/>
          <p:cNvPicPr preferRelativeResize="0"/>
          <p:nvPr/>
        </p:nvPicPr>
        <p:blipFill rotWithShape="1">
          <a:blip r:embed="rId3">
            <a:alphaModFix/>
          </a:blip>
          <a:srcRect b="0" l="0" r="0" t="0"/>
          <a:stretch/>
        </p:blipFill>
        <p:spPr>
          <a:xfrm>
            <a:off x="0" y="1024902"/>
            <a:ext cx="2556573" cy="1361292"/>
          </a:xfrm>
          <a:prstGeom prst="rect">
            <a:avLst/>
          </a:prstGeom>
          <a:noFill/>
          <a:ln>
            <a:noFill/>
          </a:ln>
        </p:spPr>
      </p:pic>
      <p:sp>
        <p:nvSpPr>
          <p:cNvPr id="165" name="Google Shape;165;p11"/>
          <p:cNvSpPr txBox="1"/>
          <p:nvPr/>
        </p:nvSpPr>
        <p:spPr>
          <a:xfrm>
            <a:off x="326923" y="2419350"/>
            <a:ext cx="202758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Training dataset</a:t>
            </a:r>
            <a:endParaRPr/>
          </a:p>
        </p:txBody>
      </p:sp>
      <p:sp>
        <p:nvSpPr>
          <p:cNvPr id="166" name="Google Shape;166;p11"/>
          <p:cNvSpPr txBox="1"/>
          <p:nvPr/>
        </p:nvSpPr>
        <p:spPr>
          <a:xfrm>
            <a:off x="3037233" y="1529089"/>
            <a:ext cx="1007994"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Load into</a:t>
            </a:r>
            <a:endParaRPr/>
          </a:p>
        </p:txBody>
      </p:sp>
      <p:pic>
        <p:nvPicPr>
          <p:cNvPr id="167" name="Google Shape;167;p11"/>
          <p:cNvPicPr preferRelativeResize="0"/>
          <p:nvPr/>
        </p:nvPicPr>
        <p:blipFill rotWithShape="1">
          <a:blip r:embed="rId4">
            <a:alphaModFix/>
          </a:blip>
          <a:srcRect b="0" l="0" r="0" t="0"/>
          <a:stretch/>
        </p:blipFill>
        <p:spPr>
          <a:xfrm>
            <a:off x="7086600" y="1036822"/>
            <a:ext cx="1928813" cy="1186962"/>
          </a:xfrm>
          <a:prstGeom prst="rect">
            <a:avLst/>
          </a:prstGeom>
          <a:noFill/>
          <a:ln>
            <a:noFill/>
          </a:ln>
        </p:spPr>
      </p:pic>
      <p:sp>
        <p:nvSpPr>
          <p:cNvPr id="168" name="Google Shape;168;p11"/>
          <p:cNvSpPr txBox="1"/>
          <p:nvPr/>
        </p:nvSpPr>
        <p:spPr>
          <a:xfrm>
            <a:off x="5504208" y="1705548"/>
            <a:ext cx="1282148"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Test sample input</a:t>
            </a:r>
            <a:endParaRPr/>
          </a:p>
        </p:txBody>
      </p:sp>
      <p:pic>
        <p:nvPicPr>
          <p:cNvPr id="169" name="Google Shape;169;p11"/>
          <p:cNvPicPr preferRelativeResize="0"/>
          <p:nvPr/>
        </p:nvPicPr>
        <p:blipFill rotWithShape="1">
          <a:blip r:embed="rId5">
            <a:alphaModFix/>
          </a:blip>
          <a:srcRect b="0" l="0" r="0" t="0"/>
          <a:stretch/>
        </p:blipFill>
        <p:spPr>
          <a:xfrm>
            <a:off x="3403683" y="3526148"/>
            <a:ext cx="1151479" cy="1151479"/>
          </a:xfrm>
          <a:prstGeom prst="rect">
            <a:avLst/>
          </a:prstGeom>
          <a:noFill/>
          <a:ln>
            <a:noFill/>
          </a:ln>
        </p:spPr>
      </p:pic>
      <p:pic>
        <p:nvPicPr>
          <p:cNvPr id="170" name="Google Shape;170;p11"/>
          <p:cNvPicPr preferRelativeResize="0"/>
          <p:nvPr/>
        </p:nvPicPr>
        <p:blipFill rotWithShape="1">
          <a:blip r:embed="rId6">
            <a:alphaModFix/>
          </a:blip>
          <a:srcRect b="0" l="0" r="0" t="0"/>
          <a:stretch/>
        </p:blipFill>
        <p:spPr>
          <a:xfrm>
            <a:off x="5883486" y="2467197"/>
            <a:ext cx="3131927" cy="651924"/>
          </a:xfrm>
          <a:prstGeom prst="rect">
            <a:avLst/>
          </a:prstGeom>
          <a:noFill/>
          <a:ln>
            <a:noFill/>
          </a:ln>
        </p:spPr>
      </p:pic>
      <p:pic>
        <p:nvPicPr>
          <p:cNvPr id="171" name="Google Shape;171;p11"/>
          <p:cNvPicPr preferRelativeResize="0"/>
          <p:nvPr/>
        </p:nvPicPr>
        <p:blipFill rotWithShape="1">
          <a:blip r:embed="rId7">
            <a:alphaModFix/>
          </a:blip>
          <a:srcRect b="0" l="0" r="0" t="0"/>
          <a:stretch/>
        </p:blipFill>
        <p:spPr>
          <a:xfrm>
            <a:off x="5058037" y="3430236"/>
            <a:ext cx="4021080" cy="1033839"/>
          </a:xfrm>
          <a:prstGeom prst="rect">
            <a:avLst/>
          </a:prstGeom>
          <a:noFill/>
          <a:ln>
            <a:noFill/>
          </a:ln>
        </p:spPr>
      </p:pic>
      <p:cxnSp>
        <p:nvCxnSpPr>
          <p:cNvPr id="172" name="Google Shape;172;p11"/>
          <p:cNvCxnSpPr/>
          <p:nvPr/>
        </p:nvCxnSpPr>
        <p:spPr>
          <a:xfrm>
            <a:off x="4520624" y="3802960"/>
            <a:ext cx="983584" cy="0"/>
          </a:xfrm>
          <a:prstGeom prst="straightConnector1">
            <a:avLst/>
          </a:prstGeom>
          <a:noFill/>
          <a:ln cap="flat" cmpd="sng" w="25400">
            <a:solidFill>
              <a:schemeClr val="accent1"/>
            </a:solidFill>
            <a:prstDash val="solid"/>
            <a:round/>
            <a:headEnd len="sm" w="sm" type="none"/>
            <a:tailEnd len="med" w="med" type="triangle"/>
          </a:ln>
        </p:spPr>
      </p:cxnSp>
      <p:pic>
        <p:nvPicPr>
          <p:cNvPr id="173" name="Google Shape;173;p11"/>
          <p:cNvPicPr preferRelativeResize="0"/>
          <p:nvPr/>
        </p:nvPicPr>
        <p:blipFill rotWithShape="1">
          <a:blip r:embed="rId8">
            <a:alphaModFix/>
          </a:blip>
          <a:srcRect b="0" l="0" r="0" t="0"/>
          <a:stretch/>
        </p:blipFill>
        <p:spPr>
          <a:xfrm>
            <a:off x="2655412" y="1024902"/>
            <a:ext cx="2466975" cy="1847850"/>
          </a:xfrm>
          <a:prstGeom prst="rect">
            <a:avLst/>
          </a:prstGeom>
          <a:noFill/>
          <a:ln>
            <a:noFill/>
          </a:ln>
        </p:spPr>
      </p:pic>
      <p:sp>
        <p:nvSpPr>
          <p:cNvPr id="174" name="Google Shape;174;p11"/>
          <p:cNvSpPr/>
          <p:nvPr/>
        </p:nvSpPr>
        <p:spPr>
          <a:xfrm>
            <a:off x="140586" y="3916252"/>
            <a:ext cx="3110676" cy="747703"/>
          </a:xfrm>
          <a:custGeom>
            <a:rect b="b" l="l" r="r" t="t"/>
            <a:pathLst>
              <a:path extrusionOk="0" h="120000" w="120000">
                <a:moveTo>
                  <a:pt x="0" y="0"/>
                </a:moveTo>
                <a:lnTo>
                  <a:pt x="120000" y="0"/>
                </a:lnTo>
                <a:lnTo>
                  <a:pt x="120000" y="120000"/>
                </a:lnTo>
                <a:lnTo>
                  <a:pt x="0" y="120000"/>
                </a:lnTo>
                <a:close/>
              </a:path>
              <a:path extrusionOk="0" fill="none" h="120000" w="120000">
                <a:moveTo>
                  <a:pt x="-3710" y="0"/>
                </a:moveTo>
                <a:close/>
                <a:lnTo>
                  <a:pt x="-3710" y="120000"/>
                </a:lnTo>
              </a:path>
              <a:path extrusionOk="0" fill="none" h="120000" w="120000">
                <a:moveTo>
                  <a:pt x="-3710" y="-5132"/>
                </a:moveTo>
                <a:lnTo>
                  <a:pt x="89760" y="-196640"/>
                </a:lnTo>
              </a:path>
            </a:pathLst>
          </a:custGeom>
          <a:solidFill>
            <a:srgbClr val="FBD9A3"/>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Gill Sans"/>
                <a:ea typeface="Gill Sans"/>
                <a:cs typeface="Gill Sans"/>
                <a:sym typeface="Gill Sans"/>
              </a:rPr>
              <a:t>Entire training set considered</a:t>
            </a:r>
            <a:endParaRPr/>
          </a:p>
          <a:p>
            <a:pPr indent="-95250" lvl="0" marL="171450" marR="0" rtl="0" algn="l">
              <a:spcBef>
                <a:spcPts val="0"/>
              </a:spcBef>
              <a:spcAft>
                <a:spcPts val="0"/>
              </a:spcAft>
              <a:buClr>
                <a:schemeClr val="dk1"/>
              </a:buClr>
              <a:buSzPts val="1200"/>
              <a:buFont typeface="Arial"/>
              <a:buNone/>
            </a:pPr>
            <a:r>
              <a:t/>
            </a:r>
            <a:endParaRPr sz="1200">
              <a:solidFill>
                <a:schemeClr val="dk1"/>
              </a:solidFill>
              <a:latin typeface="Gill Sans"/>
              <a:ea typeface="Gill Sans"/>
              <a:cs typeface="Gill Sans"/>
              <a:sym typeface="Gill Sans"/>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Gill Sans"/>
                <a:ea typeface="Gill Sans"/>
                <a:cs typeface="Gill Sans"/>
                <a:sym typeface="Gill Sans"/>
              </a:rPr>
              <a:t>Test sample entered externally</a:t>
            </a:r>
            <a:endParaRPr/>
          </a:p>
          <a:p>
            <a:pPr indent="-95250" lvl="0" marL="171450" marR="0" rtl="0" algn="l">
              <a:spcBef>
                <a:spcPts val="0"/>
              </a:spcBef>
              <a:spcAft>
                <a:spcPts val="0"/>
              </a:spcAft>
              <a:buClr>
                <a:schemeClr val="dk1"/>
              </a:buClr>
              <a:buSzPts val="1200"/>
              <a:buFont typeface="Arial"/>
              <a:buNone/>
            </a:pPr>
            <a:r>
              <a:t/>
            </a:r>
            <a:endParaRPr sz="1200">
              <a:solidFill>
                <a:schemeClr val="dk1"/>
              </a:solidFill>
              <a:latin typeface="Gill Sans"/>
              <a:ea typeface="Gill Sans"/>
              <a:cs typeface="Gill Sans"/>
              <a:sym typeface="Gill Sans"/>
            </a:endParaRPr>
          </a:p>
        </p:txBody>
      </p:sp>
      <p:cxnSp>
        <p:nvCxnSpPr>
          <p:cNvPr id="175" name="Google Shape;175;p11"/>
          <p:cNvCxnSpPr/>
          <p:nvPr/>
        </p:nvCxnSpPr>
        <p:spPr>
          <a:xfrm>
            <a:off x="2137984" y="1948827"/>
            <a:ext cx="837178" cy="0"/>
          </a:xfrm>
          <a:prstGeom prst="straightConnector1">
            <a:avLst/>
          </a:prstGeom>
          <a:noFill/>
          <a:ln cap="flat" cmpd="sng" w="25400">
            <a:solidFill>
              <a:schemeClr val="accent1"/>
            </a:solidFill>
            <a:prstDash val="solid"/>
            <a:round/>
            <a:headEnd len="sm" w="sm" type="none"/>
            <a:tailEnd len="med" w="med" type="triangle"/>
          </a:ln>
        </p:spPr>
      </p:cxnSp>
      <p:cxnSp>
        <p:nvCxnSpPr>
          <p:cNvPr id="176" name="Google Shape;176;p11"/>
          <p:cNvCxnSpPr/>
          <p:nvPr/>
        </p:nvCxnSpPr>
        <p:spPr>
          <a:xfrm flipH="1">
            <a:off x="4959178" y="1955221"/>
            <a:ext cx="2340479" cy="11937"/>
          </a:xfrm>
          <a:prstGeom prst="straightConnector1">
            <a:avLst/>
          </a:prstGeom>
          <a:noFill/>
          <a:ln cap="flat" cmpd="sng" w="25400">
            <a:solidFill>
              <a:schemeClr val="accent1"/>
            </a:solidFill>
            <a:prstDash val="solid"/>
            <a:round/>
            <a:headEnd len="sm" w="sm" type="none"/>
            <a:tailEnd len="med" w="med" type="triangle"/>
          </a:ln>
        </p:spPr>
      </p:cxnSp>
      <p:cxnSp>
        <p:nvCxnSpPr>
          <p:cNvPr id="177" name="Google Shape;177;p11"/>
          <p:cNvCxnSpPr/>
          <p:nvPr/>
        </p:nvCxnSpPr>
        <p:spPr>
          <a:xfrm>
            <a:off x="3979421" y="2779411"/>
            <a:ext cx="1" cy="746737"/>
          </a:xfrm>
          <a:prstGeom prst="straightConnector1">
            <a:avLst/>
          </a:prstGeom>
          <a:noFill/>
          <a:ln cap="flat" cmpd="sng" w="25400">
            <a:solidFill>
              <a:schemeClr val="accent1"/>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31405" y="8398"/>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l">
              <a:lnSpc>
                <a:spcPct val="90000"/>
              </a:lnSpc>
              <a:spcBef>
                <a:spcPts val="0"/>
              </a:spcBef>
              <a:spcAft>
                <a:spcPts val="0"/>
              </a:spcAft>
              <a:buClr>
                <a:srgbClr val="00B050"/>
              </a:buClr>
              <a:buSzPct val="100000"/>
              <a:buFont typeface="Gill Sans"/>
              <a:buNone/>
            </a:pPr>
            <a:r>
              <a:rPr lang="en-US"/>
              <a:t>EVALUATION – 2 (LEAVE-ONE-OUT CROSS-VALIDATION - LOOCV)</a:t>
            </a:r>
            <a:endParaRPr/>
          </a:p>
        </p:txBody>
      </p:sp>
      <p:sp>
        <p:nvSpPr>
          <p:cNvPr id="183" name="Google Shape;183;p12"/>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184" name="Google Shape;184;p12"/>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descr="Image result for training dataset" id="185" name="Google Shape;185;p12"/>
          <p:cNvSpPr/>
          <p:nvPr/>
        </p:nvSpPr>
        <p:spPr>
          <a:xfrm>
            <a:off x="4419600" y="241935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id="186" name="Google Shape;186;p12"/>
          <p:cNvPicPr preferRelativeResize="0"/>
          <p:nvPr/>
        </p:nvPicPr>
        <p:blipFill rotWithShape="1">
          <a:blip r:embed="rId3">
            <a:alphaModFix/>
          </a:blip>
          <a:srcRect b="0" l="0" r="0" t="0"/>
          <a:stretch/>
        </p:blipFill>
        <p:spPr>
          <a:xfrm>
            <a:off x="40929" y="976476"/>
            <a:ext cx="1973089" cy="1050606"/>
          </a:xfrm>
          <a:prstGeom prst="rect">
            <a:avLst/>
          </a:prstGeom>
          <a:noFill/>
          <a:ln>
            <a:noFill/>
          </a:ln>
        </p:spPr>
      </p:pic>
      <p:sp>
        <p:nvSpPr>
          <p:cNvPr id="187" name="Google Shape;187;p12"/>
          <p:cNvSpPr txBox="1"/>
          <p:nvPr/>
        </p:nvSpPr>
        <p:spPr>
          <a:xfrm>
            <a:off x="371192" y="2038274"/>
            <a:ext cx="202758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Training dataset</a:t>
            </a:r>
            <a:endParaRPr/>
          </a:p>
        </p:txBody>
      </p:sp>
      <p:sp>
        <p:nvSpPr>
          <p:cNvPr id="188" name="Google Shape;188;p12"/>
          <p:cNvSpPr txBox="1"/>
          <p:nvPr/>
        </p:nvSpPr>
        <p:spPr>
          <a:xfrm>
            <a:off x="1919377" y="1214067"/>
            <a:ext cx="76049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Split into</a:t>
            </a:r>
            <a:endParaRPr/>
          </a:p>
        </p:txBody>
      </p:sp>
      <p:pic>
        <p:nvPicPr>
          <p:cNvPr id="189" name="Google Shape;189;p12"/>
          <p:cNvPicPr preferRelativeResize="0"/>
          <p:nvPr/>
        </p:nvPicPr>
        <p:blipFill rotWithShape="1">
          <a:blip r:embed="rId4">
            <a:alphaModFix/>
          </a:blip>
          <a:srcRect b="0" l="0" r="0" t="0"/>
          <a:stretch/>
        </p:blipFill>
        <p:spPr>
          <a:xfrm>
            <a:off x="3794909" y="3069131"/>
            <a:ext cx="868311" cy="868311"/>
          </a:xfrm>
          <a:prstGeom prst="rect">
            <a:avLst/>
          </a:prstGeom>
          <a:noFill/>
          <a:ln>
            <a:noFill/>
          </a:ln>
        </p:spPr>
      </p:pic>
      <p:cxnSp>
        <p:nvCxnSpPr>
          <p:cNvPr id="190" name="Google Shape;190;p12"/>
          <p:cNvCxnSpPr>
            <a:endCxn id="189" idx="0"/>
          </p:cNvCxnSpPr>
          <p:nvPr/>
        </p:nvCxnSpPr>
        <p:spPr>
          <a:xfrm flipH="1">
            <a:off x="4229064" y="2240231"/>
            <a:ext cx="950700" cy="828900"/>
          </a:xfrm>
          <a:prstGeom prst="straightConnector1">
            <a:avLst/>
          </a:prstGeom>
          <a:noFill/>
          <a:ln cap="flat" cmpd="sng" w="25400">
            <a:solidFill>
              <a:schemeClr val="accent1"/>
            </a:solidFill>
            <a:prstDash val="solid"/>
            <a:round/>
            <a:headEnd len="sm" w="sm" type="none"/>
            <a:tailEnd len="med" w="med" type="triangle"/>
          </a:ln>
        </p:spPr>
      </p:cxnSp>
      <p:pic>
        <p:nvPicPr>
          <p:cNvPr id="191" name="Google Shape;191;p12"/>
          <p:cNvPicPr preferRelativeResize="0"/>
          <p:nvPr/>
        </p:nvPicPr>
        <p:blipFill rotWithShape="1">
          <a:blip r:embed="rId5">
            <a:alphaModFix/>
          </a:blip>
          <a:srcRect b="0" l="0" r="0" t="0"/>
          <a:stretch/>
        </p:blipFill>
        <p:spPr>
          <a:xfrm>
            <a:off x="5614910" y="3094186"/>
            <a:ext cx="3259336" cy="837991"/>
          </a:xfrm>
          <a:prstGeom prst="rect">
            <a:avLst/>
          </a:prstGeom>
          <a:noFill/>
          <a:ln>
            <a:noFill/>
          </a:ln>
        </p:spPr>
      </p:pic>
      <p:cxnSp>
        <p:nvCxnSpPr>
          <p:cNvPr id="192" name="Google Shape;192;p12"/>
          <p:cNvCxnSpPr/>
          <p:nvPr/>
        </p:nvCxnSpPr>
        <p:spPr>
          <a:xfrm>
            <a:off x="4628447" y="3513182"/>
            <a:ext cx="983584" cy="0"/>
          </a:xfrm>
          <a:prstGeom prst="straightConnector1">
            <a:avLst/>
          </a:prstGeom>
          <a:noFill/>
          <a:ln cap="flat" cmpd="sng" w="25400">
            <a:solidFill>
              <a:schemeClr val="accent1"/>
            </a:solidFill>
            <a:prstDash val="solid"/>
            <a:round/>
            <a:headEnd len="sm" w="sm" type="none"/>
            <a:tailEnd len="med" w="med" type="triangle"/>
          </a:ln>
        </p:spPr>
      </p:cxnSp>
      <p:pic>
        <p:nvPicPr>
          <p:cNvPr id="193" name="Google Shape;193;p12"/>
          <p:cNvPicPr preferRelativeResize="0"/>
          <p:nvPr/>
        </p:nvPicPr>
        <p:blipFill rotWithShape="1">
          <a:blip r:embed="rId6">
            <a:alphaModFix/>
          </a:blip>
          <a:srcRect b="0" l="0" r="0" t="0"/>
          <a:stretch/>
        </p:blipFill>
        <p:spPr>
          <a:xfrm>
            <a:off x="2517896" y="1032946"/>
            <a:ext cx="1743811" cy="633494"/>
          </a:xfrm>
          <a:prstGeom prst="rect">
            <a:avLst/>
          </a:prstGeom>
          <a:noFill/>
          <a:ln>
            <a:noFill/>
          </a:ln>
        </p:spPr>
      </p:pic>
      <p:pic>
        <p:nvPicPr>
          <p:cNvPr id="194" name="Google Shape;194;p12"/>
          <p:cNvPicPr preferRelativeResize="0"/>
          <p:nvPr/>
        </p:nvPicPr>
        <p:blipFill rotWithShape="1">
          <a:blip r:embed="rId7">
            <a:alphaModFix/>
          </a:blip>
          <a:srcRect b="0" l="0" r="0" t="0"/>
          <a:stretch/>
        </p:blipFill>
        <p:spPr>
          <a:xfrm>
            <a:off x="2529285" y="1692543"/>
            <a:ext cx="1732421" cy="266015"/>
          </a:xfrm>
          <a:prstGeom prst="rect">
            <a:avLst/>
          </a:prstGeom>
          <a:noFill/>
          <a:ln>
            <a:noFill/>
          </a:ln>
        </p:spPr>
      </p:pic>
      <p:cxnSp>
        <p:nvCxnSpPr>
          <p:cNvPr id="195" name="Google Shape;195;p12"/>
          <p:cNvCxnSpPr/>
          <p:nvPr/>
        </p:nvCxnSpPr>
        <p:spPr>
          <a:xfrm>
            <a:off x="4137908" y="1501779"/>
            <a:ext cx="936201" cy="0"/>
          </a:xfrm>
          <a:prstGeom prst="straightConnector1">
            <a:avLst/>
          </a:prstGeom>
          <a:noFill/>
          <a:ln cap="flat" cmpd="sng" w="25400">
            <a:solidFill>
              <a:schemeClr val="accent1"/>
            </a:solidFill>
            <a:prstDash val="solid"/>
            <a:round/>
            <a:headEnd len="sm" w="sm" type="none"/>
            <a:tailEnd len="med" w="med" type="triangle"/>
          </a:ln>
        </p:spPr>
      </p:cxnSp>
      <p:cxnSp>
        <p:nvCxnSpPr>
          <p:cNvPr id="196" name="Google Shape;196;p12"/>
          <p:cNvCxnSpPr/>
          <p:nvPr/>
        </p:nvCxnSpPr>
        <p:spPr>
          <a:xfrm rot="10800000">
            <a:off x="7018544" y="1521184"/>
            <a:ext cx="733434" cy="0"/>
          </a:xfrm>
          <a:prstGeom prst="straightConnector1">
            <a:avLst/>
          </a:prstGeom>
          <a:noFill/>
          <a:ln cap="flat" cmpd="sng" w="25400">
            <a:solidFill>
              <a:srgbClr val="0070C0"/>
            </a:solidFill>
            <a:prstDash val="solid"/>
            <a:round/>
            <a:headEnd len="sm" w="sm" type="none"/>
            <a:tailEnd len="med" w="med" type="triangle"/>
          </a:ln>
        </p:spPr>
      </p:cxnSp>
      <p:cxnSp>
        <p:nvCxnSpPr>
          <p:cNvPr id="197" name="Google Shape;197;p12"/>
          <p:cNvCxnSpPr/>
          <p:nvPr/>
        </p:nvCxnSpPr>
        <p:spPr>
          <a:xfrm>
            <a:off x="2299625" y="1666440"/>
            <a:ext cx="2244536" cy="0"/>
          </a:xfrm>
          <a:prstGeom prst="straightConnector1">
            <a:avLst/>
          </a:prstGeom>
          <a:noFill/>
          <a:ln cap="flat" cmpd="sng" w="9525">
            <a:solidFill>
              <a:schemeClr val="dk1"/>
            </a:solidFill>
            <a:prstDash val="solid"/>
            <a:round/>
            <a:headEnd len="sm" w="sm" type="none"/>
            <a:tailEnd len="sm" w="sm" type="none"/>
          </a:ln>
        </p:spPr>
      </p:cxnSp>
      <p:sp>
        <p:nvSpPr>
          <p:cNvPr id="198" name="Google Shape;198;p12"/>
          <p:cNvSpPr txBox="1"/>
          <p:nvPr/>
        </p:nvSpPr>
        <p:spPr>
          <a:xfrm>
            <a:off x="4161102" y="1244154"/>
            <a:ext cx="76049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Training</a:t>
            </a:r>
            <a:endParaRPr/>
          </a:p>
        </p:txBody>
      </p:sp>
      <p:sp>
        <p:nvSpPr>
          <p:cNvPr id="199" name="Google Shape;199;p12"/>
          <p:cNvSpPr txBox="1"/>
          <p:nvPr/>
        </p:nvSpPr>
        <p:spPr>
          <a:xfrm>
            <a:off x="7019547" y="1218215"/>
            <a:ext cx="1010139"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1 test sample</a:t>
            </a:r>
            <a:endParaRPr/>
          </a:p>
        </p:txBody>
      </p:sp>
      <p:pic>
        <p:nvPicPr>
          <p:cNvPr id="200" name="Google Shape;200;p12"/>
          <p:cNvPicPr preferRelativeResize="0"/>
          <p:nvPr/>
        </p:nvPicPr>
        <p:blipFill rotWithShape="1">
          <a:blip r:embed="rId8">
            <a:alphaModFix/>
          </a:blip>
          <a:srcRect b="0" l="0" r="0" t="0"/>
          <a:stretch/>
        </p:blipFill>
        <p:spPr>
          <a:xfrm>
            <a:off x="5055530" y="976777"/>
            <a:ext cx="1975354" cy="1479609"/>
          </a:xfrm>
          <a:prstGeom prst="rect">
            <a:avLst/>
          </a:prstGeom>
          <a:noFill/>
          <a:ln>
            <a:noFill/>
          </a:ln>
        </p:spPr>
      </p:pic>
      <p:pic>
        <p:nvPicPr>
          <p:cNvPr id="201" name="Google Shape;201;p12"/>
          <p:cNvPicPr preferRelativeResize="0"/>
          <p:nvPr/>
        </p:nvPicPr>
        <p:blipFill rotWithShape="1">
          <a:blip r:embed="rId7">
            <a:alphaModFix/>
          </a:blip>
          <a:srcRect b="0" l="0" r="0" t="0"/>
          <a:stretch/>
        </p:blipFill>
        <p:spPr>
          <a:xfrm>
            <a:off x="7042878" y="1583573"/>
            <a:ext cx="1579149" cy="266015"/>
          </a:xfrm>
          <a:prstGeom prst="rect">
            <a:avLst/>
          </a:prstGeom>
          <a:noFill/>
          <a:ln>
            <a:noFill/>
          </a:ln>
        </p:spPr>
      </p:pic>
      <p:cxnSp>
        <p:nvCxnSpPr>
          <p:cNvPr id="202" name="Google Shape;202;p12"/>
          <p:cNvCxnSpPr>
            <a:stCxn id="194" idx="3"/>
          </p:cNvCxnSpPr>
          <p:nvPr/>
        </p:nvCxnSpPr>
        <p:spPr>
          <a:xfrm>
            <a:off x="4261706" y="1825550"/>
            <a:ext cx="546900" cy="898500"/>
          </a:xfrm>
          <a:prstGeom prst="bentConnector2">
            <a:avLst/>
          </a:prstGeom>
          <a:noFill/>
          <a:ln cap="flat" cmpd="sng" w="9525">
            <a:solidFill>
              <a:schemeClr val="accent2"/>
            </a:solidFill>
            <a:prstDash val="dash"/>
            <a:round/>
            <a:headEnd len="sm" w="sm" type="none"/>
            <a:tailEnd len="sm" w="sm" type="none"/>
          </a:ln>
        </p:spPr>
      </p:cxnSp>
      <p:cxnSp>
        <p:nvCxnSpPr>
          <p:cNvPr id="203" name="Google Shape;203;p12"/>
          <p:cNvCxnSpPr/>
          <p:nvPr/>
        </p:nvCxnSpPr>
        <p:spPr>
          <a:xfrm>
            <a:off x="4808664" y="2673153"/>
            <a:ext cx="2715952" cy="0"/>
          </a:xfrm>
          <a:prstGeom prst="straightConnector1">
            <a:avLst/>
          </a:prstGeom>
          <a:noFill/>
          <a:ln cap="flat" cmpd="sng" w="9525">
            <a:solidFill>
              <a:schemeClr val="accent2"/>
            </a:solidFill>
            <a:prstDash val="dash"/>
            <a:round/>
            <a:headEnd len="sm" w="sm" type="none"/>
            <a:tailEnd len="sm" w="sm" type="none"/>
          </a:ln>
        </p:spPr>
      </p:cxnSp>
      <p:cxnSp>
        <p:nvCxnSpPr>
          <p:cNvPr id="204" name="Google Shape;204;p12"/>
          <p:cNvCxnSpPr/>
          <p:nvPr/>
        </p:nvCxnSpPr>
        <p:spPr>
          <a:xfrm rot="10800000">
            <a:off x="7524616" y="1825551"/>
            <a:ext cx="0" cy="847602"/>
          </a:xfrm>
          <a:prstGeom prst="straightConnector1">
            <a:avLst/>
          </a:prstGeom>
          <a:noFill/>
          <a:ln cap="flat" cmpd="sng" w="9525">
            <a:solidFill>
              <a:schemeClr val="dk1"/>
            </a:solidFill>
            <a:prstDash val="solid"/>
            <a:round/>
            <a:headEnd len="sm" w="sm" type="none"/>
            <a:tailEnd len="med" w="med" type="stealth"/>
          </a:ln>
        </p:spPr>
      </p:cxnSp>
      <p:sp>
        <p:nvSpPr>
          <p:cNvPr id="205" name="Google Shape;205;p12"/>
          <p:cNvSpPr/>
          <p:nvPr/>
        </p:nvSpPr>
        <p:spPr>
          <a:xfrm>
            <a:off x="252650" y="3044484"/>
            <a:ext cx="3265802" cy="1608611"/>
          </a:xfrm>
          <a:custGeom>
            <a:rect b="b" l="l" r="r" t="t"/>
            <a:pathLst>
              <a:path extrusionOk="0" h="120000" w="120000">
                <a:moveTo>
                  <a:pt x="0" y="0"/>
                </a:moveTo>
                <a:lnTo>
                  <a:pt x="120000" y="0"/>
                </a:lnTo>
                <a:lnTo>
                  <a:pt x="120000" y="120000"/>
                </a:lnTo>
                <a:lnTo>
                  <a:pt x="0" y="120000"/>
                </a:lnTo>
                <a:close/>
              </a:path>
              <a:path extrusionOk="0" fill="none" h="120000" w="120000">
                <a:moveTo>
                  <a:pt x="-4184" y="0"/>
                </a:moveTo>
                <a:close/>
                <a:lnTo>
                  <a:pt x="-4184" y="120000"/>
                </a:lnTo>
              </a:path>
              <a:path extrusionOk="0" fill="none" h="120000" w="120000">
                <a:moveTo>
                  <a:pt x="-4184" y="-7356"/>
                </a:moveTo>
                <a:lnTo>
                  <a:pt x="78523" y="-36408"/>
                </a:lnTo>
              </a:path>
            </a:pathLst>
          </a:custGeom>
          <a:solidFill>
            <a:srgbClr val="FBD9A3"/>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Gill Sans"/>
                <a:ea typeface="Gill Sans"/>
                <a:cs typeface="Gill Sans"/>
                <a:sym typeface="Gill Sans"/>
              </a:rPr>
              <a:t>is a special case of cross-validation method in which each instance is used once as the test case and all other instances are used as the training set. </a:t>
            </a:r>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Gill Sans"/>
                <a:ea typeface="Gill Sans"/>
                <a:cs typeface="Gill Sans"/>
                <a:sym typeface="Gill Sans"/>
              </a:rPr>
              <a:t>also called as n-fold cross validation. </a:t>
            </a:r>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Gill Sans"/>
                <a:ea typeface="Gill Sans"/>
                <a:cs typeface="Gill Sans"/>
                <a:sym typeface="Gill Sans"/>
              </a:rPr>
              <a:t>utilizes the utmost training instances </a:t>
            </a:r>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Gill Sans"/>
                <a:ea typeface="Gill Sans"/>
                <a:cs typeface="Gill Sans"/>
                <a:sym typeface="Gill Sans"/>
              </a:rPr>
              <a:t>but due to its expensive nature it is usually applied  to small datasets.</a:t>
            </a:r>
            <a:endParaRPr/>
          </a:p>
        </p:txBody>
      </p:sp>
      <p:cxnSp>
        <p:nvCxnSpPr>
          <p:cNvPr id="206" name="Google Shape;206;p12"/>
          <p:cNvCxnSpPr>
            <a:stCxn id="186" idx="3"/>
          </p:cNvCxnSpPr>
          <p:nvPr/>
        </p:nvCxnSpPr>
        <p:spPr>
          <a:xfrm>
            <a:off x="2014018" y="1501779"/>
            <a:ext cx="876300" cy="0"/>
          </a:xfrm>
          <a:prstGeom prst="straightConnector1">
            <a:avLst/>
          </a:prstGeom>
          <a:noFill/>
          <a:ln cap="flat" cmpd="sng" w="25400">
            <a:solidFill>
              <a:schemeClr val="accent1"/>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13"/>
          <p:cNvPicPr preferRelativeResize="0"/>
          <p:nvPr/>
        </p:nvPicPr>
        <p:blipFill rotWithShape="1">
          <a:blip r:embed="rId3">
            <a:alphaModFix/>
          </a:blip>
          <a:srcRect b="0" l="0" r="0" t="0"/>
          <a:stretch/>
        </p:blipFill>
        <p:spPr>
          <a:xfrm>
            <a:off x="7030473" y="1293095"/>
            <a:ext cx="1244394" cy="452065"/>
          </a:xfrm>
          <a:prstGeom prst="rect">
            <a:avLst/>
          </a:prstGeom>
          <a:noFill/>
          <a:ln>
            <a:noFill/>
          </a:ln>
        </p:spPr>
      </p:pic>
      <p:pic>
        <p:nvPicPr>
          <p:cNvPr id="212" name="Google Shape;212;p13"/>
          <p:cNvPicPr preferRelativeResize="0"/>
          <p:nvPr/>
        </p:nvPicPr>
        <p:blipFill rotWithShape="1">
          <a:blip r:embed="rId3">
            <a:alphaModFix/>
          </a:blip>
          <a:srcRect b="0" l="0" r="0" t="0"/>
          <a:stretch/>
        </p:blipFill>
        <p:spPr>
          <a:xfrm>
            <a:off x="2979536" y="981546"/>
            <a:ext cx="1244394" cy="452065"/>
          </a:xfrm>
          <a:prstGeom prst="rect">
            <a:avLst/>
          </a:prstGeom>
          <a:noFill/>
          <a:ln>
            <a:noFill/>
          </a:ln>
        </p:spPr>
      </p:pic>
      <p:sp>
        <p:nvSpPr>
          <p:cNvPr id="213" name="Google Shape;213;p13"/>
          <p:cNvSpPr txBox="1"/>
          <p:nvPr>
            <p:ph type="title"/>
          </p:nvPr>
        </p:nvSpPr>
        <p:spPr>
          <a:xfrm>
            <a:off x="31405" y="8398"/>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EVALUATION – 3 (HOLDOUT METHOD)</a:t>
            </a:r>
            <a:endParaRPr/>
          </a:p>
        </p:txBody>
      </p:sp>
      <p:sp>
        <p:nvSpPr>
          <p:cNvPr id="214" name="Google Shape;214;p13"/>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215" name="Google Shape;215;p13"/>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descr="Image result for training dataset" id="216" name="Google Shape;216;p13"/>
          <p:cNvSpPr/>
          <p:nvPr/>
        </p:nvSpPr>
        <p:spPr>
          <a:xfrm>
            <a:off x="4419600" y="241935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id="217" name="Google Shape;217;p13"/>
          <p:cNvPicPr preferRelativeResize="0"/>
          <p:nvPr/>
        </p:nvPicPr>
        <p:blipFill rotWithShape="1">
          <a:blip r:embed="rId4">
            <a:alphaModFix/>
          </a:blip>
          <a:srcRect b="0" l="0" r="0" t="0"/>
          <a:stretch/>
        </p:blipFill>
        <p:spPr>
          <a:xfrm>
            <a:off x="40929" y="976476"/>
            <a:ext cx="1973089" cy="1050606"/>
          </a:xfrm>
          <a:prstGeom prst="rect">
            <a:avLst/>
          </a:prstGeom>
          <a:noFill/>
          <a:ln>
            <a:noFill/>
          </a:ln>
        </p:spPr>
      </p:pic>
      <p:sp>
        <p:nvSpPr>
          <p:cNvPr id="218" name="Google Shape;218;p13"/>
          <p:cNvSpPr txBox="1"/>
          <p:nvPr/>
        </p:nvSpPr>
        <p:spPr>
          <a:xfrm>
            <a:off x="371192" y="2038274"/>
            <a:ext cx="202758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Training dataset</a:t>
            </a:r>
            <a:endParaRPr/>
          </a:p>
        </p:txBody>
      </p:sp>
      <p:cxnSp>
        <p:nvCxnSpPr>
          <p:cNvPr id="219" name="Google Shape;219;p13"/>
          <p:cNvCxnSpPr>
            <a:stCxn id="217" idx="3"/>
          </p:cNvCxnSpPr>
          <p:nvPr/>
        </p:nvCxnSpPr>
        <p:spPr>
          <a:xfrm>
            <a:off x="2014018" y="1501779"/>
            <a:ext cx="876300" cy="0"/>
          </a:xfrm>
          <a:prstGeom prst="straightConnector1">
            <a:avLst/>
          </a:prstGeom>
          <a:noFill/>
          <a:ln cap="flat" cmpd="sng" w="25400">
            <a:solidFill>
              <a:schemeClr val="accent1"/>
            </a:solidFill>
            <a:prstDash val="solid"/>
            <a:round/>
            <a:headEnd len="sm" w="sm" type="none"/>
            <a:tailEnd len="med" w="med" type="triangle"/>
          </a:ln>
        </p:spPr>
      </p:cxnSp>
      <p:sp>
        <p:nvSpPr>
          <p:cNvPr id="220" name="Google Shape;220;p13"/>
          <p:cNvSpPr txBox="1"/>
          <p:nvPr/>
        </p:nvSpPr>
        <p:spPr>
          <a:xfrm>
            <a:off x="2071961" y="1247691"/>
            <a:ext cx="76049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Split into</a:t>
            </a:r>
            <a:endParaRPr/>
          </a:p>
        </p:txBody>
      </p:sp>
      <p:pic>
        <p:nvPicPr>
          <p:cNvPr id="221" name="Google Shape;221;p13"/>
          <p:cNvPicPr preferRelativeResize="0"/>
          <p:nvPr/>
        </p:nvPicPr>
        <p:blipFill rotWithShape="1">
          <a:blip r:embed="rId5">
            <a:alphaModFix/>
          </a:blip>
          <a:srcRect b="0" l="0" r="0" t="0"/>
          <a:stretch/>
        </p:blipFill>
        <p:spPr>
          <a:xfrm>
            <a:off x="3985444" y="3047289"/>
            <a:ext cx="868311" cy="868311"/>
          </a:xfrm>
          <a:prstGeom prst="rect">
            <a:avLst/>
          </a:prstGeom>
          <a:noFill/>
          <a:ln>
            <a:noFill/>
          </a:ln>
        </p:spPr>
      </p:pic>
      <p:cxnSp>
        <p:nvCxnSpPr>
          <p:cNvPr id="222" name="Google Shape;222;p13"/>
          <p:cNvCxnSpPr>
            <a:endCxn id="221" idx="0"/>
          </p:cNvCxnSpPr>
          <p:nvPr/>
        </p:nvCxnSpPr>
        <p:spPr>
          <a:xfrm flipH="1">
            <a:off x="4419600" y="2419389"/>
            <a:ext cx="675600" cy="627900"/>
          </a:xfrm>
          <a:prstGeom prst="straightConnector1">
            <a:avLst/>
          </a:prstGeom>
          <a:noFill/>
          <a:ln cap="flat" cmpd="sng" w="25400">
            <a:solidFill>
              <a:schemeClr val="accent1"/>
            </a:solidFill>
            <a:prstDash val="solid"/>
            <a:round/>
            <a:headEnd len="sm" w="sm" type="none"/>
            <a:tailEnd len="med" w="med" type="triangle"/>
          </a:ln>
        </p:spPr>
      </p:cxnSp>
      <p:pic>
        <p:nvPicPr>
          <p:cNvPr id="223" name="Google Shape;223;p13"/>
          <p:cNvPicPr preferRelativeResize="0"/>
          <p:nvPr/>
        </p:nvPicPr>
        <p:blipFill rotWithShape="1">
          <a:blip r:embed="rId6">
            <a:alphaModFix/>
          </a:blip>
          <a:srcRect b="0" l="0" r="0" t="0"/>
          <a:stretch/>
        </p:blipFill>
        <p:spPr>
          <a:xfrm>
            <a:off x="5632014" y="3051715"/>
            <a:ext cx="3259336" cy="837991"/>
          </a:xfrm>
          <a:prstGeom prst="rect">
            <a:avLst/>
          </a:prstGeom>
          <a:noFill/>
          <a:ln>
            <a:noFill/>
          </a:ln>
        </p:spPr>
      </p:pic>
      <p:cxnSp>
        <p:nvCxnSpPr>
          <p:cNvPr id="224" name="Google Shape;224;p13"/>
          <p:cNvCxnSpPr/>
          <p:nvPr/>
        </p:nvCxnSpPr>
        <p:spPr>
          <a:xfrm>
            <a:off x="4648430" y="3364095"/>
            <a:ext cx="983584" cy="0"/>
          </a:xfrm>
          <a:prstGeom prst="straightConnector1">
            <a:avLst/>
          </a:prstGeom>
          <a:noFill/>
          <a:ln cap="flat" cmpd="sng" w="25400">
            <a:solidFill>
              <a:schemeClr val="accent1"/>
            </a:solidFill>
            <a:prstDash val="solid"/>
            <a:round/>
            <a:headEnd len="sm" w="sm" type="none"/>
            <a:tailEnd len="med" w="med" type="triangle"/>
          </a:ln>
        </p:spPr>
      </p:cxnSp>
      <p:cxnSp>
        <p:nvCxnSpPr>
          <p:cNvPr id="225" name="Google Shape;225;p13"/>
          <p:cNvCxnSpPr/>
          <p:nvPr/>
        </p:nvCxnSpPr>
        <p:spPr>
          <a:xfrm rot="10800000">
            <a:off x="6883393" y="1501779"/>
            <a:ext cx="756579" cy="0"/>
          </a:xfrm>
          <a:prstGeom prst="straightConnector1">
            <a:avLst/>
          </a:prstGeom>
          <a:noFill/>
          <a:ln cap="flat" cmpd="sng" w="25400">
            <a:solidFill>
              <a:srgbClr val="0070C0"/>
            </a:solidFill>
            <a:prstDash val="solid"/>
            <a:round/>
            <a:headEnd len="sm" w="sm" type="none"/>
            <a:tailEnd len="med" w="med" type="triangle"/>
          </a:ln>
        </p:spPr>
      </p:cxnSp>
      <p:sp>
        <p:nvSpPr>
          <p:cNvPr id="226" name="Google Shape;226;p13"/>
          <p:cNvSpPr txBox="1"/>
          <p:nvPr/>
        </p:nvSpPr>
        <p:spPr>
          <a:xfrm>
            <a:off x="2483784" y="945968"/>
            <a:ext cx="76049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Training</a:t>
            </a:r>
            <a:endParaRPr/>
          </a:p>
        </p:txBody>
      </p:sp>
      <p:sp>
        <p:nvSpPr>
          <p:cNvPr id="227" name="Google Shape;227;p13"/>
          <p:cNvSpPr txBox="1"/>
          <p:nvPr/>
        </p:nvSpPr>
        <p:spPr>
          <a:xfrm>
            <a:off x="6883393" y="1105837"/>
            <a:ext cx="1010139"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Test sample</a:t>
            </a:r>
            <a:endParaRPr/>
          </a:p>
        </p:txBody>
      </p:sp>
      <p:pic>
        <p:nvPicPr>
          <p:cNvPr id="228" name="Google Shape;228;p13"/>
          <p:cNvPicPr preferRelativeResize="0"/>
          <p:nvPr/>
        </p:nvPicPr>
        <p:blipFill rotWithShape="1">
          <a:blip r:embed="rId7">
            <a:alphaModFix/>
          </a:blip>
          <a:srcRect b="0" l="0" r="0" t="0"/>
          <a:stretch/>
        </p:blipFill>
        <p:spPr>
          <a:xfrm>
            <a:off x="4889366" y="1000096"/>
            <a:ext cx="1975354" cy="1479609"/>
          </a:xfrm>
          <a:prstGeom prst="rect">
            <a:avLst/>
          </a:prstGeom>
          <a:noFill/>
          <a:ln>
            <a:noFill/>
          </a:ln>
        </p:spPr>
      </p:pic>
      <p:pic>
        <p:nvPicPr>
          <p:cNvPr id="229" name="Google Shape;229;p13"/>
          <p:cNvPicPr preferRelativeResize="0"/>
          <p:nvPr/>
        </p:nvPicPr>
        <p:blipFill rotWithShape="1">
          <a:blip r:embed="rId3">
            <a:alphaModFix/>
          </a:blip>
          <a:srcRect b="0" l="0" r="0" t="0"/>
          <a:stretch/>
        </p:blipFill>
        <p:spPr>
          <a:xfrm>
            <a:off x="2979536" y="1513867"/>
            <a:ext cx="1244394" cy="452065"/>
          </a:xfrm>
          <a:prstGeom prst="rect">
            <a:avLst/>
          </a:prstGeom>
          <a:noFill/>
          <a:ln>
            <a:noFill/>
          </a:ln>
        </p:spPr>
      </p:pic>
      <p:sp>
        <p:nvSpPr>
          <p:cNvPr id="230" name="Google Shape;230;p13"/>
          <p:cNvSpPr txBox="1"/>
          <p:nvPr/>
        </p:nvSpPr>
        <p:spPr>
          <a:xfrm>
            <a:off x="2486245" y="1743035"/>
            <a:ext cx="76049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Test</a:t>
            </a:r>
            <a:endParaRPr/>
          </a:p>
        </p:txBody>
      </p:sp>
      <p:cxnSp>
        <p:nvCxnSpPr>
          <p:cNvPr id="231" name="Google Shape;231;p13"/>
          <p:cNvCxnSpPr/>
          <p:nvPr/>
        </p:nvCxnSpPr>
        <p:spPr>
          <a:xfrm>
            <a:off x="4165214" y="1293095"/>
            <a:ext cx="876382" cy="0"/>
          </a:xfrm>
          <a:prstGeom prst="straightConnector1">
            <a:avLst/>
          </a:prstGeom>
          <a:noFill/>
          <a:ln cap="flat" cmpd="sng" w="25400">
            <a:solidFill>
              <a:schemeClr val="accent1"/>
            </a:solidFill>
            <a:prstDash val="solid"/>
            <a:round/>
            <a:headEnd len="sm" w="sm" type="none"/>
            <a:tailEnd len="med" w="med" type="triangle"/>
          </a:ln>
        </p:spPr>
      </p:cxnSp>
      <p:sp>
        <p:nvSpPr>
          <p:cNvPr id="232" name="Google Shape;232;p13"/>
          <p:cNvSpPr/>
          <p:nvPr/>
        </p:nvSpPr>
        <p:spPr>
          <a:xfrm>
            <a:off x="184103" y="3085400"/>
            <a:ext cx="3335511" cy="1608611"/>
          </a:xfrm>
          <a:custGeom>
            <a:rect b="b" l="l" r="r" t="t"/>
            <a:pathLst>
              <a:path extrusionOk="0" h="120000" w="120000">
                <a:moveTo>
                  <a:pt x="0" y="0"/>
                </a:moveTo>
                <a:lnTo>
                  <a:pt x="120000" y="0"/>
                </a:lnTo>
                <a:lnTo>
                  <a:pt x="120000" y="120000"/>
                </a:lnTo>
                <a:lnTo>
                  <a:pt x="0" y="120000"/>
                </a:lnTo>
                <a:close/>
              </a:path>
              <a:path extrusionOk="0" fill="none" h="120000" w="120000">
                <a:moveTo>
                  <a:pt x="-3710" y="0"/>
                </a:moveTo>
                <a:close/>
                <a:lnTo>
                  <a:pt x="-3710" y="120000"/>
                </a:lnTo>
              </a:path>
              <a:path extrusionOk="0" fill="none" h="120000" w="120000">
                <a:moveTo>
                  <a:pt x="-3710" y="-5132"/>
                </a:moveTo>
                <a:lnTo>
                  <a:pt x="86732" y="-26768"/>
                </a:lnTo>
              </a:path>
            </a:pathLst>
          </a:custGeom>
          <a:solidFill>
            <a:srgbClr val="FBD9A3"/>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Gill Sans"/>
                <a:ea typeface="Gill Sans"/>
                <a:cs typeface="Gill Sans"/>
                <a:sym typeface="Gill Sans"/>
              </a:rPr>
              <a:t>original data set is partitioned into two parts</a:t>
            </a:r>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Gill Sans"/>
                <a:ea typeface="Gill Sans"/>
                <a:cs typeface="Gill Sans"/>
                <a:sym typeface="Gill Sans"/>
              </a:rPr>
              <a:t>50-50 or 70-30 or 60-40</a:t>
            </a:r>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Gill Sans"/>
                <a:ea typeface="Gill Sans"/>
                <a:cs typeface="Gill Sans"/>
                <a:sym typeface="Gill Sans"/>
              </a:rPr>
              <a:t>randomly divided into the training and test sets</a:t>
            </a:r>
            <a:endParaRPr/>
          </a:p>
          <a:p>
            <a:pPr indent="-95250" lvl="0" marL="171450" marR="0" rtl="0" algn="l">
              <a:spcBef>
                <a:spcPts val="0"/>
              </a:spcBef>
              <a:spcAft>
                <a:spcPts val="0"/>
              </a:spcAft>
              <a:buClr>
                <a:schemeClr val="dk1"/>
              </a:buClr>
              <a:buSzPts val="1200"/>
              <a:buFont typeface="Arial"/>
              <a:buNone/>
            </a:pPr>
            <a:r>
              <a:t/>
            </a:r>
            <a:endParaRPr sz="1200">
              <a:solidFill>
                <a:schemeClr val="dk1"/>
              </a:solidFill>
              <a:latin typeface="Gill Sans"/>
              <a:ea typeface="Gill Sans"/>
              <a:cs typeface="Gill Sans"/>
              <a:sym typeface="Gill Sans"/>
            </a:endParaRPr>
          </a:p>
        </p:txBody>
      </p:sp>
      <p:cxnSp>
        <p:nvCxnSpPr>
          <p:cNvPr id="233" name="Google Shape;233;p13"/>
          <p:cNvCxnSpPr/>
          <p:nvPr/>
        </p:nvCxnSpPr>
        <p:spPr>
          <a:xfrm>
            <a:off x="4113177" y="1825552"/>
            <a:ext cx="1313700" cy="847500"/>
          </a:xfrm>
          <a:prstGeom prst="bentConnector3">
            <a:avLst>
              <a:gd fmla="val 50000" name="adj1"/>
            </a:avLst>
          </a:prstGeom>
          <a:noFill/>
          <a:ln cap="flat" cmpd="sng" w="9525">
            <a:solidFill>
              <a:schemeClr val="accent2"/>
            </a:solidFill>
            <a:prstDash val="dash"/>
            <a:round/>
            <a:headEnd len="sm" w="sm" type="none"/>
            <a:tailEnd len="sm" w="sm" type="none"/>
          </a:ln>
        </p:spPr>
      </p:cxnSp>
      <p:cxnSp>
        <p:nvCxnSpPr>
          <p:cNvPr id="234" name="Google Shape;234;p13"/>
          <p:cNvCxnSpPr/>
          <p:nvPr/>
        </p:nvCxnSpPr>
        <p:spPr>
          <a:xfrm>
            <a:off x="5426765" y="2673153"/>
            <a:ext cx="2097851" cy="0"/>
          </a:xfrm>
          <a:prstGeom prst="straightConnector1">
            <a:avLst/>
          </a:prstGeom>
          <a:noFill/>
          <a:ln cap="flat" cmpd="sng" w="9525">
            <a:solidFill>
              <a:schemeClr val="accent2"/>
            </a:solidFill>
            <a:prstDash val="dash"/>
            <a:round/>
            <a:headEnd len="sm" w="sm" type="none"/>
            <a:tailEnd len="sm" w="sm" type="none"/>
          </a:ln>
        </p:spPr>
      </p:cxnSp>
      <p:cxnSp>
        <p:nvCxnSpPr>
          <p:cNvPr id="235" name="Google Shape;235;p13"/>
          <p:cNvCxnSpPr/>
          <p:nvPr/>
        </p:nvCxnSpPr>
        <p:spPr>
          <a:xfrm rot="10800000">
            <a:off x="7524616" y="1825551"/>
            <a:ext cx="0" cy="847602"/>
          </a:xfrm>
          <a:prstGeom prst="straightConnector1">
            <a:avLst/>
          </a:prstGeom>
          <a:noFill/>
          <a:ln cap="flat" cmpd="sng" w="9525">
            <a:solidFill>
              <a:schemeClr val="dk1"/>
            </a:solidFill>
            <a:prstDash val="solid"/>
            <a:round/>
            <a:headEnd len="sm" w="sm" type="none"/>
            <a:tailEnd len="med" w="med" type="stealth"/>
          </a:ln>
        </p:spPr>
      </p:cxnSp>
      <p:pic>
        <p:nvPicPr>
          <p:cNvPr id="236" name="Google Shape;236;p13"/>
          <p:cNvPicPr preferRelativeResize="0"/>
          <p:nvPr/>
        </p:nvPicPr>
        <p:blipFill rotWithShape="1">
          <a:blip r:embed="rId8">
            <a:alphaModFix/>
          </a:blip>
          <a:srcRect b="0" l="0" r="0" t="0"/>
          <a:stretch/>
        </p:blipFill>
        <p:spPr>
          <a:xfrm>
            <a:off x="8215772" y="3920970"/>
            <a:ext cx="658474" cy="658474"/>
          </a:xfrm>
          <a:prstGeom prst="rect">
            <a:avLst/>
          </a:prstGeom>
          <a:noFill/>
          <a:ln>
            <a:noFill/>
          </a:ln>
        </p:spPr>
      </p:pic>
      <p:sp>
        <p:nvSpPr>
          <p:cNvPr id="237" name="Google Shape;237;p13"/>
          <p:cNvSpPr txBox="1"/>
          <p:nvPr/>
        </p:nvSpPr>
        <p:spPr>
          <a:xfrm>
            <a:off x="6324546" y="4082184"/>
            <a:ext cx="205740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Repeated for each test sample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14"/>
          <p:cNvPicPr preferRelativeResize="0"/>
          <p:nvPr/>
        </p:nvPicPr>
        <p:blipFill rotWithShape="1">
          <a:blip r:embed="rId3">
            <a:alphaModFix/>
          </a:blip>
          <a:srcRect b="0" l="0" r="0" t="0"/>
          <a:stretch/>
        </p:blipFill>
        <p:spPr>
          <a:xfrm>
            <a:off x="7637960" y="1260774"/>
            <a:ext cx="1244394" cy="452065"/>
          </a:xfrm>
          <a:prstGeom prst="rect">
            <a:avLst/>
          </a:prstGeom>
          <a:noFill/>
          <a:ln>
            <a:noFill/>
          </a:ln>
        </p:spPr>
      </p:pic>
      <p:sp>
        <p:nvSpPr>
          <p:cNvPr id="243" name="Google Shape;243;p14"/>
          <p:cNvSpPr txBox="1"/>
          <p:nvPr>
            <p:ph type="title"/>
          </p:nvPr>
        </p:nvSpPr>
        <p:spPr>
          <a:xfrm>
            <a:off x="31405" y="8398"/>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EVALUATION – 4 (CROSS-VALIDATION METHOD) - STRATIFIED</a:t>
            </a:r>
            <a:endParaRPr/>
          </a:p>
        </p:txBody>
      </p:sp>
      <p:sp>
        <p:nvSpPr>
          <p:cNvPr id="244" name="Google Shape;244;p14"/>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245" name="Google Shape;245;p14"/>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descr="Image result for training dataset" id="246" name="Google Shape;246;p14"/>
          <p:cNvSpPr/>
          <p:nvPr/>
        </p:nvSpPr>
        <p:spPr>
          <a:xfrm>
            <a:off x="4419600" y="241935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id="247" name="Google Shape;247;p14"/>
          <p:cNvPicPr preferRelativeResize="0"/>
          <p:nvPr/>
        </p:nvPicPr>
        <p:blipFill rotWithShape="1">
          <a:blip r:embed="rId4">
            <a:alphaModFix/>
          </a:blip>
          <a:srcRect b="0" l="0" r="0" t="0"/>
          <a:stretch/>
        </p:blipFill>
        <p:spPr>
          <a:xfrm>
            <a:off x="40929" y="976476"/>
            <a:ext cx="1973089" cy="1050606"/>
          </a:xfrm>
          <a:prstGeom prst="rect">
            <a:avLst/>
          </a:prstGeom>
          <a:noFill/>
          <a:ln>
            <a:noFill/>
          </a:ln>
        </p:spPr>
      </p:pic>
      <p:sp>
        <p:nvSpPr>
          <p:cNvPr id="248" name="Google Shape;248;p14"/>
          <p:cNvSpPr txBox="1"/>
          <p:nvPr/>
        </p:nvSpPr>
        <p:spPr>
          <a:xfrm>
            <a:off x="371192" y="2038274"/>
            <a:ext cx="202758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Training dataset</a:t>
            </a:r>
            <a:endParaRPr/>
          </a:p>
        </p:txBody>
      </p:sp>
      <p:cxnSp>
        <p:nvCxnSpPr>
          <p:cNvPr id="249" name="Google Shape;249;p14"/>
          <p:cNvCxnSpPr>
            <a:stCxn id="247" idx="3"/>
          </p:cNvCxnSpPr>
          <p:nvPr/>
        </p:nvCxnSpPr>
        <p:spPr>
          <a:xfrm>
            <a:off x="2014018" y="1501779"/>
            <a:ext cx="876300" cy="0"/>
          </a:xfrm>
          <a:prstGeom prst="straightConnector1">
            <a:avLst/>
          </a:prstGeom>
          <a:noFill/>
          <a:ln cap="flat" cmpd="sng" w="25400">
            <a:solidFill>
              <a:schemeClr val="accent1"/>
            </a:solidFill>
            <a:prstDash val="solid"/>
            <a:round/>
            <a:headEnd len="sm" w="sm" type="none"/>
            <a:tailEnd len="med" w="med" type="triangle"/>
          </a:ln>
        </p:spPr>
      </p:cxnSp>
      <p:sp>
        <p:nvSpPr>
          <p:cNvPr id="250" name="Google Shape;250;p14"/>
          <p:cNvSpPr txBox="1"/>
          <p:nvPr/>
        </p:nvSpPr>
        <p:spPr>
          <a:xfrm>
            <a:off x="2071961" y="1247691"/>
            <a:ext cx="76049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Split into</a:t>
            </a:r>
            <a:endParaRPr/>
          </a:p>
        </p:txBody>
      </p:sp>
      <p:pic>
        <p:nvPicPr>
          <p:cNvPr id="251" name="Google Shape;251;p14"/>
          <p:cNvPicPr preferRelativeResize="0"/>
          <p:nvPr/>
        </p:nvPicPr>
        <p:blipFill rotWithShape="1">
          <a:blip r:embed="rId5">
            <a:alphaModFix/>
          </a:blip>
          <a:srcRect b="0" l="0" r="0" t="0"/>
          <a:stretch/>
        </p:blipFill>
        <p:spPr>
          <a:xfrm>
            <a:off x="3985444" y="3047289"/>
            <a:ext cx="868311" cy="868311"/>
          </a:xfrm>
          <a:prstGeom prst="rect">
            <a:avLst/>
          </a:prstGeom>
          <a:noFill/>
          <a:ln>
            <a:noFill/>
          </a:ln>
        </p:spPr>
      </p:pic>
      <p:cxnSp>
        <p:nvCxnSpPr>
          <p:cNvPr id="252" name="Google Shape;252;p14"/>
          <p:cNvCxnSpPr>
            <a:endCxn id="251" idx="0"/>
          </p:cNvCxnSpPr>
          <p:nvPr/>
        </p:nvCxnSpPr>
        <p:spPr>
          <a:xfrm flipH="1">
            <a:off x="4419600" y="2419389"/>
            <a:ext cx="675600" cy="627900"/>
          </a:xfrm>
          <a:prstGeom prst="straightConnector1">
            <a:avLst/>
          </a:prstGeom>
          <a:noFill/>
          <a:ln cap="flat" cmpd="sng" w="25400">
            <a:solidFill>
              <a:schemeClr val="accent1"/>
            </a:solidFill>
            <a:prstDash val="solid"/>
            <a:round/>
            <a:headEnd len="sm" w="sm" type="none"/>
            <a:tailEnd len="med" w="med" type="triangle"/>
          </a:ln>
        </p:spPr>
      </p:cxnSp>
      <p:pic>
        <p:nvPicPr>
          <p:cNvPr id="253" name="Google Shape;253;p14"/>
          <p:cNvPicPr preferRelativeResize="0"/>
          <p:nvPr/>
        </p:nvPicPr>
        <p:blipFill rotWithShape="1">
          <a:blip r:embed="rId6">
            <a:alphaModFix/>
          </a:blip>
          <a:srcRect b="0" l="0" r="0" t="0"/>
          <a:stretch/>
        </p:blipFill>
        <p:spPr>
          <a:xfrm>
            <a:off x="5632014" y="3051715"/>
            <a:ext cx="3259336" cy="837991"/>
          </a:xfrm>
          <a:prstGeom prst="rect">
            <a:avLst/>
          </a:prstGeom>
          <a:noFill/>
          <a:ln>
            <a:noFill/>
          </a:ln>
        </p:spPr>
      </p:pic>
      <p:cxnSp>
        <p:nvCxnSpPr>
          <p:cNvPr id="254" name="Google Shape;254;p14"/>
          <p:cNvCxnSpPr/>
          <p:nvPr/>
        </p:nvCxnSpPr>
        <p:spPr>
          <a:xfrm>
            <a:off x="4648430" y="3364095"/>
            <a:ext cx="983584" cy="0"/>
          </a:xfrm>
          <a:prstGeom prst="straightConnector1">
            <a:avLst/>
          </a:prstGeom>
          <a:noFill/>
          <a:ln cap="flat" cmpd="sng" w="25400">
            <a:solidFill>
              <a:schemeClr val="accent1"/>
            </a:solidFill>
            <a:prstDash val="solid"/>
            <a:round/>
            <a:headEnd len="sm" w="sm" type="none"/>
            <a:tailEnd len="med" w="med" type="triangle"/>
          </a:ln>
        </p:spPr>
      </p:cxnSp>
      <p:sp>
        <p:nvSpPr>
          <p:cNvPr id="255" name="Google Shape;255;p14"/>
          <p:cNvSpPr txBox="1"/>
          <p:nvPr/>
        </p:nvSpPr>
        <p:spPr>
          <a:xfrm>
            <a:off x="7710702" y="1026132"/>
            <a:ext cx="1010139"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Test sample</a:t>
            </a:r>
            <a:endParaRPr/>
          </a:p>
        </p:txBody>
      </p:sp>
      <p:pic>
        <p:nvPicPr>
          <p:cNvPr id="256" name="Google Shape;256;p14"/>
          <p:cNvPicPr preferRelativeResize="0"/>
          <p:nvPr/>
        </p:nvPicPr>
        <p:blipFill rotWithShape="1">
          <a:blip r:embed="rId7">
            <a:alphaModFix/>
          </a:blip>
          <a:srcRect b="0" l="0" r="0" t="0"/>
          <a:stretch/>
        </p:blipFill>
        <p:spPr>
          <a:xfrm>
            <a:off x="5198990" y="977446"/>
            <a:ext cx="1975354" cy="1479609"/>
          </a:xfrm>
          <a:prstGeom prst="rect">
            <a:avLst/>
          </a:prstGeom>
          <a:noFill/>
          <a:ln>
            <a:noFill/>
          </a:ln>
        </p:spPr>
      </p:pic>
      <p:cxnSp>
        <p:nvCxnSpPr>
          <p:cNvPr id="257" name="Google Shape;257;p14"/>
          <p:cNvCxnSpPr/>
          <p:nvPr/>
        </p:nvCxnSpPr>
        <p:spPr>
          <a:xfrm>
            <a:off x="4313379" y="1501779"/>
            <a:ext cx="876382" cy="0"/>
          </a:xfrm>
          <a:prstGeom prst="straightConnector1">
            <a:avLst/>
          </a:prstGeom>
          <a:noFill/>
          <a:ln cap="flat" cmpd="sng" w="25400">
            <a:solidFill>
              <a:schemeClr val="accent1"/>
            </a:solidFill>
            <a:prstDash val="solid"/>
            <a:round/>
            <a:headEnd len="sm" w="sm" type="none"/>
            <a:tailEnd len="med" w="med" type="triangle"/>
          </a:ln>
        </p:spPr>
      </p:cxnSp>
      <p:sp>
        <p:nvSpPr>
          <p:cNvPr id="258" name="Google Shape;258;p14"/>
          <p:cNvSpPr/>
          <p:nvPr/>
        </p:nvSpPr>
        <p:spPr>
          <a:xfrm>
            <a:off x="184103" y="3085400"/>
            <a:ext cx="3335511" cy="1608611"/>
          </a:xfrm>
          <a:custGeom>
            <a:rect b="b" l="l" r="r" t="t"/>
            <a:pathLst>
              <a:path extrusionOk="0" h="120000" w="120000">
                <a:moveTo>
                  <a:pt x="0" y="0"/>
                </a:moveTo>
                <a:lnTo>
                  <a:pt x="120000" y="0"/>
                </a:lnTo>
                <a:lnTo>
                  <a:pt x="120000" y="120000"/>
                </a:lnTo>
                <a:lnTo>
                  <a:pt x="0" y="120000"/>
                </a:lnTo>
                <a:close/>
              </a:path>
              <a:path extrusionOk="0" fill="none" h="120000" w="120000">
                <a:moveTo>
                  <a:pt x="-3710" y="0"/>
                </a:moveTo>
                <a:close/>
                <a:lnTo>
                  <a:pt x="-3710" y="120000"/>
                </a:lnTo>
              </a:path>
              <a:path extrusionOk="0" fill="none" h="120000" w="120000">
                <a:moveTo>
                  <a:pt x="-3710" y="-5132"/>
                </a:moveTo>
                <a:lnTo>
                  <a:pt x="81011" y="-43080"/>
                </a:lnTo>
              </a:path>
            </a:pathLst>
          </a:custGeom>
          <a:solidFill>
            <a:srgbClr val="FBD9A3"/>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Gill Sans"/>
                <a:ea typeface="Gill Sans"/>
                <a:cs typeface="Gill Sans"/>
                <a:sym typeface="Gill Sans"/>
              </a:rPr>
              <a:t>Popular choices for K are 3, 5 and 10 as they’re manageable computationally</a:t>
            </a:r>
            <a:endParaRPr/>
          </a:p>
          <a:p>
            <a:pPr indent="-95250" lvl="0" marL="171450" marR="0" rtl="0" algn="l">
              <a:spcBef>
                <a:spcPts val="0"/>
              </a:spcBef>
              <a:spcAft>
                <a:spcPts val="0"/>
              </a:spcAft>
              <a:buClr>
                <a:schemeClr val="dk1"/>
              </a:buClr>
              <a:buSzPts val="1200"/>
              <a:buFont typeface="Arial"/>
              <a:buNone/>
            </a:pPr>
            <a:r>
              <a:t/>
            </a:r>
            <a:endParaRPr sz="1200">
              <a:solidFill>
                <a:schemeClr val="dk1"/>
              </a:solidFill>
              <a:latin typeface="Gill Sans"/>
              <a:ea typeface="Gill Sans"/>
              <a:cs typeface="Gill Sans"/>
              <a:sym typeface="Gill Sans"/>
            </a:endParaRPr>
          </a:p>
          <a:p>
            <a:pPr indent="-171450" lvl="0" marL="171450" marR="0" rtl="0" algn="l">
              <a:spcBef>
                <a:spcPts val="0"/>
              </a:spcBef>
              <a:spcAft>
                <a:spcPts val="0"/>
              </a:spcAft>
              <a:buClr>
                <a:schemeClr val="dk1"/>
              </a:buClr>
              <a:buSzPts val="1200"/>
              <a:buFont typeface="Arial"/>
              <a:buChar char="•"/>
            </a:pPr>
            <a:r>
              <a:rPr lang="en-US" sz="1200">
                <a:solidFill>
                  <a:schemeClr val="dk1"/>
                </a:solidFill>
                <a:latin typeface="Gill Sans"/>
                <a:ea typeface="Gill Sans"/>
                <a:cs typeface="Gill Sans"/>
                <a:sym typeface="Gill Sans"/>
              </a:rPr>
              <a:t>The cross-validation method is used with moderate datasets having instances around hundreds or more.</a:t>
            </a:r>
            <a:endParaRPr/>
          </a:p>
        </p:txBody>
      </p:sp>
      <p:cxnSp>
        <p:nvCxnSpPr>
          <p:cNvPr id="259" name="Google Shape;259;p14"/>
          <p:cNvCxnSpPr/>
          <p:nvPr/>
        </p:nvCxnSpPr>
        <p:spPr>
          <a:xfrm>
            <a:off x="4113177" y="1825552"/>
            <a:ext cx="1313700" cy="847500"/>
          </a:xfrm>
          <a:prstGeom prst="bentConnector3">
            <a:avLst>
              <a:gd fmla="val 50000" name="adj1"/>
            </a:avLst>
          </a:prstGeom>
          <a:noFill/>
          <a:ln cap="flat" cmpd="sng" w="9525">
            <a:solidFill>
              <a:schemeClr val="accent2"/>
            </a:solidFill>
            <a:prstDash val="dash"/>
            <a:round/>
            <a:headEnd len="sm" w="sm" type="none"/>
            <a:tailEnd len="sm" w="sm" type="none"/>
          </a:ln>
        </p:spPr>
      </p:cxnSp>
      <p:cxnSp>
        <p:nvCxnSpPr>
          <p:cNvPr id="260" name="Google Shape;260;p14"/>
          <p:cNvCxnSpPr/>
          <p:nvPr/>
        </p:nvCxnSpPr>
        <p:spPr>
          <a:xfrm>
            <a:off x="5426765" y="2673153"/>
            <a:ext cx="2097851" cy="0"/>
          </a:xfrm>
          <a:prstGeom prst="straightConnector1">
            <a:avLst/>
          </a:prstGeom>
          <a:noFill/>
          <a:ln cap="flat" cmpd="sng" w="9525">
            <a:solidFill>
              <a:schemeClr val="accent2"/>
            </a:solidFill>
            <a:prstDash val="dash"/>
            <a:round/>
            <a:headEnd len="sm" w="sm" type="none"/>
            <a:tailEnd len="sm" w="sm" type="none"/>
          </a:ln>
        </p:spPr>
      </p:cxnSp>
      <p:cxnSp>
        <p:nvCxnSpPr>
          <p:cNvPr id="261" name="Google Shape;261;p14"/>
          <p:cNvCxnSpPr/>
          <p:nvPr/>
        </p:nvCxnSpPr>
        <p:spPr>
          <a:xfrm rot="10800000">
            <a:off x="7524616" y="1825551"/>
            <a:ext cx="0" cy="847602"/>
          </a:xfrm>
          <a:prstGeom prst="straightConnector1">
            <a:avLst/>
          </a:prstGeom>
          <a:noFill/>
          <a:ln cap="flat" cmpd="sng" w="9525">
            <a:solidFill>
              <a:schemeClr val="dk1"/>
            </a:solidFill>
            <a:prstDash val="solid"/>
            <a:round/>
            <a:headEnd len="sm" w="sm" type="none"/>
            <a:tailEnd len="med" w="med" type="stealth"/>
          </a:ln>
        </p:spPr>
      </p:cxnSp>
      <p:pic>
        <p:nvPicPr>
          <p:cNvPr id="262" name="Google Shape;262;p14"/>
          <p:cNvPicPr preferRelativeResize="0"/>
          <p:nvPr/>
        </p:nvPicPr>
        <p:blipFill rotWithShape="1">
          <a:blip r:embed="rId8">
            <a:alphaModFix/>
          </a:blip>
          <a:srcRect b="0" l="0" r="0" t="0"/>
          <a:stretch/>
        </p:blipFill>
        <p:spPr>
          <a:xfrm>
            <a:off x="8407569" y="1774567"/>
            <a:ext cx="474785" cy="474785"/>
          </a:xfrm>
          <a:prstGeom prst="rect">
            <a:avLst/>
          </a:prstGeom>
          <a:noFill/>
          <a:ln>
            <a:noFill/>
          </a:ln>
        </p:spPr>
      </p:pic>
      <p:sp>
        <p:nvSpPr>
          <p:cNvPr id="263" name="Google Shape;263;p14"/>
          <p:cNvSpPr txBox="1"/>
          <p:nvPr/>
        </p:nvSpPr>
        <p:spPr>
          <a:xfrm>
            <a:off x="7820016" y="2186589"/>
            <a:ext cx="1355389"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Repeated for each fold</a:t>
            </a:r>
            <a:endParaRPr/>
          </a:p>
        </p:txBody>
      </p:sp>
      <p:pic>
        <p:nvPicPr>
          <p:cNvPr id="264" name="Google Shape;264;p14"/>
          <p:cNvPicPr preferRelativeResize="0"/>
          <p:nvPr/>
        </p:nvPicPr>
        <p:blipFill rotWithShape="1">
          <a:blip r:embed="rId9">
            <a:alphaModFix/>
          </a:blip>
          <a:srcRect b="0" l="0" r="0" t="0"/>
          <a:stretch/>
        </p:blipFill>
        <p:spPr>
          <a:xfrm>
            <a:off x="2890399" y="1014830"/>
            <a:ext cx="1834001" cy="1008701"/>
          </a:xfrm>
          <a:prstGeom prst="rect">
            <a:avLst/>
          </a:prstGeom>
          <a:noFill/>
          <a:ln>
            <a:noFill/>
          </a:ln>
        </p:spPr>
      </p:pic>
      <p:cxnSp>
        <p:nvCxnSpPr>
          <p:cNvPr id="265" name="Google Shape;265;p14"/>
          <p:cNvCxnSpPr/>
          <p:nvPr/>
        </p:nvCxnSpPr>
        <p:spPr>
          <a:xfrm rot="10800000">
            <a:off x="7086600" y="1501779"/>
            <a:ext cx="756579" cy="0"/>
          </a:xfrm>
          <a:prstGeom prst="straightConnector1">
            <a:avLst/>
          </a:prstGeom>
          <a:noFill/>
          <a:ln cap="flat" cmpd="sng" w="25400">
            <a:solidFill>
              <a:srgbClr val="0070C0"/>
            </a:solidFill>
            <a:prstDash val="solid"/>
            <a:round/>
            <a:headEnd len="sm" w="sm" type="none"/>
            <a:tailEnd len="med" w="med" type="triangle"/>
          </a:ln>
        </p:spPr>
      </p:cxnSp>
      <p:pic>
        <p:nvPicPr>
          <p:cNvPr id="266" name="Google Shape;266;p14"/>
          <p:cNvPicPr preferRelativeResize="0"/>
          <p:nvPr/>
        </p:nvPicPr>
        <p:blipFill rotWithShape="1">
          <a:blip r:embed="rId8">
            <a:alphaModFix/>
          </a:blip>
          <a:srcRect b="0" l="0" r="0" t="0"/>
          <a:stretch/>
        </p:blipFill>
        <p:spPr>
          <a:xfrm>
            <a:off x="8424823" y="3915600"/>
            <a:ext cx="474785" cy="474785"/>
          </a:xfrm>
          <a:prstGeom prst="rect">
            <a:avLst/>
          </a:prstGeom>
          <a:noFill/>
          <a:ln>
            <a:noFill/>
          </a:ln>
        </p:spPr>
      </p:pic>
      <p:sp>
        <p:nvSpPr>
          <p:cNvPr id="267" name="Google Shape;267;p14"/>
          <p:cNvSpPr txBox="1"/>
          <p:nvPr/>
        </p:nvSpPr>
        <p:spPr>
          <a:xfrm>
            <a:off x="7704251" y="4314035"/>
            <a:ext cx="1355389"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1"/>
                </a:solidFill>
                <a:latin typeface="Gill Sans"/>
                <a:ea typeface="Gill Sans"/>
                <a:cs typeface="Gill Sans"/>
                <a:sym typeface="Gill Sans"/>
              </a:rPr>
              <a:t>Repeated for each test sample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5"/>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SKLEARN - KNEIGHBORSCLASSIFIER</a:t>
            </a:r>
            <a:endParaRPr/>
          </a:p>
        </p:txBody>
      </p:sp>
      <p:sp>
        <p:nvSpPr>
          <p:cNvPr id="273" name="Google Shape;273;p15"/>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274" name="Google Shape;274;p15"/>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275" name="Google Shape;275;p15"/>
          <p:cNvSpPr/>
          <p:nvPr/>
        </p:nvSpPr>
        <p:spPr>
          <a:xfrm>
            <a:off x="113270" y="891540"/>
            <a:ext cx="891746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70C0"/>
                </a:solidFill>
                <a:latin typeface="Gill Sans"/>
                <a:ea typeface="Gill Sans"/>
                <a:cs typeface="Gill Sans"/>
                <a:sym typeface="Gill Sans"/>
              </a:rPr>
              <a:t>class sklearn.neighbors.KNeighborsClassifier(</a:t>
            </a:r>
            <a:r>
              <a:rPr lang="en-US" sz="1600">
                <a:solidFill>
                  <a:srgbClr val="0070C0"/>
                </a:solidFill>
                <a:highlight>
                  <a:srgbClr val="FFFF00"/>
                </a:highlight>
                <a:latin typeface="Gill Sans"/>
                <a:ea typeface="Gill Sans"/>
                <a:cs typeface="Gill Sans"/>
                <a:sym typeface="Gill Sans"/>
              </a:rPr>
              <a:t>n_neighbors=5, </a:t>
            </a:r>
            <a:endParaRPr/>
          </a:p>
          <a:p>
            <a:pPr indent="0" lvl="0" marL="0" marR="0" rtl="0" algn="l">
              <a:spcBef>
                <a:spcPts val="0"/>
              </a:spcBef>
              <a:spcAft>
                <a:spcPts val="0"/>
              </a:spcAft>
              <a:buNone/>
            </a:pPr>
            <a:r>
              <a:rPr lang="en-US" sz="1600">
                <a:solidFill>
                  <a:srgbClr val="0070C0"/>
                </a:solidFill>
                <a:latin typeface="Gill Sans"/>
                <a:ea typeface="Gill Sans"/>
                <a:cs typeface="Gill Sans"/>
                <a:sym typeface="Gill Sans"/>
              </a:rPr>
              <a:t>				 </a:t>
            </a:r>
            <a:r>
              <a:rPr lang="en-US" sz="1600">
                <a:solidFill>
                  <a:srgbClr val="0070C0"/>
                </a:solidFill>
                <a:highlight>
                  <a:srgbClr val="FFFF00"/>
                </a:highlight>
                <a:latin typeface="Gill Sans"/>
                <a:ea typeface="Gill Sans"/>
                <a:cs typeface="Gill Sans"/>
                <a:sym typeface="Gill Sans"/>
              </a:rPr>
              <a:t>weights=’uniform’, </a:t>
            </a:r>
            <a:endParaRPr/>
          </a:p>
          <a:p>
            <a:pPr indent="0" lvl="0" marL="0" marR="0" rtl="0" algn="l">
              <a:spcBef>
                <a:spcPts val="0"/>
              </a:spcBef>
              <a:spcAft>
                <a:spcPts val="0"/>
              </a:spcAft>
              <a:buNone/>
            </a:pPr>
            <a:r>
              <a:rPr lang="en-US" sz="1600">
                <a:solidFill>
                  <a:srgbClr val="0070C0"/>
                </a:solidFill>
                <a:latin typeface="Gill Sans"/>
                <a:ea typeface="Gill Sans"/>
                <a:cs typeface="Gill Sans"/>
                <a:sym typeface="Gill Sans"/>
              </a:rPr>
              <a:t>				 </a:t>
            </a:r>
            <a:r>
              <a:rPr lang="en-US" sz="1600">
                <a:solidFill>
                  <a:srgbClr val="0070C0"/>
                </a:solidFill>
                <a:highlight>
                  <a:srgbClr val="FFFF00"/>
                </a:highlight>
                <a:latin typeface="Gill Sans"/>
                <a:ea typeface="Gill Sans"/>
                <a:cs typeface="Gill Sans"/>
                <a:sym typeface="Gill Sans"/>
              </a:rPr>
              <a:t>algorithm=’auto’, </a:t>
            </a:r>
            <a:endParaRPr/>
          </a:p>
          <a:p>
            <a:pPr indent="0" lvl="0" marL="0" marR="0" rtl="0" algn="l">
              <a:spcBef>
                <a:spcPts val="0"/>
              </a:spcBef>
              <a:spcAft>
                <a:spcPts val="0"/>
              </a:spcAft>
              <a:buNone/>
            </a:pPr>
            <a:r>
              <a:rPr lang="en-US" sz="1600">
                <a:solidFill>
                  <a:srgbClr val="0070C0"/>
                </a:solidFill>
                <a:latin typeface="Gill Sans"/>
                <a:ea typeface="Gill Sans"/>
                <a:cs typeface="Gill Sans"/>
                <a:sym typeface="Gill Sans"/>
              </a:rPr>
              <a:t>				 leaf_size=30, </a:t>
            </a:r>
            <a:endParaRPr/>
          </a:p>
          <a:p>
            <a:pPr indent="0" lvl="0" marL="0" marR="0" rtl="0" algn="l">
              <a:spcBef>
                <a:spcPts val="0"/>
              </a:spcBef>
              <a:spcAft>
                <a:spcPts val="0"/>
              </a:spcAft>
              <a:buNone/>
            </a:pPr>
            <a:r>
              <a:rPr lang="en-US" sz="1600">
                <a:solidFill>
                  <a:srgbClr val="0070C0"/>
                </a:solidFill>
                <a:latin typeface="Gill Sans"/>
                <a:ea typeface="Gill Sans"/>
                <a:cs typeface="Gill Sans"/>
                <a:sym typeface="Gill Sans"/>
              </a:rPr>
              <a:t>				 p=2, </a:t>
            </a:r>
            <a:endParaRPr/>
          </a:p>
          <a:p>
            <a:pPr indent="0" lvl="0" marL="0" marR="0" rtl="0" algn="l">
              <a:spcBef>
                <a:spcPts val="0"/>
              </a:spcBef>
              <a:spcAft>
                <a:spcPts val="0"/>
              </a:spcAft>
              <a:buNone/>
            </a:pPr>
            <a:r>
              <a:rPr lang="en-US" sz="1600">
                <a:solidFill>
                  <a:srgbClr val="0070C0"/>
                </a:solidFill>
                <a:latin typeface="Gill Sans"/>
                <a:ea typeface="Gill Sans"/>
                <a:cs typeface="Gill Sans"/>
                <a:sym typeface="Gill Sans"/>
              </a:rPr>
              <a:t>				</a:t>
            </a:r>
            <a:r>
              <a:rPr lang="en-US" sz="1600">
                <a:solidFill>
                  <a:srgbClr val="0070C0"/>
                </a:solidFill>
                <a:highlight>
                  <a:srgbClr val="FFFF00"/>
                </a:highlight>
                <a:latin typeface="Gill Sans"/>
                <a:ea typeface="Gill Sans"/>
                <a:cs typeface="Gill Sans"/>
                <a:sym typeface="Gill Sans"/>
              </a:rPr>
              <a:t> metric=’minkowski’, </a:t>
            </a:r>
            <a:endParaRPr/>
          </a:p>
          <a:p>
            <a:pPr indent="0" lvl="0" marL="0" marR="0" rtl="0" algn="l">
              <a:spcBef>
                <a:spcPts val="0"/>
              </a:spcBef>
              <a:spcAft>
                <a:spcPts val="0"/>
              </a:spcAft>
              <a:buNone/>
            </a:pPr>
            <a:r>
              <a:rPr lang="en-US" sz="1600">
                <a:solidFill>
                  <a:srgbClr val="0070C0"/>
                </a:solidFill>
                <a:latin typeface="Gill Sans"/>
                <a:ea typeface="Gill Sans"/>
                <a:cs typeface="Gill Sans"/>
                <a:sym typeface="Gill Sans"/>
              </a:rPr>
              <a:t>				 metric_params=None, </a:t>
            </a:r>
            <a:endParaRPr/>
          </a:p>
          <a:p>
            <a:pPr indent="0" lvl="0" marL="0" marR="0" rtl="0" algn="l">
              <a:spcBef>
                <a:spcPts val="0"/>
              </a:spcBef>
              <a:spcAft>
                <a:spcPts val="0"/>
              </a:spcAft>
              <a:buNone/>
            </a:pPr>
            <a:r>
              <a:rPr lang="en-US" sz="1600">
                <a:solidFill>
                  <a:srgbClr val="0070C0"/>
                </a:solidFill>
                <a:latin typeface="Gill Sans"/>
                <a:ea typeface="Gill Sans"/>
                <a:cs typeface="Gill Sans"/>
                <a:sym typeface="Gill Sans"/>
              </a:rPr>
              <a:t>				 n_jobs=1, **kwargs)</a:t>
            </a:r>
            <a:endParaRPr/>
          </a:p>
          <a:p>
            <a:pPr indent="0" lvl="0" marL="0" marR="0" rtl="0" algn="l">
              <a:spcBef>
                <a:spcPts val="0"/>
              </a:spcBef>
              <a:spcAft>
                <a:spcPts val="0"/>
              </a:spcAft>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rgbClr val="0070C0"/>
              </a:buClr>
              <a:buSzPts val="1600"/>
              <a:buFont typeface="Arial"/>
              <a:buChar char="•"/>
            </a:pPr>
            <a:r>
              <a:rPr lang="en-US" sz="1600">
                <a:solidFill>
                  <a:srgbClr val="0070C0"/>
                </a:solidFill>
                <a:latin typeface="Gill Sans"/>
                <a:ea typeface="Gill Sans"/>
                <a:cs typeface="Gill Sans"/>
                <a:sym typeface="Gill Sans"/>
              </a:rPr>
              <a:t>‘n_neighbors‘ </a:t>
            </a:r>
            <a:r>
              <a:rPr lang="en-US" sz="1600">
                <a:solidFill>
                  <a:schemeClr val="dk1"/>
                </a:solidFill>
                <a:latin typeface="Gill Sans"/>
                <a:ea typeface="Gill Sans"/>
                <a:cs typeface="Gill Sans"/>
                <a:sym typeface="Gill Sans"/>
              </a:rPr>
              <a:t>are the number of neighbors that will vote for the class of the target point </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highlight>
                  <a:srgbClr val="FFFF00"/>
                </a:highlight>
                <a:latin typeface="Gill Sans"/>
                <a:ea typeface="Gill Sans"/>
                <a:cs typeface="Gill Sans"/>
                <a:sym typeface="Gill Sans"/>
              </a:rPr>
              <a:t>default is 5</a:t>
            </a:r>
            <a:r>
              <a:rPr lang="en-US" sz="1600">
                <a:solidFill>
                  <a:schemeClr val="dk1"/>
                </a:solidFill>
                <a:latin typeface="Gill Sans"/>
                <a:ea typeface="Gill Sans"/>
                <a:cs typeface="Gill Sans"/>
                <a:sym typeface="Gill Sans"/>
              </a:rPr>
              <a:t>.  </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An odd number is preferred to avoid any tie. </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6"/>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SKLEARN - KNEIGHBORSCLASSIFIER</a:t>
            </a:r>
            <a:endParaRPr/>
          </a:p>
        </p:txBody>
      </p:sp>
      <p:sp>
        <p:nvSpPr>
          <p:cNvPr id="281" name="Google Shape;281;p16"/>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282" name="Google Shape;282;p16"/>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283" name="Google Shape;283;p16"/>
          <p:cNvSpPr/>
          <p:nvPr/>
        </p:nvSpPr>
        <p:spPr>
          <a:xfrm>
            <a:off x="113270" y="891540"/>
            <a:ext cx="891746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0070C0"/>
                </a:solidFill>
                <a:latin typeface="Gill Sans"/>
                <a:ea typeface="Gill Sans"/>
                <a:cs typeface="Gill Sans"/>
                <a:sym typeface="Gill Sans"/>
              </a:rPr>
              <a:t>class sklearn.neighbors.KNeighborsClassifier(n_neighbors=5, </a:t>
            </a:r>
            <a:r>
              <a:rPr lang="en-US" sz="1600">
                <a:solidFill>
                  <a:srgbClr val="0070C0"/>
                </a:solidFill>
                <a:highlight>
                  <a:srgbClr val="FFFF00"/>
                </a:highlight>
                <a:latin typeface="Gill Sans"/>
                <a:ea typeface="Gill Sans"/>
                <a:cs typeface="Gill Sans"/>
                <a:sym typeface="Gill Sans"/>
              </a:rPr>
              <a:t>weights=’uniform</a:t>
            </a:r>
            <a:r>
              <a:rPr lang="en-US" sz="1600">
                <a:solidFill>
                  <a:srgbClr val="0070C0"/>
                </a:solidFill>
                <a:latin typeface="Gill Sans"/>
                <a:ea typeface="Gill Sans"/>
                <a:cs typeface="Gill Sans"/>
                <a:sym typeface="Gill Sans"/>
              </a:rPr>
              <a:t>’, algorithm=’auto’, leaf_size=30, p=2, metric=’minkowski’, metric_params=None, n_jobs=1, **kwargs)</a:t>
            </a:r>
            <a:endParaRPr/>
          </a:p>
          <a:p>
            <a:pPr indent="0" lvl="0" marL="0" marR="0" rtl="0" algn="l">
              <a:spcBef>
                <a:spcPts val="0"/>
              </a:spcBef>
              <a:spcAft>
                <a:spcPts val="0"/>
              </a:spcAft>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rgbClr val="0070C0"/>
              </a:buClr>
              <a:buSzPts val="1600"/>
              <a:buFont typeface="Arial"/>
              <a:buChar char="•"/>
            </a:pPr>
            <a:r>
              <a:rPr lang="en-US" sz="1600">
                <a:solidFill>
                  <a:srgbClr val="0070C0"/>
                </a:solidFill>
                <a:latin typeface="Gill Sans"/>
                <a:ea typeface="Gill Sans"/>
                <a:cs typeface="Gill Sans"/>
                <a:sym typeface="Gill Sans"/>
              </a:rPr>
              <a:t>‘weights‘ </a:t>
            </a:r>
            <a:r>
              <a:rPr lang="en-US" sz="1600">
                <a:solidFill>
                  <a:schemeClr val="dk1"/>
                </a:solidFill>
                <a:latin typeface="Gill Sans"/>
                <a:ea typeface="Gill Sans"/>
                <a:cs typeface="Gill Sans"/>
                <a:sym typeface="Gill Sans"/>
              </a:rPr>
              <a:t>parameter has two choices: ‘</a:t>
            </a:r>
            <a:r>
              <a:rPr lang="en-US" sz="1600">
                <a:solidFill>
                  <a:srgbClr val="0070C0"/>
                </a:solidFill>
                <a:latin typeface="Gill Sans"/>
                <a:ea typeface="Gill Sans"/>
                <a:cs typeface="Gill Sans"/>
                <a:sym typeface="Gill Sans"/>
              </a:rPr>
              <a:t>uniform</a:t>
            </a:r>
            <a:r>
              <a:rPr lang="en-US" sz="1600">
                <a:solidFill>
                  <a:schemeClr val="dk1"/>
                </a:solidFill>
                <a:latin typeface="Gill Sans"/>
                <a:ea typeface="Gill Sans"/>
                <a:cs typeface="Gill Sans"/>
                <a:sym typeface="Gill Sans"/>
              </a:rPr>
              <a:t>‘ and ‘</a:t>
            </a:r>
            <a:r>
              <a:rPr lang="en-US" sz="1600">
                <a:solidFill>
                  <a:srgbClr val="0070C0"/>
                </a:solidFill>
                <a:latin typeface="Gill Sans"/>
                <a:ea typeface="Gill Sans"/>
                <a:cs typeface="Gill Sans"/>
                <a:sym typeface="Gill Sans"/>
              </a:rPr>
              <a:t>distance</a:t>
            </a:r>
            <a:r>
              <a:rPr lang="en-US" sz="1600">
                <a:solidFill>
                  <a:schemeClr val="dk1"/>
                </a:solidFill>
                <a:latin typeface="Gill Sans"/>
                <a:ea typeface="Gill Sans"/>
                <a:cs typeface="Gill Sans"/>
                <a:sym typeface="Gill Sans"/>
              </a:rPr>
              <a:t>‘. </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For the ‘</a:t>
            </a:r>
            <a:r>
              <a:rPr b="0" i="0" lang="en-US" sz="1600" u="none" cap="none" strike="noStrike">
                <a:solidFill>
                  <a:srgbClr val="0070C0"/>
                </a:solidFill>
                <a:latin typeface="Gill Sans"/>
                <a:ea typeface="Gill Sans"/>
                <a:cs typeface="Gill Sans"/>
                <a:sym typeface="Gill Sans"/>
              </a:rPr>
              <a:t>uniform</a:t>
            </a:r>
            <a:r>
              <a:rPr b="0" i="0" lang="en-US" sz="1600" u="none" cap="none" strike="noStrike">
                <a:solidFill>
                  <a:schemeClr val="dk1"/>
                </a:solidFill>
                <a:latin typeface="Gill Sans"/>
                <a:ea typeface="Gill Sans"/>
                <a:cs typeface="Gill Sans"/>
                <a:sym typeface="Gill Sans"/>
              </a:rPr>
              <a:t>‘ weight, each of the </a:t>
            </a:r>
            <a:r>
              <a:rPr b="0" i="0" lang="en-US" sz="1600" u="none" cap="none" strike="noStrike">
                <a:solidFill>
                  <a:srgbClr val="0070C0"/>
                </a:solidFill>
                <a:latin typeface="Gill Sans"/>
                <a:ea typeface="Gill Sans"/>
                <a:cs typeface="Gill Sans"/>
                <a:sym typeface="Gill Sans"/>
              </a:rPr>
              <a:t>k</a:t>
            </a:r>
            <a:r>
              <a:rPr b="0" i="0" lang="en-US" sz="1600" u="none" cap="none" strike="noStrike">
                <a:solidFill>
                  <a:schemeClr val="dk1"/>
                </a:solidFill>
                <a:latin typeface="Gill Sans"/>
                <a:ea typeface="Gill Sans"/>
                <a:cs typeface="Gill Sans"/>
                <a:sym typeface="Gill Sans"/>
              </a:rPr>
              <a:t> neighbors has equal vote whatever its distance from the target point. </a:t>
            </a:r>
            <a:endParaRPr/>
          </a:p>
          <a:p>
            <a:pPr indent="-184150" lvl="1" marL="7429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If the weight is ‘</a:t>
            </a:r>
            <a:r>
              <a:rPr b="0" i="0" lang="en-US" sz="1600" u="none" cap="none" strike="noStrike">
                <a:solidFill>
                  <a:srgbClr val="0070C0"/>
                </a:solidFill>
                <a:latin typeface="Gill Sans"/>
                <a:ea typeface="Gill Sans"/>
                <a:cs typeface="Gill Sans"/>
                <a:sym typeface="Gill Sans"/>
              </a:rPr>
              <a:t>distance</a:t>
            </a:r>
            <a:r>
              <a:rPr b="0" i="0" lang="en-US" sz="1600" u="none" cap="none" strike="noStrike">
                <a:solidFill>
                  <a:schemeClr val="dk1"/>
                </a:solidFill>
                <a:latin typeface="Gill Sans"/>
                <a:ea typeface="Gill Sans"/>
                <a:cs typeface="Gill Sans"/>
                <a:sym typeface="Gill Sans"/>
              </a:rPr>
              <a:t>‘ then voting weightage or importance varies by inverse of distance; those points who are nearest to the target point have greater influence than those who are farther away. </a:t>
            </a:r>
            <a:endParaRPr/>
          </a:p>
          <a:p>
            <a:pPr indent="-184150" lvl="1" marL="7429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highlight>
                  <a:srgbClr val="FFFF00"/>
                </a:highlight>
                <a:latin typeface="Gill Sans"/>
                <a:ea typeface="Gill Sans"/>
                <a:cs typeface="Gill Sans"/>
                <a:sym typeface="Gill Sans"/>
              </a:rPr>
              <a:t>Default is</a:t>
            </a:r>
            <a:r>
              <a:rPr b="0" i="0" lang="en-US" sz="1600" u="none" cap="none" strike="noStrike">
                <a:solidFill>
                  <a:schemeClr val="dk1"/>
                </a:solidFill>
                <a:latin typeface="Gill Sans"/>
                <a:ea typeface="Gill Sans"/>
                <a:cs typeface="Gill Sans"/>
                <a:sym typeface="Gill Sans"/>
              </a:rPr>
              <a:t> ‘</a:t>
            </a:r>
            <a:r>
              <a:rPr b="0" i="0" lang="en-US" sz="1600" u="none" cap="none" strike="noStrike">
                <a:solidFill>
                  <a:srgbClr val="0070C0"/>
                </a:solidFill>
                <a:latin typeface="Gill Sans"/>
                <a:ea typeface="Gill Sans"/>
                <a:cs typeface="Gill Sans"/>
                <a:sym typeface="Gill Sans"/>
              </a:rPr>
              <a:t>uniform</a:t>
            </a:r>
            <a:r>
              <a:rPr b="0" i="0" lang="en-US" sz="1600" u="none" cap="none" strike="noStrike">
                <a:solidFill>
                  <a:schemeClr val="dk1"/>
                </a:solidFill>
                <a:latin typeface="Gill Sans"/>
                <a:ea typeface="Gill Sans"/>
                <a:cs typeface="Gill Sans"/>
                <a:sym typeface="Gill Sans"/>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7"/>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SKLEARN - KNEIGHBORSCLASSIFIER</a:t>
            </a:r>
            <a:endParaRPr/>
          </a:p>
        </p:txBody>
      </p:sp>
      <p:sp>
        <p:nvSpPr>
          <p:cNvPr id="289" name="Google Shape;289;p17"/>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290" name="Google Shape;290;p17"/>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291" name="Google Shape;291;p17"/>
          <p:cNvSpPr/>
          <p:nvPr/>
        </p:nvSpPr>
        <p:spPr>
          <a:xfrm>
            <a:off x="0" y="900891"/>
            <a:ext cx="8917460"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70C0"/>
                </a:solidFill>
                <a:latin typeface="Gill Sans"/>
                <a:ea typeface="Gill Sans"/>
                <a:cs typeface="Gill Sans"/>
                <a:sym typeface="Gill Sans"/>
              </a:rPr>
              <a:t>class sklearn.neighbors.KNeighborsClassifier(n_neighbors=5, weights=’uniform’, algorithm=’auto’, leaf_size=30, p=2, </a:t>
            </a:r>
            <a:r>
              <a:rPr lang="en-US" sz="1400">
                <a:solidFill>
                  <a:srgbClr val="0070C0"/>
                </a:solidFill>
                <a:highlight>
                  <a:srgbClr val="FFFF00"/>
                </a:highlight>
                <a:latin typeface="Gill Sans"/>
                <a:ea typeface="Gill Sans"/>
                <a:cs typeface="Gill Sans"/>
                <a:sym typeface="Gill Sans"/>
              </a:rPr>
              <a:t>metric=’minkowski</a:t>
            </a:r>
            <a:r>
              <a:rPr lang="en-US" sz="1400">
                <a:solidFill>
                  <a:srgbClr val="0070C0"/>
                </a:solidFill>
                <a:latin typeface="Gill Sans"/>
                <a:ea typeface="Gill Sans"/>
                <a:cs typeface="Gill Sans"/>
                <a:sym typeface="Gill Sans"/>
              </a:rPr>
              <a:t>’, metric_params=None, n_jobs=1, **kwargs)</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Gill Sans"/>
                <a:ea typeface="Gill Sans"/>
                <a:cs typeface="Gill Sans"/>
                <a:sym typeface="Gill Sans"/>
              </a:rPr>
              <a:t>Parameter ‘</a:t>
            </a:r>
            <a:r>
              <a:rPr lang="en-US" sz="1400">
                <a:solidFill>
                  <a:srgbClr val="0070C0"/>
                </a:solidFill>
                <a:latin typeface="Gill Sans"/>
                <a:ea typeface="Gill Sans"/>
                <a:cs typeface="Gill Sans"/>
                <a:sym typeface="Gill Sans"/>
              </a:rPr>
              <a:t>metric</a:t>
            </a:r>
            <a:r>
              <a:rPr lang="en-US" sz="1400">
                <a:solidFill>
                  <a:schemeClr val="dk1"/>
                </a:solidFill>
                <a:latin typeface="Gill Sans"/>
                <a:ea typeface="Gill Sans"/>
                <a:cs typeface="Gill Sans"/>
                <a:sym typeface="Gill Sans"/>
              </a:rPr>
              <a:t>‘ decides how distances are calculated in space. </a:t>
            </a:r>
            <a:endParaRPr/>
          </a:p>
          <a:p>
            <a:pPr indent="-285750" lvl="1" marL="742950" marR="0" rtl="0" algn="l">
              <a:spcBef>
                <a:spcPts val="0"/>
              </a:spcBef>
              <a:spcAft>
                <a:spcPts val="0"/>
              </a:spcAft>
              <a:buClr>
                <a:srgbClr val="0070C0"/>
              </a:buClr>
              <a:buSzPts val="1400"/>
              <a:buFont typeface="Arial"/>
              <a:buChar char="•"/>
            </a:pPr>
            <a:r>
              <a:rPr b="0" i="0" lang="en-US" sz="1400" u="none" cap="none" strike="noStrike">
                <a:solidFill>
                  <a:srgbClr val="0070C0"/>
                </a:solidFill>
                <a:latin typeface="Gill Sans"/>
                <a:ea typeface="Gill Sans"/>
                <a:cs typeface="Gill Sans"/>
                <a:sym typeface="Gill Sans"/>
              </a:rPr>
              <a:t>Euclidean</a:t>
            </a:r>
            <a:r>
              <a:rPr b="0" i="0" lang="en-US" sz="1400" u="none" cap="none" strike="noStrike">
                <a:solidFill>
                  <a:schemeClr val="dk1"/>
                </a:solidFill>
                <a:latin typeface="Gill Sans"/>
                <a:ea typeface="Gill Sans"/>
                <a:cs typeface="Gill Sans"/>
                <a:sym typeface="Gill Sans"/>
              </a:rPr>
              <a:t> distance </a:t>
            </a:r>
            <a:endParaRPr/>
          </a:p>
          <a:p>
            <a:pPr indent="-285750" lvl="1" marL="742950" marR="0" rtl="0" algn="l">
              <a:spcBef>
                <a:spcPts val="0"/>
              </a:spcBef>
              <a:spcAft>
                <a:spcPts val="0"/>
              </a:spcAft>
              <a:buClr>
                <a:srgbClr val="0070C0"/>
              </a:buClr>
              <a:buSzPts val="1400"/>
              <a:buFont typeface="Arial"/>
              <a:buChar char="•"/>
            </a:pPr>
            <a:r>
              <a:rPr b="0" i="0" lang="en-US" sz="1400" u="none" cap="none" strike="noStrike">
                <a:solidFill>
                  <a:srgbClr val="0070C0"/>
                </a:solidFill>
                <a:latin typeface="Gill Sans"/>
                <a:ea typeface="Gill Sans"/>
                <a:cs typeface="Gill Sans"/>
                <a:sym typeface="Gill Sans"/>
              </a:rPr>
              <a:t>Manhattan</a:t>
            </a:r>
            <a:r>
              <a:rPr b="0" i="0" lang="en-US" sz="1400" u="none" cap="none" strike="noStrike">
                <a:solidFill>
                  <a:schemeClr val="dk1"/>
                </a:solidFill>
                <a:latin typeface="Gill Sans"/>
                <a:ea typeface="Gill Sans"/>
                <a:cs typeface="Gill Sans"/>
                <a:sym typeface="Gill Sans"/>
              </a:rPr>
              <a:t> distance are also used. </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Gill Sans"/>
                <a:ea typeface="Gill Sans"/>
                <a:cs typeface="Gill Sans"/>
                <a:sym typeface="Gill Sans"/>
              </a:rPr>
              <a:t>A general formulation of distance metric is ‘</a:t>
            </a:r>
            <a:r>
              <a:rPr b="0" i="0" lang="en-US" sz="1400" u="none" cap="none" strike="noStrike">
                <a:solidFill>
                  <a:srgbClr val="0070C0"/>
                </a:solidFill>
                <a:latin typeface="Gill Sans"/>
                <a:ea typeface="Gill Sans"/>
                <a:cs typeface="Gill Sans"/>
                <a:sym typeface="Gill Sans"/>
              </a:rPr>
              <a:t>minkowski</a:t>
            </a:r>
            <a:r>
              <a:rPr b="0" i="0" lang="en-US" sz="1400" u="none" cap="none" strike="noStrike">
                <a:solidFill>
                  <a:schemeClr val="dk1"/>
                </a:solidFill>
                <a:latin typeface="Gill Sans"/>
                <a:ea typeface="Gill Sans"/>
                <a:cs typeface="Gill Sans"/>
                <a:sym typeface="Gill Sans"/>
              </a:rPr>
              <a:t>’ distance</a:t>
            </a:r>
            <a:r>
              <a:rPr b="0" i="0" lang="en-US" sz="1400" u="none" cap="none" strike="noStrike">
                <a:solidFill>
                  <a:schemeClr val="dk1"/>
                </a:solidFill>
                <a:highlight>
                  <a:srgbClr val="FFFF00"/>
                </a:highlight>
                <a:latin typeface="Gill Sans"/>
                <a:ea typeface="Gill Sans"/>
                <a:cs typeface="Gill Sans"/>
                <a:sym typeface="Gill Sans"/>
              </a:rPr>
              <a:t>.  (default, </a:t>
            </a:r>
            <a:r>
              <a:rPr b="0" i="0" lang="en-US" sz="1400" u="none" cap="none" strike="noStrike">
                <a:solidFill>
                  <a:schemeClr val="dk1"/>
                </a:solidFill>
                <a:latin typeface="Gill Sans"/>
                <a:ea typeface="Gill Sans"/>
                <a:cs typeface="Gill Sans"/>
                <a:sym typeface="Gill Sans"/>
              </a:rPr>
              <a:t>along with </a:t>
            </a:r>
            <a:r>
              <a:rPr b="0" i="0" lang="en-US" sz="1400" u="none" cap="none" strike="noStrike">
                <a:solidFill>
                  <a:srgbClr val="0070C0"/>
                </a:solidFill>
                <a:latin typeface="Gill Sans"/>
                <a:ea typeface="Gill Sans"/>
                <a:cs typeface="Gill Sans"/>
                <a:sym typeface="Gill Sans"/>
              </a:rPr>
              <a:t>p</a:t>
            </a:r>
            <a:r>
              <a:rPr b="0" i="0" lang="en-US" sz="1400" u="none" cap="none" strike="noStrike">
                <a:solidFill>
                  <a:schemeClr val="dk1"/>
                </a:solidFill>
                <a:latin typeface="Gill Sans"/>
                <a:ea typeface="Gill Sans"/>
                <a:cs typeface="Gill Sans"/>
                <a:sym typeface="Gill Sans"/>
              </a:rPr>
              <a:t>=2)</a:t>
            </a:r>
            <a:endParaRPr/>
          </a:p>
        </p:txBody>
      </p:sp>
      <p:graphicFrame>
        <p:nvGraphicFramePr>
          <p:cNvPr id="292" name="Google Shape;292;p17"/>
          <p:cNvGraphicFramePr/>
          <p:nvPr/>
        </p:nvGraphicFramePr>
        <p:xfrm>
          <a:off x="97817" y="2830665"/>
          <a:ext cx="3000000" cy="3000000"/>
        </p:xfrm>
        <a:graphic>
          <a:graphicData uri="http://schemas.openxmlformats.org/drawingml/2006/table">
            <a:tbl>
              <a:tblPr>
                <a:noFill/>
                <a:tableStyleId>{0D2D24B6-16A2-449D-BEFA-78B193F67E84}</a:tableStyleId>
              </a:tblPr>
              <a:tblGrid>
                <a:gridCol w="1080550"/>
                <a:gridCol w="1535525"/>
                <a:gridCol w="625575"/>
                <a:gridCol w="2388600"/>
              </a:tblGrid>
              <a:tr h="246875">
                <a:tc>
                  <a:txBody>
                    <a:bodyPr/>
                    <a:lstStyle/>
                    <a:p>
                      <a:pPr indent="0" lvl="0" marL="0" marR="0" rtl="0" algn="l">
                        <a:spcBef>
                          <a:spcPts val="0"/>
                        </a:spcBef>
                        <a:spcAft>
                          <a:spcPts val="0"/>
                        </a:spcAft>
                        <a:buNone/>
                      </a:pPr>
                      <a:r>
                        <a:rPr lang="en-US" sz="1100" u="none" cap="none" strike="noStrike"/>
                        <a:t>identifier</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100" u="none" cap="none" strike="noStrike"/>
                        <a:t>class name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100" u="none" cap="none" strike="noStrike"/>
                        <a:t>args</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100" u="none" cap="none" strike="noStrike"/>
                        <a:t>distance function</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r>
              <a:tr h="246875">
                <a:tc>
                  <a:txBody>
                    <a:bodyPr/>
                    <a:lstStyle/>
                    <a:p>
                      <a:pPr indent="0" lvl="0" marL="0" marR="0" rtl="0" algn="l">
                        <a:spcBef>
                          <a:spcPts val="0"/>
                        </a:spcBef>
                        <a:spcAft>
                          <a:spcPts val="0"/>
                        </a:spcAft>
                        <a:buNone/>
                      </a:pPr>
                      <a:r>
                        <a:rPr lang="en-US" sz="1100" u="none" cap="none" strike="noStrike"/>
                        <a:t>“euclidean”</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100" u="none" cap="none" strike="noStrike"/>
                        <a:t>EuclideanDistance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Clr>
                          <a:schemeClr val="dk1"/>
                        </a:buClr>
                        <a:buSzPts val="1100"/>
                        <a:buFont typeface="Arial"/>
                        <a:buNone/>
                      </a:pPr>
                      <a:r>
                        <a:t/>
                      </a:r>
                      <a:endParaRPr sz="1100" u="none" cap="none" strike="noStrike"/>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100" u="none" cap="none" strike="noStrike"/>
                        <a:t>sqrt(sum((x - y)^2))</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r>
              <a:tr h="246875">
                <a:tc>
                  <a:txBody>
                    <a:bodyPr/>
                    <a:lstStyle/>
                    <a:p>
                      <a:pPr indent="0" lvl="0" marL="0" marR="0" rtl="0" algn="l">
                        <a:spcBef>
                          <a:spcPts val="0"/>
                        </a:spcBef>
                        <a:spcAft>
                          <a:spcPts val="0"/>
                        </a:spcAft>
                        <a:buNone/>
                      </a:pPr>
                      <a:r>
                        <a:rPr lang="en-US" sz="1100" u="none" cap="none" strike="noStrike"/>
                        <a:t>“manhattan”</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100" u="none" cap="none" strike="noStrike"/>
                        <a:t>ManhattanDistance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Clr>
                          <a:schemeClr val="dk1"/>
                        </a:buClr>
                        <a:buSzPts val="1100"/>
                        <a:buFont typeface="Arial"/>
                        <a:buNone/>
                      </a:pPr>
                      <a:r>
                        <a:t/>
                      </a:r>
                      <a:endParaRPr sz="1100" u="none" cap="none" strike="noStrike"/>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100" u="none" cap="none" strike="noStrike"/>
                        <a:t>sum(|x - y|)</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r>
              <a:tr h="246875">
                <a:tc>
                  <a:txBody>
                    <a:bodyPr/>
                    <a:lstStyle/>
                    <a:p>
                      <a:pPr indent="0" lvl="0" marL="0" marR="0" rtl="0" algn="l">
                        <a:spcBef>
                          <a:spcPts val="0"/>
                        </a:spcBef>
                        <a:spcAft>
                          <a:spcPts val="0"/>
                        </a:spcAft>
                        <a:buNone/>
                      </a:pPr>
                      <a:r>
                        <a:rPr lang="en-US" sz="1100" u="none" cap="none" strike="noStrike"/>
                        <a:t>“chebyshev”</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100" u="none" cap="none" strike="noStrike"/>
                        <a:t>ChebyshevDistance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Clr>
                          <a:schemeClr val="dk1"/>
                        </a:buClr>
                        <a:buSzPts val="1100"/>
                        <a:buFont typeface="Arial"/>
                        <a:buNone/>
                      </a:pPr>
                      <a:r>
                        <a:t/>
                      </a:r>
                      <a:endParaRPr sz="1100" u="none" cap="none" strike="noStrike"/>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100" u="none" cap="none" strike="noStrike"/>
                        <a:t>max(|x - y|)</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r>
              <a:tr h="246875">
                <a:tc>
                  <a:txBody>
                    <a:bodyPr/>
                    <a:lstStyle/>
                    <a:p>
                      <a:pPr indent="0" lvl="0" marL="0" marR="0" rtl="0" algn="l">
                        <a:spcBef>
                          <a:spcPts val="0"/>
                        </a:spcBef>
                        <a:spcAft>
                          <a:spcPts val="0"/>
                        </a:spcAft>
                        <a:buNone/>
                      </a:pPr>
                      <a:r>
                        <a:rPr lang="en-US" sz="1100" u="none" cap="none" strike="noStrike"/>
                        <a:t>“minkowski”</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100" u="none" cap="none" strike="noStrike"/>
                        <a:t>MinkowskiDistance</a:t>
                      </a:r>
                      <a:endParaRPr sz="1100" u="none" cap="none" strike="noStrike"/>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100" u="none" cap="none" strike="noStrike"/>
                        <a:t>p</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100" u="none" cap="none" strike="noStrike"/>
                        <a:t>sum(|x - y|^p)^(1/p)</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r>
              <a:tr h="246875">
                <a:tc>
                  <a:txBody>
                    <a:bodyPr/>
                    <a:lstStyle/>
                    <a:p>
                      <a:pPr indent="0" lvl="0" marL="0" marR="0" rtl="0" algn="l">
                        <a:spcBef>
                          <a:spcPts val="0"/>
                        </a:spcBef>
                        <a:spcAft>
                          <a:spcPts val="0"/>
                        </a:spcAft>
                        <a:buNone/>
                      </a:pPr>
                      <a:r>
                        <a:rPr lang="en-US" sz="1100" u="none" cap="none" strike="noStrike"/>
                        <a:t>“wminkowski”</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100" u="none" cap="none" strike="noStrike"/>
                        <a:t>WMinkowskiDistance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100" u="none" cap="none" strike="noStrike"/>
                        <a:t>p, w</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100" u="none" cap="none" strike="noStrike"/>
                        <a:t>sum(w * |x - y|^p)^(1/p)</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r>
              <a:tr h="246875">
                <a:tc>
                  <a:txBody>
                    <a:bodyPr/>
                    <a:lstStyle/>
                    <a:p>
                      <a:pPr indent="0" lvl="0" marL="0" marR="0" rtl="0" algn="l">
                        <a:spcBef>
                          <a:spcPts val="0"/>
                        </a:spcBef>
                        <a:spcAft>
                          <a:spcPts val="0"/>
                        </a:spcAft>
                        <a:buNone/>
                      </a:pPr>
                      <a:r>
                        <a:rPr lang="en-US" sz="1100" u="none" cap="none" strike="noStrike"/>
                        <a:t>“seuclidean”</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100" u="none" cap="none" strike="noStrike"/>
                        <a:t>SEuclideanDistance</a:t>
                      </a:r>
                      <a:endParaRPr sz="1100" u="none" cap="none" strike="noStrike"/>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100" u="none" cap="none" strike="noStrike"/>
                        <a:t>V</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100" u="none" cap="none" strike="noStrike"/>
                        <a:t>sqrt(sum((x - y)^2 / V))</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r>
              <a:tr h="246875">
                <a:tc>
                  <a:txBody>
                    <a:bodyPr/>
                    <a:lstStyle/>
                    <a:p>
                      <a:pPr indent="0" lvl="0" marL="0" marR="0" rtl="0" algn="l">
                        <a:spcBef>
                          <a:spcPts val="0"/>
                        </a:spcBef>
                        <a:spcAft>
                          <a:spcPts val="0"/>
                        </a:spcAft>
                        <a:buNone/>
                      </a:pPr>
                      <a:r>
                        <a:rPr lang="en-US" sz="1100" u="none" cap="none" strike="noStrike"/>
                        <a:t>“mahalanobis”</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100" u="none" cap="none" strike="noStrike"/>
                        <a:t>MahalanobisDistance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100" u="none" cap="none" strike="noStrike"/>
                        <a:t>V or VI</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100" u="none" cap="none" strike="noStrike"/>
                        <a:t>sqrt((x - y)' V^-1 (x - y))</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r>
            </a:tbl>
          </a:graphicData>
        </a:graphic>
      </p:graphicFrame>
      <p:sp>
        <p:nvSpPr>
          <p:cNvPr id="293" name="Google Shape;293;p17"/>
          <p:cNvSpPr/>
          <p:nvPr/>
        </p:nvSpPr>
        <p:spPr>
          <a:xfrm>
            <a:off x="0" y="2652178"/>
            <a:ext cx="5728063" cy="201963"/>
          </a:xfrm>
          <a:prstGeom prst="rect">
            <a:avLst/>
          </a:prstGeom>
          <a:solidFill>
            <a:srgbClr val="ECF0F3"/>
          </a:solidFill>
          <a:ln>
            <a:noFill/>
          </a:ln>
        </p:spPr>
        <p:txBody>
          <a:bodyPr anchorCtr="0" anchor="ctr" bIns="47600" lIns="119025" spcFirstLastPara="1" rIns="0" wrap="square" tIns="0">
            <a:spAutoFit/>
          </a:bodyPr>
          <a:lstStyle/>
          <a:p>
            <a:pPr indent="0" lvl="0" marL="0" marR="0" rtl="0" algn="l">
              <a:lnSpc>
                <a:spcPct val="100000"/>
              </a:lnSpc>
              <a:spcBef>
                <a:spcPts val="0"/>
              </a:spcBef>
              <a:spcAft>
                <a:spcPts val="0"/>
              </a:spcAft>
              <a:buClr>
                <a:srgbClr val="1D1F22"/>
              </a:buClr>
              <a:buSzPts val="1000"/>
              <a:buFont typeface="Helvetica Neue"/>
              <a:buNone/>
            </a:pPr>
            <a:r>
              <a:rPr b="1" i="0" lang="en-US" sz="1000" u="none" cap="none" strike="noStrike">
                <a:solidFill>
                  <a:srgbClr val="1D1F22"/>
                </a:solidFill>
                <a:latin typeface="Helvetica Neue"/>
                <a:ea typeface="Helvetica Neue"/>
                <a:cs typeface="Helvetica Neue"/>
                <a:sym typeface="Helvetica Neue"/>
              </a:rPr>
              <a:t>Metrics intended for </a:t>
            </a:r>
            <a:r>
              <a:rPr b="1" i="0" lang="en-US" sz="1000" u="none" cap="none" strike="noStrike">
                <a:solidFill>
                  <a:srgbClr val="1D1F22"/>
                </a:solidFill>
                <a:highlight>
                  <a:srgbClr val="FFFF00"/>
                </a:highlight>
                <a:latin typeface="Helvetica Neue"/>
                <a:ea typeface="Helvetica Neue"/>
                <a:cs typeface="Helvetica Neue"/>
                <a:sym typeface="Helvetica Neue"/>
              </a:rPr>
              <a:t>real-valued vector </a:t>
            </a:r>
            <a:r>
              <a:rPr b="1" i="0" lang="en-US" sz="1000" u="none" cap="none" strike="noStrike">
                <a:solidFill>
                  <a:srgbClr val="1D1F22"/>
                </a:solidFill>
                <a:latin typeface="Helvetica Neue"/>
                <a:ea typeface="Helvetica Neue"/>
                <a:cs typeface="Helvetica Neue"/>
                <a:sym typeface="Helvetica Neue"/>
              </a:rPr>
              <a:t>spaces: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8"/>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SKLEARN - KNEIGHBORSCLASSIFIER</a:t>
            </a:r>
            <a:endParaRPr/>
          </a:p>
        </p:txBody>
      </p:sp>
      <p:sp>
        <p:nvSpPr>
          <p:cNvPr id="299" name="Google Shape;299;p18"/>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300" name="Google Shape;300;p18"/>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graphicFrame>
        <p:nvGraphicFramePr>
          <p:cNvPr id="301" name="Google Shape;301;p18"/>
          <p:cNvGraphicFramePr/>
          <p:nvPr/>
        </p:nvGraphicFramePr>
        <p:xfrm>
          <a:off x="122945" y="2418088"/>
          <a:ext cx="3000000" cy="3000000"/>
        </p:xfrm>
        <a:graphic>
          <a:graphicData uri="http://schemas.openxmlformats.org/drawingml/2006/table">
            <a:tbl>
              <a:tblPr>
                <a:noFill/>
                <a:tableStyleId>{0D2D24B6-16A2-449D-BEFA-78B193F67E84}</a:tableStyleId>
              </a:tblPr>
              <a:tblGrid>
                <a:gridCol w="2220675"/>
                <a:gridCol w="2512675"/>
                <a:gridCol w="4203175"/>
              </a:tblGrid>
              <a:tr h="171450">
                <a:tc>
                  <a:txBody>
                    <a:bodyPr/>
                    <a:lstStyle/>
                    <a:p>
                      <a:pPr indent="0" lvl="0" marL="0" marR="0" rtl="0" algn="l">
                        <a:spcBef>
                          <a:spcPts val="0"/>
                        </a:spcBef>
                        <a:spcAft>
                          <a:spcPts val="0"/>
                        </a:spcAft>
                        <a:buNone/>
                      </a:pPr>
                      <a:r>
                        <a:rPr lang="en-US" sz="1350" u="none" cap="none" strike="noStrike"/>
                        <a:t>identifier</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350" u="none" cap="none" strike="noStrike"/>
                        <a:t>class name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350" u="none" cap="none" strike="noStrike"/>
                        <a:t>distance function</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r>
              <a:tr h="171450">
                <a:tc>
                  <a:txBody>
                    <a:bodyPr/>
                    <a:lstStyle/>
                    <a:p>
                      <a:pPr indent="0" lvl="0" marL="0" marR="0" rtl="0" algn="l">
                        <a:spcBef>
                          <a:spcPts val="0"/>
                        </a:spcBef>
                        <a:spcAft>
                          <a:spcPts val="0"/>
                        </a:spcAft>
                        <a:buNone/>
                      </a:pPr>
                      <a:r>
                        <a:rPr lang="en-US" sz="1350" u="none" cap="none" strike="noStrike"/>
                        <a:t>“haversine”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350" u="none" cap="none" strike="noStrike"/>
                        <a:t>HaversineDistance</a:t>
                      </a:r>
                      <a:endParaRPr sz="1350" u="none" cap="none" strike="noStrike"/>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85725" lvl="0" marL="0" marR="0" rtl="0" algn="l">
                        <a:spcBef>
                          <a:spcPts val="0"/>
                        </a:spcBef>
                        <a:spcAft>
                          <a:spcPts val="0"/>
                        </a:spcAft>
                        <a:buClr>
                          <a:schemeClr val="dk1"/>
                        </a:buClr>
                        <a:buSzPts val="1350"/>
                        <a:buFont typeface="Arial"/>
                        <a:buChar char="•"/>
                      </a:pPr>
                      <a:r>
                        <a:rPr lang="en-US" sz="1350" u="none" cap="none" strike="noStrike"/>
                        <a:t>2 arcsin(sqrt(sin^2(0.5*dx)cos(x1)cos(x2)sin^2(0.5*dy)))</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r>
            </a:tbl>
          </a:graphicData>
        </a:graphic>
      </p:graphicFrame>
      <p:sp>
        <p:nvSpPr>
          <p:cNvPr id="302" name="Google Shape;302;p18"/>
          <p:cNvSpPr/>
          <p:nvPr/>
        </p:nvSpPr>
        <p:spPr>
          <a:xfrm>
            <a:off x="122945" y="995147"/>
            <a:ext cx="8881012"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ill Sans"/>
                <a:ea typeface="Gill Sans"/>
                <a:cs typeface="Gill Sans"/>
                <a:sym typeface="Gill Sans"/>
              </a:rPr>
              <a:t>Metrics intended for </a:t>
            </a:r>
            <a:r>
              <a:rPr lang="en-US" sz="1600">
                <a:solidFill>
                  <a:schemeClr val="dk1"/>
                </a:solidFill>
                <a:highlight>
                  <a:srgbClr val="FFFF00"/>
                </a:highlight>
                <a:latin typeface="Gill Sans"/>
                <a:ea typeface="Gill Sans"/>
                <a:cs typeface="Gill Sans"/>
                <a:sym typeface="Gill Sans"/>
              </a:rPr>
              <a:t>two-dimensional vector spaces</a:t>
            </a:r>
            <a:r>
              <a:rPr lang="en-US" sz="1600">
                <a:solidFill>
                  <a:schemeClr val="dk1"/>
                </a:solidFill>
                <a:latin typeface="Gill Sans"/>
                <a:ea typeface="Gill Sans"/>
                <a:cs typeface="Gill Sans"/>
                <a:sym typeface="Gill Sans"/>
              </a:rPr>
              <a:t>: </a:t>
            </a:r>
            <a:endParaRPr/>
          </a:p>
          <a:p>
            <a:pPr indent="0" lvl="0" marL="0" marR="0" rtl="0" algn="l">
              <a:spcBef>
                <a:spcPts val="0"/>
              </a:spcBef>
              <a:spcAft>
                <a:spcPts val="0"/>
              </a:spcAft>
              <a:buNone/>
            </a:pPr>
            <a:r>
              <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600">
                <a:solidFill>
                  <a:schemeClr val="dk1"/>
                </a:solidFill>
                <a:latin typeface="Gill Sans"/>
                <a:ea typeface="Gill Sans"/>
                <a:cs typeface="Gill Sans"/>
                <a:sym typeface="Gill Sans"/>
              </a:rPr>
              <a:t>Note that the haversine distance metric requires data in the form of [latitude, longitude] and both inputs and outputs are in units of radians.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9"/>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SKLEARN - KNEIGHBORSCLASSIFIER</a:t>
            </a:r>
            <a:endParaRPr/>
          </a:p>
        </p:txBody>
      </p:sp>
      <p:sp>
        <p:nvSpPr>
          <p:cNvPr id="308" name="Google Shape;308;p19"/>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309" name="Google Shape;309;p19"/>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310" name="Google Shape;310;p19"/>
          <p:cNvSpPr/>
          <p:nvPr/>
        </p:nvSpPr>
        <p:spPr>
          <a:xfrm>
            <a:off x="1" y="953847"/>
            <a:ext cx="914399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ill Sans"/>
                <a:ea typeface="Gill Sans"/>
                <a:cs typeface="Gill Sans"/>
                <a:sym typeface="Gill Sans"/>
              </a:rPr>
              <a:t>Metrics intended for integer-valued vector spaces: Though intended for integer-valued vectors, these are also valid metrics in the case of real-valued vectors.</a:t>
            </a:r>
            <a:endParaRPr/>
          </a:p>
        </p:txBody>
      </p:sp>
      <p:graphicFrame>
        <p:nvGraphicFramePr>
          <p:cNvPr id="311" name="Google Shape;311;p19"/>
          <p:cNvGraphicFramePr/>
          <p:nvPr/>
        </p:nvGraphicFramePr>
        <p:xfrm>
          <a:off x="0" y="1835479"/>
          <a:ext cx="3000000" cy="3000000"/>
        </p:xfrm>
        <a:graphic>
          <a:graphicData uri="http://schemas.openxmlformats.org/drawingml/2006/table">
            <a:tbl>
              <a:tblPr>
                <a:noFill/>
                <a:tableStyleId>{0D2D24B6-16A2-449D-BEFA-78B193F67E84}</a:tableStyleId>
              </a:tblPr>
              <a:tblGrid>
                <a:gridCol w="2800875"/>
                <a:gridCol w="2710250"/>
                <a:gridCol w="3632875"/>
              </a:tblGrid>
              <a:tr h="171450">
                <a:tc>
                  <a:txBody>
                    <a:bodyPr/>
                    <a:lstStyle/>
                    <a:p>
                      <a:pPr indent="0" lvl="0" marL="0" marR="0" rtl="0" algn="l">
                        <a:spcBef>
                          <a:spcPts val="0"/>
                        </a:spcBef>
                        <a:spcAft>
                          <a:spcPts val="0"/>
                        </a:spcAft>
                        <a:buNone/>
                      </a:pPr>
                      <a:r>
                        <a:rPr lang="en-US" sz="1350" u="none" cap="none" strike="noStrike"/>
                        <a:t>identifier</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350" u="none" cap="none" strike="noStrike"/>
                        <a:t>class name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350" u="none" cap="none" strike="noStrike"/>
                        <a:t>distance function</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r>
              <a:tr h="171450">
                <a:tc>
                  <a:txBody>
                    <a:bodyPr/>
                    <a:lstStyle/>
                    <a:p>
                      <a:pPr indent="0" lvl="0" marL="0" marR="0" rtl="0" algn="l">
                        <a:spcBef>
                          <a:spcPts val="0"/>
                        </a:spcBef>
                        <a:spcAft>
                          <a:spcPts val="0"/>
                        </a:spcAft>
                        <a:buNone/>
                      </a:pPr>
                      <a:r>
                        <a:rPr lang="en-US" sz="1350" u="none" cap="none" strike="noStrike">
                          <a:highlight>
                            <a:srgbClr val="FFFF00"/>
                          </a:highlight>
                        </a:rPr>
                        <a:t>“hamming”</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350" u="none" cap="none" strike="noStrike"/>
                        <a:t>HammingDistance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350" u="none" cap="none" strike="noStrike"/>
                        <a:t>N_unequal(x, y) / N_tot</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r>
              <a:tr h="171450">
                <a:tc>
                  <a:txBody>
                    <a:bodyPr/>
                    <a:lstStyle/>
                    <a:p>
                      <a:pPr indent="0" lvl="0" marL="0" marR="0" rtl="0" algn="l">
                        <a:spcBef>
                          <a:spcPts val="0"/>
                        </a:spcBef>
                        <a:spcAft>
                          <a:spcPts val="0"/>
                        </a:spcAft>
                        <a:buNone/>
                      </a:pPr>
                      <a:r>
                        <a:rPr lang="en-US" sz="1350" u="none" cap="none" strike="noStrike"/>
                        <a:t>“canberra”</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350" u="none" cap="none" strike="noStrike"/>
                        <a:t>CanberraDistance</a:t>
                      </a:r>
                      <a:endParaRPr sz="1350" u="none" cap="none" strike="noStrike"/>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350" u="none" cap="none" strike="noStrike"/>
                        <a:t>sum(|x - y| / (|x| + |y|))</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r>
              <a:tr h="171450">
                <a:tc>
                  <a:txBody>
                    <a:bodyPr/>
                    <a:lstStyle/>
                    <a:p>
                      <a:pPr indent="0" lvl="0" marL="0" marR="0" rtl="0" algn="l">
                        <a:spcBef>
                          <a:spcPts val="0"/>
                        </a:spcBef>
                        <a:spcAft>
                          <a:spcPts val="0"/>
                        </a:spcAft>
                        <a:buNone/>
                      </a:pPr>
                      <a:r>
                        <a:rPr lang="en-US" sz="1350" u="none" cap="none" strike="noStrike"/>
                        <a:t>“braycurtis”</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350" u="none" cap="none" strike="noStrike"/>
                        <a:t>BrayCurtisDistance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350" u="none" cap="none" strike="noStrike"/>
                        <a:t>sum(|x - y|) / (sum(|x|) + sum(|y|))</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SCIKIT-LEARN – CHEAT SHEET</a:t>
            </a:r>
            <a:endParaRPr/>
          </a:p>
        </p:txBody>
      </p:sp>
      <p:sp>
        <p:nvSpPr>
          <p:cNvPr id="62" name="Google Shape;62;p2"/>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63" name="Google Shape;63;p2"/>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pic>
        <p:nvPicPr>
          <p:cNvPr id="64" name="Google Shape;64;p2"/>
          <p:cNvPicPr preferRelativeResize="0"/>
          <p:nvPr/>
        </p:nvPicPr>
        <p:blipFill rotWithShape="1">
          <a:blip r:embed="rId3">
            <a:alphaModFix/>
          </a:blip>
          <a:srcRect b="0" l="0" r="0" t="0"/>
          <a:stretch/>
        </p:blipFill>
        <p:spPr>
          <a:xfrm>
            <a:off x="1279906" y="957250"/>
            <a:ext cx="6249898" cy="383100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0"/>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SKLEARN - KNEIGHBORSCLASSIFIER</a:t>
            </a:r>
            <a:endParaRPr/>
          </a:p>
        </p:txBody>
      </p:sp>
      <p:sp>
        <p:nvSpPr>
          <p:cNvPr id="317" name="Google Shape;317;p20"/>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318" name="Google Shape;318;p20"/>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319" name="Google Shape;319;p20"/>
          <p:cNvSpPr/>
          <p:nvPr/>
        </p:nvSpPr>
        <p:spPr>
          <a:xfrm>
            <a:off x="0" y="900891"/>
            <a:ext cx="891746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p:txBody>
      </p:sp>
      <p:sp>
        <p:nvSpPr>
          <p:cNvPr id="320" name="Google Shape;320;p20"/>
          <p:cNvSpPr/>
          <p:nvPr/>
        </p:nvSpPr>
        <p:spPr>
          <a:xfrm>
            <a:off x="-1" y="962462"/>
            <a:ext cx="9053383"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Metrics intended for </a:t>
            </a:r>
            <a:r>
              <a:rPr lang="en-US" sz="1400">
                <a:solidFill>
                  <a:schemeClr val="dk1"/>
                </a:solidFill>
                <a:highlight>
                  <a:srgbClr val="FFFF00"/>
                </a:highlight>
                <a:latin typeface="Gill Sans"/>
                <a:ea typeface="Gill Sans"/>
                <a:cs typeface="Gill Sans"/>
                <a:sym typeface="Gill Sans"/>
              </a:rPr>
              <a:t>boolean-valued</a:t>
            </a:r>
            <a:r>
              <a:rPr lang="en-US" sz="1400">
                <a:solidFill>
                  <a:schemeClr val="dk1"/>
                </a:solidFill>
                <a:latin typeface="Gill Sans"/>
                <a:ea typeface="Gill Sans"/>
                <a:cs typeface="Gill Sans"/>
                <a:sym typeface="Gill Sans"/>
              </a:rPr>
              <a:t> vector spaces: Any nonzero entry is evaluated to “True”. In the listings below, the following abbreviations are used:</a:t>
            </a:r>
            <a:endParaRPr/>
          </a:p>
          <a:p>
            <a:pPr indent="0" lvl="1" marL="457200" marR="0" rtl="0" algn="l">
              <a:spcBef>
                <a:spcPts val="0"/>
              </a:spcBef>
              <a:spcAft>
                <a:spcPts val="0"/>
              </a:spcAft>
              <a:buNone/>
            </a:pPr>
            <a:r>
              <a:rPr b="0" i="0" lang="en-US" sz="1400" u="none" cap="none" strike="noStrike">
                <a:solidFill>
                  <a:schemeClr val="dk1"/>
                </a:solidFill>
                <a:latin typeface="Gill Sans"/>
                <a:ea typeface="Gill Sans"/>
                <a:cs typeface="Gill Sans"/>
                <a:sym typeface="Gill Sans"/>
              </a:rPr>
              <a:t>N : number of dimensions</a:t>
            </a:r>
            <a:endParaRPr/>
          </a:p>
          <a:p>
            <a:pPr indent="0" lvl="1" marL="457200" marR="0" rtl="0" algn="l">
              <a:spcBef>
                <a:spcPts val="0"/>
              </a:spcBef>
              <a:spcAft>
                <a:spcPts val="0"/>
              </a:spcAft>
              <a:buNone/>
            </a:pPr>
            <a:r>
              <a:rPr b="0" i="0" lang="en-US" sz="1400" u="none" cap="none" strike="noStrike">
                <a:solidFill>
                  <a:schemeClr val="dk1"/>
                </a:solidFill>
                <a:latin typeface="Gill Sans"/>
                <a:ea typeface="Gill Sans"/>
                <a:cs typeface="Gill Sans"/>
                <a:sym typeface="Gill Sans"/>
              </a:rPr>
              <a:t>NTT : number of dims in which both values are True</a:t>
            </a:r>
            <a:endParaRPr/>
          </a:p>
          <a:p>
            <a:pPr indent="0" lvl="1" marL="457200" marR="0" rtl="0" algn="l">
              <a:spcBef>
                <a:spcPts val="0"/>
              </a:spcBef>
              <a:spcAft>
                <a:spcPts val="0"/>
              </a:spcAft>
              <a:buNone/>
            </a:pPr>
            <a:r>
              <a:rPr b="0" i="0" lang="en-US" sz="1400" u="none" cap="none" strike="noStrike">
                <a:solidFill>
                  <a:schemeClr val="dk1"/>
                </a:solidFill>
                <a:latin typeface="Gill Sans"/>
                <a:ea typeface="Gill Sans"/>
                <a:cs typeface="Gill Sans"/>
                <a:sym typeface="Gill Sans"/>
              </a:rPr>
              <a:t>NTF : number of dims in which the first value is True, second is False</a:t>
            </a:r>
            <a:endParaRPr/>
          </a:p>
          <a:p>
            <a:pPr indent="0" lvl="1" marL="457200" marR="0" rtl="0" algn="l">
              <a:spcBef>
                <a:spcPts val="0"/>
              </a:spcBef>
              <a:spcAft>
                <a:spcPts val="0"/>
              </a:spcAft>
              <a:buNone/>
            </a:pPr>
            <a:r>
              <a:rPr b="0" i="0" lang="en-US" sz="1400" u="none" cap="none" strike="noStrike">
                <a:solidFill>
                  <a:schemeClr val="dk1"/>
                </a:solidFill>
                <a:latin typeface="Gill Sans"/>
                <a:ea typeface="Gill Sans"/>
                <a:cs typeface="Gill Sans"/>
                <a:sym typeface="Gill Sans"/>
              </a:rPr>
              <a:t>NFT : number of dims in which the first value is False, second is True</a:t>
            </a:r>
            <a:endParaRPr/>
          </a:p>
          <a:p>
            <a:pPr indent="0" lvl="1" marL="457200" marR="0" rtl="0" algn="l">
              <a:spcBef>
                <a:spcPts val="0"/>
              </a:spcBef>
              <a:spcAft>
                <a:spcPts val="0"/>
              </a:spcAft>
              <a:buNone/>
            </a:pPr>
            <a:r>
              <a:rPr b="0" i="0" lang="en-US" sz="1400" u="none" cap="none" strike="noStrike">
                <a:solidFill>
                  <a:schemeClr val="dk1"/>
                </a:solidFill>
                <a:latin typeface="Gill Sans"/>
                <a:ea typeface="Gill Sans"/>
                <a:cs typeface="Gill Sans"/>
                <a:sym typeface="Gill Sans"/>
              </a:rPr>
              <a:t>NFF : number of dims in which both values are False</a:t>
            </a:r>
            <a:endParaRPr/>
          </a:p>
          <a:p>
            <a:pPr indent="0" lvl="1" marL="457200" marR="0" rtl="0" algn="l">
              <a:spcBef>
                <a:spcPts val="0"/>
              </a:spcBef>
              <a:spcAft>
                <a:spcPts val="0"/>
              </a:spcAft>
              <a:buNone/>
            </a:pPr>
            <a:r>
              <a:rPr b="0" i="0" lang="en-US" sz="1400" u="none" cap="none" strike="noStrike">
                <a:solidFill>
                  <a:schemeClr val="dk1"/>
                </a:solidFill>
                <a:latin typeface="Gill Sans"/>
                <a:ea typeface="Gill Sans"/>
                <a:cs typeface="Gill Sans"/>
                <a:sym typeface="Gill Sans"/>
              </a:rPr>
              <a:t>NNEQ : number of non-equal dimensions, NNEQ = NTF + NFT</a:t>
            </a:r>
            <a:endParaRPr/>
          </a:p>
          <a:p>
            <a:pPr indent="0" lvl="1" marL="457200" marR="0" rtl="0" algn="l">
              <a:spcBef>
                <a:spcPts val="0"/>
              </a:spcBef>
              <a:spcAft>
                <a:spcPts val="0"/>
              </a:spcAft>
              <a:buNone/>
            </a:pPr>
            <a:r>
              <a:rPr b="0" i="0" lang="en-US" sz="1400" u="none" cap="none" strike="noStrike">
                <a:solidFill>
                  <a:schemeClr val="dk1"/>
                </a:solidFill>
                <a:latin typeface="Gill Sans"/>
                <a:ea typeface="Gill Sans"/>
                <a:cs typeface="Gill Sans"/>
                <a:sym typeface="Gill Sans"/>
              </a:rPr>
              <a:t>NNZ : number of nonzero dimensions, NNZ = NTF + NFT + NTT</a:t>
            </a:r>
            <a:endParaRPr/>
          </a:p>
        </p:txBody>
      </p:sp>
      <p:graphicFrame>
        <p:nvGraphicFramePr>
          <p:cNvPr id="321" name="Google Shape;321;p20"/>
          <p:cNvGraphicFramePr/>
          <p:nvPr/>
        </p:nvGraphicFramePr>
        <p:xfrm>
          <a:off x="0" y="3079016"/>
          <a:ext cx="3000000" cy="3000000"/>
        </p:xfrm>
        <a:graphic>
          <a:graphicData uri="http://schemas.openxmlformats.org/drawingml/2006/table">
            <a:tbl>
              <a:tblPr>
                <a:noFill/>
                <a:tableStyleId>{0D2D24B6-16A2-449D-BEFA-78B193F67E84}</a:tableStyleId>
              </a:tblPr>
              <a:tblGrid>
                <a:gridCol w="2972475"/>
                <a:gridCol w="2972475"/>
                <a:gridCol w="2972475"/>
              </a:tblGrid>
              <a:tr h="142750">
                <a:tc>
                  <a:txBody>
                    <a:bodyPr/>
                    <a:lstStyle/>
                    <a:p>
                      <a:pPr indent="0" lvl="0" marL="0" marR="0" rtl="0" algn="l">
                        <a:spcBef>
                          <a:spcPts val="0"/>
                        </a:spcBef>
                        <a:spcAft>
                          <a:spcPts val="0"/>
                        </a:spcAft>
                        <a:buNone/>
                      </a:pPr>
                      <a:r>
                        <a:rPr lang="en-US" sz="1000" u="none" cap="none" strike="noStrike"/>
                        <a:t>identifier</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000" u="none" cap="none" strike="noStrike"/>
                        <a:t>class name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000" u="none" cap="none" strike="noStrike"/>
                        <a:t>distance function</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r>
              <a:tr h="142750">
                <a:tc>
                  <a:txBody>
                    <a:bodyPr/>
                    <a:lstStyle/>
                    <a:p>
                      <a:pPr indent="0" lvl="0" marL="0" marR="0" rtl="0" algn="l">
                        <a:spcBef>
                          <a:spcPts val="0"/>
                        </a:spcBef>
                        <a:spcAft>
                          <a:spcPts val="0"/>
                        </a:spcAft>
                        <a:buNone/>
                      </a:pPr>
                      <a:r>
                        <a:rPr lang="en-US" sz="1000" u="none" cap="none" strike="noStrike"/>
                        <a:t>“jaccard”</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000" u="none" cap="none" strike="noStrike"/>
                        <a:t>JaccardDistance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000" u="none" cap="none" strike="noStrike"/>
                        <a:t>NNEQ / NNZ</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r>
              <a:tr h="142750">
                <a:tc>
                  <a:txBody>
                    <a:bodyPr/>
                    <a:lstStyle/>
                    <a:p>
                      <a:pPr indent="0" lvl="0" marL="0" marR="0" rtl="0" algn="l">
                        <a:spcBef>
                          <a:spcPts val="0"/>
                        </a:spcBef>
                        <a:spcAft>
                          <a:spcPts val="0"/>
                        </a:spcAft>
                        <a:buNone/>
                      </a:pPr>
                      <a:r>
                        <a:rPr lang="en-US" sz="1000" u="none" cap="none" strike="noStrike"/>
                        <a:t>“matching”</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000" u="none" cap="none" strike="noStrike"/>
                        <a:t>MatchingDistance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000" u="none" cap="none" strike="noStrike"/>
                        <a:t>NNEQ / N</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r>
              <a:tr h="142750">
                <a:tc>
                  <a:txBody>
                    <a:bodyPr/>
                    <a:lstStyle/>
                    <a:p>
                      <a:pPr indent="0" lvl="0" marL="0" marR="0" rtl="0" algn="l">
                        <a:spcBef>
                          <a:spcPts val="0"/>
                        </a:spcBef>
                        <a:spcAft>
                          <a:spcPts val="0"/>
                        </a:spcAft>
                        <a:buNone/>
                      </a:pPr>
                      <a:r>
                        <a:rPr lang="en-US" sz="1000" u="none" cap="none" strike="noStrike"/>
                        <a:t>“dice”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000" u="none" cap="none" strike="noStrike"/>
                        <a:t>DiceDistance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000" u="none" cap="none" strike="noStrike"/>
                        <a:t>NNEQ / (NTT + NNZ)</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r>
              <a:tr h="142750">
                <a:tc>
                  <a:txBody>
                    <a:bodyPr/>
                    <a:lstStyle/>
                    <a:p>
                      <a:pPr indent="0" lvl="0" marL="0" marR="0" rtl="0" algn="l">
                        <a:spcBef>
                          <a:spcPts val="0"/>
                        </a:spcBef>
                        <a:spcAft>
                          <a:spcPts val="0"/>
                        </a:spcAft>
                        <a:buNone/>
                      </a:pPr>
                      <a:r>
                        <a:rPr lang="en-US" sz="1000" u="none" cap="none" strike="noStrike"/>
                        <a:t>“kulsinski”</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000" u="none" cap="none" strike="noStrike"/>
                        <a:t>KulsinskiDistance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000" u="none" cap="none" strike="noStrike"/>
                        <a:t>(NNEQ + N - NTT) / (NNEQ + N)</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r>
              <a:tr h="142750">
                <a:tc>
                  <a:txBody>
                    <a:bodyPr/>
                    <a:lstStyle/>
                    <a:p>
                      <a:pPr indent="0" lvl="0" marL="0" marR="0" rtl="0" algn="l">
                        <a:spcBef>
                          <a:spcPts val="0"/>
                        </a:spcBef>
                        <a:spcAft>
                          <a:spcPts val="0"/>
                        </a:spcAft>
                        <a:buNone/>
                      </a:pPr>
                      <a:r>
                        <a:rPr lang="en-US" sz="1000" u="none" cap="none" strike="noStrike"/>
                        <a:t>“rogerstanimoto”</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000" u="none" cap="none" strike="noStrike"/>
                        <a:t>RogersTanimotoDistance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000" u="none" cap="none" strike="noStrike"/>
                        <a:t>2 * NNEQ / (N + NNEQ)</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r>
              <a:tr h="142750">
                <a:tc>
                  <a:txBody>
                    <a:bodyPr/>
                    <a:lstStyle/>
                    <a:p>
                      <a:pPr indent="0" lvl="0" marL="0" marR="0" rtl="0" algn="l">
                        <a:spcBef>
                          <a:spcPts val="0"/>
                        </a:spcBef>
                        <a:spcAft>
                          <a:spcPts val="0"/>
                        </a:spcAft>
                        <a:buNone/>
                      </a:pPr>
                      <a:r>
                        <a:rPr lang="en-US" sz="1000" u="none" cap="none" strike="noStrike"/>
                        <a:t>“russellrao”</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000" u="none" cap="none" strike="noStrike"/>
                        <a:t>RussellRaoDistance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000" u="none" cap="none" strike="noStrike"/>
                        <a:t>NNZ / N</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r>
              <a:tr h="142750">
                <a:tc>
                  <a:txBody>
                    <a:bodyPr/>
                    <a:lstStyle/>
                    <a:p>
                      <a:pPr indent="0" lvl="0" marL="0" marR="0" rtl="0" algn="l">
                        <a:spcBef>
                          <a:spcPts val="0"/>
                        </a:spcBef>
                        <a:spcAft>
                          <a:spcPts val="0"/>
                        </a:spcAft>
                        <a:buNone/>
                      </a:pPr>
                      <a:r>
                        <a:rPr lang="en-US" sz="1000" u="none" cap="none" strike="noStrike"/>
                        <a:t>“sokalmichener”</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000" u="none" cap="none" strike="noStrike"/>
                        <a:t>SokalMichenerDistance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c>
                  <a:txBody>
                    <a:bodyPr/>
                    <a:lstStyle/>
                    <a:p>
                      <a:pPr indent="0" lvl="0" marL="0" marR="0" rtl="0" algn="l">
                        <a:spcBef>
                          <a:spcPts val="0"/>
                        </a:spcBef>
                        <a:spcAft>
                          <a:spcPts val="0"/>
                        </a:spcAft>
                        <a:buNone/>
                      </a:pPr>
                      <a:r>
                        <a:rPr lang="en-US" sz="1000" u="none" cap="none" strike="noStrike"/>
                        <a:t>2 * NNEQ / (N + NNEQ)</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DFDFD"/>
                    </a:solidFill>
                  </a:tcPr>
                </a:tc>
              </a:tr>
              <a:tr h="142750">
                <a:tc>
                  <a:txBody>
                    <a:bodyPr/>
                    <a:lstStyle/>
                    <a:p>
                      <a:pPr indent="0" lvl="0" marL="0" marR="0" rtl="0" algn="l">
                        <a:spcBef>
                          <a:spcPts val="0"/>
                        </a:spcBef>
                        <a:spcAft>
                          <a:spcPts val="0"/>
                        </a:spcAft>
                        <a:buNone/>
                      </a:pPr>
                      <a:r>
                        <a:rPr lang="en-US" sz="1000" u="none" cap="none" strike="noStrike"/>
                        <a:t>“sokalsneath”</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000" u="none" cap="none" strike="noStrike"/>
                        <a:t>SokalSneathDistance</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c>
                  <a:txBody>
                    <a:bodyPr/>
                    <a:lstStyle/>
                    <a:p>
                      <a:pPr indent="0" lvl="0" marL="0" marR="0" rtl="0" algn="l">
                        <a:spcBef>
                          <a:spcPts val="0"/>
                        </a:spcBef>
                        <a:spcAft>
                          <a:spcPts val="0"/>
                        </a:spcAft>
                        <a:buNone/>
                      </a:pPr>
                      <a:r>
                        <a:rPr lang="en-US" sz="1000" u="none" cap="none" strike="noStrike"/>
                        <a:t>NNEQ / (NNEQ + 0.5 * NTT)</a:t>
                      </a:r>
                      <a:endParaRPr/>
                    </a:p>
                  </a:txBody>
                  <a:tcPr marT="9525" marB="9525" marR="76200"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0F7FA"/>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DISTANCE FUNCTION – WHEN TO USED WHAT</a:t>
            </a:r>
            <a:endParaRPr/>
          </a:p>
        </p:txBody>
      </p:sp>
      <p:sp>
        <p:nvSpPr>
          <p:cNvPr id="327" name="Google Shape;327;p21"/>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328" name="Google Shape;328;p21"/>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graphicFrame>
        <p:nvGraphicFramePr>
          <p:cNvPr id="329" name="Google Shape;329;p21"/>
          <p:cNvGraphicFramePr/>
          <p:nvPr/>
        </p:nvGraphicFramePr>
        <p:xfrm>
          <a:off x="137160" y="1009306"/>
          <a:ext cx="3000000" cy="3000000"/>
        </p:xfrm>
        <a:graphic>
          <a:graphicData uri="http://schemas.openxmlformats.org/drawingml/2006/table">
            <a:tbl>
              <a:tblPr bandRow="1" firstRow="1">
                <a:noFill/>
                <a:tableStyleId>{2560102A-5015-4C13-857C-93FED2803192}</a:tableStyleId>
              </a:tblPr>
              <a:tblGrid>
                <a:gridCol w="1139900"/>
                <a:gridCol w="3528700"/>
                <a:gridCol w="4207600"/>
              </a:tblGrid>
              <a:tr h="370850">
                <a:tc>
                  <a:txBody>
                    <a:bodyPr/>
                    <a:lstStyle/>
                    <a:p>
                      <a:pPr indent="0" lvl="0" marL="0" marR="0" rtl="0" algn="l">
                        <a:spcBef>
                          <a:spcPts val="0"/>
                        </a:spcBef>
                        <a:spcAft>
                          <a:spcPts val="0"/>
                        </a:spcAft>
                        <a:buNone/>
                      </a:pPr>
                      <a:r>
                        <a:rPr b="1" lang="en-US" sz="1350" u="none" cap="none" strike="noStrike"/>
                        <a:t>identifier</a:t>
                      </a:r>
                      <a:endParaRPr/>
                    </a:p>
                  </a:txBody>
                  <a:tcPr marT="45725" marB="45725" marR="91450" marL="91450"/>
                </a:tc>
                <a:tc>
                  <a:txBody>
                    <a:bodyPr/>
                    <a:lstStyle/>
                    <a:p>
                      <a:pPr indent="0" lvl="0" marL="0" marR="0" rtl="0" algn="l">
                        <a:spcBef>
                          <a:spcPts val="0"/>
                        </a:spcBef>
                        <a:spcAft>
                          <a:spcPts val="0"/>
                        </a:spcAft>
                        <a:buNone/>
                      </a:pPr>
                      <a:r>
                        <a:rPr b="1" lang="en-US" sz="1350"/>
                        <a:t>Purpose</a:t>
                      </a:r>
                      <a:endParaRPr/>
                    </a:p>
                  </a:txBody>
                  <a:tcPr marT="45725" marB="45725" marR="91450" marL="91450"/>
                </a:tc>
                <a:tc>
                  <a:txBody>
                    <a:bodyPr/>
                    <a:lstStyle/>
                    <a:p>
                      <a:pPr indent="0" lvl="0" marL="0" marR="0" rtl="0" algn="l">
                        <a:spcBef>
                          <a:spcPts val="0"/>
                        </a:spcBef>
                        <a:spcAft>
                          <a:spcPts val="0"/>
                        </a:spcAft>
                        <a:buNone/>
                      </a:pPr>
                      <a:r>
                        <a:t/>
                      </a:r>
                      <a:endParaRPr b="1" sz="1350"/>
                    </a:p>
                  </a:txBody>
                  <a:tcPr marT="45725" marB="45725" marR="91450" marL="91450"/>
                </a:tc>
              </a:tr>
              <a:tr h="370850">
                <a:tc>
                  <a:txBody>
                    <a:bodyPr/>
                    <a:lstStyle/>
                    <a:p>
                      <a:pPr indent="0" lvl="0" marL="0" marR="0" rtl="0" algn="l">
                        <a:spcBef>
                          <a:spcPts val="0"/>
                        </a:spcBef>
                        <a:spcAft>
                          <a:spcPts val="0"/>
                        </a:spcAft>
                        <a:buNone/>
                      </a:pPr>
                      <a:r>
                        <a:rPr lang="en-US" sz="1350"/>
                        <a:t>euclidean</a:t>
                      </a:r>
                      <a:endParaRPr sz="1350"/>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lang="en-US" sz="1350"/>
                        <a:t>For </a:t>
                      </a:r>
                      <a:r>
                        <a:rPr lang="en-US" sz="1350">
                          <a:highlight>
                            <a:srgbClr val="FFFF00"/>
                          </a:highlight>
                        </a:rPr>
                        <a:t>numeric</a:t>
                      </a:r>
                      <a:r>
                        <a:rPr lang="en-US" sz="1350"/>
                        <a:t> features</a:t>
                      </a:r>
                      <a:endParaRPr/>
                    </a:p>
                    <a:p>
                      <a:pPr indent="-285750" lvl="0" marL="285750" marR="0" rtl="0" algn="l">
                        <a:spcBef>
                          <a:spcPts val="0"/>
                        </a:spcBef>
                        <a:spcAft>
                          <a:spcPts val="0"/>
                        </a:spcAft>
                        <a:buClr>
                          <a:schemeClr val="dk1"/>
                        </a:buClr>
                        <a:buSzPts val="1350"/>
                        <a:buFont typeface="Arial"/>
                        <a:buChar char="•"/>
                      </a:pPr>
                      <a:r>
                        <a:rPr lang="en-US" sz="1350"/>
                        <a:t>Symmetric, treats all dimensions equally. Sensitive to extreme values</a:t>
                      </a:r>
                      <a:endParaRPr/>
                    </a:p>
                  </a:txBody>
                  <a:tcPr marT="45725" marB="45725" marR="91450" marL="91450"/>
                </a:tc>
                <a:tc>
                  <a:txBody>
                    <a:bodyPr/>
                    <a:lstStyle/>
                    <a:p>
                      <a:pPr indent="0" lvl="0" marL="0" marR="0" rtl="0" algn="l">
                        <a:spcBef>
                          <a:spcPts val="0"/>
                        </a:spcBef>
                        <a:spcAft>
                          <a:spcPts val="0"/>
                        </a:spcAft>
                        <a:buNone/>
                      </a:pPr>
                      <a:r>
                        <a:rPr lang="en-US" sz="1350"/>
                        <a:t>sqrt(sum((x - y)^2))</a:t>
                      </a:r>
                      <a:endParaRPr sz="1350"/>
                    </a:p>
                  </a:txBody>
                  <a:tcPr marT="45725" marB="45725" marR="91450" marL="91450"/>
                </a:tc>
              </a:tr>
              <a:tr h="370850">
                <a:tc>
                  <a:txBody>
                    <a:bodyPr/>
                    <a:lstStyle/>
                    <a:p>
                      <a:pPr indent="0" lvl="0" marL="0" marR="0" rtl="0" algn="l">
                        <a:spcBef>
                          <a:spcPts val="0"/>
                        </a:spcBef>
                        <a:spcAft>
                          <a:spcPts val="0"/>
                        </a:spcAft>
                        <a:buNone/>
                      </a:pPr>
                      <a:r>
                        <a:rPr lang="en-US" sz="1350"/>
                        <a:t>Hamming</a:t>
                      </a:r>
                      <a:endParaRPr/>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lang="en-US" sz="1350"/>
                        <a:t>For </a:t>
                      </a:r>
                      <a:r>
                        <a:rPr lang="en-US" sz="1350">
                          <a:highlight>
                            <a:srgbClr val="FFFF00"/>
                          </a:highlight>
                        </a:rPr>
                        <a:t>categorical</a:t>
                      </a:r>
                      <a:r>
                        <a:rPr lang="en-US" sz="1350"/>
                        <a:t> features</a:t>
                      </a:r>
                      <a:endParaRPr/>
                    </a:p>
                  </a:txBody>
                  <a:tcPr marT="45725" marB="45725" marR="91450" marL="91450"/>
                </a:tc>
                <a:tc>
                  <a:txBody>
                    <a:bodyPr/>
                    <a:lstStyle/>
                    <a:p>
                      <a:pPr indent="0" lvl="0" marL="0" marR="0" rtl="0" algn="l">
                        <a:spcBef>
                          <a:spcPts val="0"/>
                        </a:spcBef>
                        <a:spcAft>
                          <a:spcPts val="0"/>
                        </a:spcAft>
                        <a:buNone/>
                      </a:pPr>
                      <a:r>
                        <a:rPr lang="en-US" sz="1350"/>
                        <a:t>N_unequal(x, y) / N_tot</a:t>
                      </a:r>
                      <a:endParaRPr sz="1350"/>
                    </a:p>
                  </a:txBody>
                  <a:tcPr marT="45725" marB="45725" marR="91450" marL="91450"/>
                </a:tc>
              </a:tr>
              <a:tr h="370850">
                <a:tc>
                  <a:txBody>
                    <a:bodyPr/>
                    <a:lstStyle/>
                    <a:p>
                      <a:pPr indent="0" lvl="0" marL="0" marR="0" rtl="0" algn="l">
                        <a:spcBef>
                          <a:spcPts val="0"/>
                        </a:spcBef>
                        <a:spcAft>
                          <a:spcPts val="0"/>
                        </a:spcAft>
                        <a:buNone/>
                      </a:pPr>
                      <a:r>
                        <a:rPr lang="en-US" sz="1350">
                          <a:highlight>
                            <a:srgbClr val="FFFF00"/>
                          </a:highlight>
                        </a:rPr>
                        <a:t>Minkowski</a:t>
                      </a:r>
                      <a:endParaRPr/>
                    </a:p>
                  </a:txBody>
                  <a:tcPr marT="45725" marB="45725" marR="91450" marL="91450"/>
                </a:tc>
                <a:tc>
                  <a:txBody>
                    <a:bodyPr/>
                    <a:lstStyle/>
                    <a:p>
                      <a:pPr indent="0" lvl="0" marL="0" marR="0" rtl="0" algn="l">
                        <a:spcBef>
                          <a:spcPts val="0"/>
                        </a:spcBef>
                        <a:spcAft>
                          <a:spcPts val="0"/>
                        </a:spcAft>
                        <a:buNone/>
                      </a:pPr>
                      <a:r>
                        <a:rPr lang="en-US" sz="1350"/>
                        <a:t>Default (equivalent of Euclidean)</a:t>
                      </a:r>
                      <a:endParaRPr/>
                    </a:p>
                    <a:p>
                      <a:pPr indent="0" lvl="0" marL="0" marR="0" rtl="0" algn="l">
                        <a:spcBef>
                          <a:spcPts val="0"/>
                        </a:spcBef>
                        <a:spcAft>
                          <a:spcPts val="0"/>
                        </a:spcAft>
                        <a:buNone/>
                      </a:pPr>
                      <a:r>
                        <a:rPr lang="en-US" sz="1350"/>
                        <a:t>If p =2 , Euclidean</a:t>
                      </a:r>
                      <a:endParaRPr/>
                    </a:p>
                    <a:p>
                      <a:pPr indent="0" lvl="0" marL="0" marR="0" rtl="0" algn="l">
                        <a:spcBef>
                          <a:spcPts val="0"/>
                        </a:spcBef>
                        <a:spcAft>
                          <a:spcPts val="0"/>
                        </a:spcAft>
                        <a:buNone/>
                      </a:pPr>
                      <a:r>
                        <a:rPr lang="en-US" sz="1350"/>
                        <a:t>If p=1,   Manhattan</a:t>
                      </a:r>
                      <a:endParaRPr/>
                    </a:p>
                  </a:txBody>
                  <a:tcPr marT="45725" marB="45725" marR="91450" marL="91450"/>
                </a:tc>
                <a:tc>
                  <a:txBody>
                    <a:bodyPr/>
                    <a:lstStyle/>
                    <a:p>
                      <a:pPr indent="0" lvl="0" marL="0" marR="0" rtl="0" algn="l">
                        <a:spcBef>
                          <a:spcPts val="0"/>
                        </a:spcBef>
                        <a:spcAft>
                          <a:spcPts val="0"/>
                        </a:spcAft>
                        <a:buNone/>
                      </a:pPr>
                      <a:r>
                        <a:rPr lang="en-US" sz="1350"/>
                        <a:t>sum(|x - y|^p)^(1/p)</a:t>
                      </a:r>
                      <a:endParaRPr/>
                    </a:p>
                  </a:txBody>
                  <a:tcPr marT="45725" marB="45725" marR="91450" marL="91450"/>
                </a:tc>
              </a:tr>
              <a:tr h="370850">
                <a:tc>
                  <a:txBody>
                    <a:bodyPr/>
                    <a:lstStyle/>
                    <a:p>
                      <a:pPr indent="0" lvl="0" marL="0" marR="0" rtl="0" algn="l">
                        <a:spcBef>
                          <a:spcPts val="0"/>
                        </a:spcBef>
                        <a:spcAft>
                          <a:spcPts val="0"/>
                        </a:spcAft>
                        <a:buNone/>
                      </a:pPr>
                      <a:r>
                        <a:rPr lang="en-US" sz="1350"/>
                        <a:t>Manhattan</a:t>
                      </a:r>
                      <a:endParaRPr/>
                    </a:p>
                  </a:txBody>
                  <a:tcPr marT="45725" marB="45725" marR="91450" marL="91450"/>
                </a:tc>
                <a:tc>
                  <a:txBody>
                    <a:bodyPr/>
                    <a:lstStyle/>
                    <a:p>
                      <a:pPr indent="0" lvl="0" marL="0" marR="0" rtl="0" algn="l">
                        <a:spcBef>
                          <a:spcPts val="0"/>
                        </a:spcBef>
                        <a:spcAft>
                          <a:spcPts val="0"/>
                        </a:spcAft>
                        <a:buNone/>
                      </a:pPr>
                      <a:r>
                        <a:t/>
                      </a:r>
                      <a:endParaRPr sz="1350"/>
                    </a:p>
                    <a:p>
                      <a:pPr indent="0" lvl="0" marL="0" marR="0" rtl="0" algn="l">
                        <a:spcBef>
                          <a:spcPts val="0"/>
                        </a:spcBef>
                        <a:spcAft>
                          <a:spcPts val="0"/>
                        </a:spcAft>
                        <a:buNone/>
                      </a:pPr>
                      <a:r>
                        <a:t/>
                      </a:r>
                      <a:endParaRPr sz="1350"/>
                    </a:p>
                  </a:txBody>
                  <a:tcPr marT="45725" marB="45725" marR="91450" marL="91450"/>
                </a:tc>
                <a:tc>
                  <a:txBody>
                    <a:bodyPr/>
                    <a:lstStyle/>
                    <a:p>
                      <a:pPr indent="0" lvl="0" marL="0" marR="0" rtl="0" algn="l">
                        <a:spcBef>
                          <a:spcPts val="0"/>
                        </a:spcBef>
                        <a:spcAft>
                          <a:spcPts val="0"/>
                        </a:spcAft>
                        <a:buNone/>
                      </a:pPr>
                      <a:r>
                        <a:rPr lang="en-US" sz="1350"/>
                        <a:t>sum(|x - y|)</a:t>
                      </a:r>
                      <a:endParaRPr/>
                    </a:p>
                  </a:txBody>
                  <a:tcPr marT="45725" marB="45725" marR="91450" marL="91450"/>
                </a:tc>
              </a:tr>
              <a:tr h="370850">
                <a:tc>
                  <a:txBody>
                    <a:bodyPr/>
                    <a:lstStyle/>
                    <a:p>
                      <a:pPr indent="0" lvl="0" marL="0" marR="0" rtl="0" algn="l">
                        <a:spcBef>
                          <a:spcPts val="0"/>
                        </a:spcBef>
                        <a:spcAft>
                          <a:spcPts val="0"/>
                        </a:spcAft>
                        <a:buNone/>
                      </a:pPr>
                      <a:r>
                        <a:rPr lang="en-US" sz="1350"/>
                        <a:t>mahalanobis</a:t>
                      </a:r>
                      <a:endParaRPr sz="1350"/>
                    </a:p>
                  </a:txBody>
                  <a:tcPr marT="45725" marB="45725" marR="91450" marL="91450"/>
                </a:tc>
                <a:tc>
                  <a:txBody>
                    <a:bodyPr/>
                    <a:lstStyle/>
                    <a:p>
                      <a:pPr indent="0" lvl="0" marL="0" marR="0" rtl="0" algn="l">
                        <a:spcBef>
                          <a:spcPts val="0"/>
                        </a:spcBef>
                        <a:spcAft>
                          <a:spcPts val="0"/>
                        </a:spcAft>
                        <a:buNone/>
                      </a:pPr>
                      <a:r>
                        <a:t/>
                      </a:r>
                      <a:endParaRPr sz="1350"/>
                    </a:p>
                  </a:txBody>
                  <a:tcPr marT="45725" marB="45725" marR="91450" marL="91450"/>
                </a:tc>
                <a:tc>
                  <a:txBody>
                    <a:bodyPr/>
                    <a:lstStyle/>
                    <a:p>
                      <a:pPr indent="0" lvl="0" marL="0" marR="0" rtl="0" algn="l">
                        <a:spcBef>
                          <a:spcPts val="0"/>
                        </a:spcBef>
                        <a:spcAft>
                          <a:spcPts val="0"/>
                        </a:spcAft>
                        <a:buNone/>
                      </a:pPr>
                      <a:r>
                        <a:rPr lang="en-US" sz="1350"/>
                        <a:t>sqrt((x - y)' V^-1 (x - y))</a:t>
                      </a:r>
                      <a:endParaRPr sz="1350"/>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SKLEARN - KNEIGHBORSCLASSIFIER</a:t>
            </a:r>
            <a:endParaRPr/>
          </a:p>
        </p:txBody>
      </p:sp>
      <p:sp>
        <p:nvSpPr>
          <p:cNvPr id="335" name="Google Shape;335;p22"/>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336" name="Google Shape;336;p22"/>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337" name="Google Shape;337;p22"/>
          <p:cNvSpPr/>
          <p:nvPr/>
        </p:nvSpPr>
        <p:spPr>
          <a:xfrm>
            <a:off x="0" y="900891"/>
            <a:ext cx="891746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70C0"/>
                </a:solidFill>
                <a:latin typeface="Gill Sans"/>
                <a:ea typeface="Gill Sans"/>
                <a:cs typeface="Gill Sans"/>
                <a:sym typeface="Gill Sans"/>
              </a:rPr>
              <a:t>class sklearn.neighbors.KNeighborsClassifier(n_neighbors=5, weights=’uniform’, algorithm=’auto’, leaf_size=30, p=2, metric=’minkowski’, metric_params=None, n_jobs=1, **kwargs)</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Gill Sans"/>
                <a:ea typeface="Gill Sans"/>
                <a:cs typeface="Gill Sans"/>
                <a:sym typeface="Gill Sans"/>
              </a:rPr>
              <a:t>Parameter ‘</a:t>
            </a:r>
            <a:r>
              <a:rPr lang="en-US" sz="1400">
                <a:solidFill>
                  <a:srgbClr val="0070C0"/>
                </a:solidFill>
                <a:latin typeface="Gill Sans"/>
                <a:ea typeface="Gill Sans"/>
                <a:cs typeface="Gill Sans"/>
                <a:sym typeface="Gill Sans"/>
              </a:rPr>
              <a:t>n_jobs</a:t>
            </a:r>
            <a:r>
              <a:rPr lang="en-US" sz="1400">
                <a:solidFill>
                  <a:schemeClr val="dk1"/>
                </a:solidFill>
                <a:latin typeface="Gill Sans"/>
                <a:ea typeface="Gill Sans"/>
                <a:cs typeface="Gill Sans"/>
                <a:sym typeface="Gill Sans"/>
              </a:rPr>
              <a:t>‘ - The number of parallel jobs to run for neighbors search. </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Gill Sans"/>
                <a:ea typeface="Gill Sans"/>
                <a:cs typeface="Gill Sans"/>
                <a:sym typeface="Gill Sans"/>
              </a:rPr>
              <a:t>If -1, then the number of jobs is set to the number of CPU cores.</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highlight>
                  <a:srgbClr val="FFFF00"/>
                </a:highlight>
                <a:latin typeface="Gill Sans"/>
                <a:ea typeface="Gill Sans"/>
                <a:cs typeface="Gill Sans"/>
                <a:sym typeface="Gill Sans"/>
              </a:rPr>
              <a:t>Default</a:t>
            </a:r>
            <a:r>
              <a:rPr lang="en-US" sz="1400">
                <a:solidFill>
                  <a:schemeClr val="dk1"/>
                </a:solidFill>
                <a:latin typeface="Gill Sans"/>
                <a:ea typeface="Gill Sans"/>
                <a:cs typeface="Gill Sans"/>
                <a:sym typeface="Gill Sans"/>
              </a:rPr>
              <a:t> is 1 </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Gill Sans"/>
              <a:ea typeface="Gill Sans"/>
              <a:cs typeface="Gill Sans"/>
              <a:sym typeface="Gill Sans"/>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SKLEARN - KNEIGHBORSCLASSIFIER</a:t>
            </a:r>
            <a:endParaRPr/>
          </a:p>
        </p:txBody>
      </p:sp>
      <p:sp>
        <p:nvSpPr>
          <p:cNvPr id="343" name="Google Shape;343;p23"/>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344" name="Google Shape;344;p23"/>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345" name="Google Shape;345;p23"/>
          <p:cNvSpPr/>
          <p:nvPr/>
        </p:nvSpPr>
        <p:spPr>
          <a:xfrm>
            <a:off x="0" y="900891"/>
            <a:ext cx="8917460"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0070C0"/>
                </a:solidFill>
                <a:latin typeface="Gill Sans"/>
                <a:ea typeface="Gill Sans"/>
                <a:cs typeface="Gill Sans"/>
                <a:sym typeface="Gill Sans"/>
              </a:rPr>
              <a:t>class sklearn.neighbors.KNeighborsClassifier(n_neighbors=5, weights=’uniform’, </a:t>
            </a:r>
            <a:r>
              <a:rPr lang="en-US" sz="1400">
                <a:solidFill>
                  <a:srgbClr val="0070C0"/>
                </a:solidFill>
                <a:highlight>
                  <a:srgbClr val="FFFF00"/>
                </a:highlight>
                <a:latin typeface="Gill Sans"/>
                <a:ea typeface="Gill Sans"/>
                <a:cs typeface="Gill Sans"/>
                <a:sym typeface="Gill Sans"/>
              </a:rPr>
              <a:t>algorithm</a:t>
            </a:r>
            <a:r>
              <a:rPr lang="en-US" sz="1400">
                <a:solidFill>
                  <a:srgbClr val="0070C0"/>
                </a:solidFill>
                <a:latin typeface="Gill Sans"/>
                <a:ea typeface="Gill Sans"/>
                <a:cs typeface="Gill Sans"/>
                <a:sym typeface="Gill Sans"/>
              </a:rPr>
              <a:t>=’auto’, leaf_size=30, p=2, metric=’minkowski’, metric_params=None, n_jobs=1, **kwargs)</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Gill Sans"/>
                <a:ea typeface="Gill Sans"/>
                <a:cs typeface="Gill Sans"/>
                <a:sym typeface="Gill Sans"/>
              </a:rPr>
              <a:t>3 different nearest neighbors algorithms: </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Gill Sans"/>
                <a:ea typeface="Gill Sans"/>
                <a:cs typeface="Gill Sans"/>
                <a:sym typeface="Gill Sans"/>
              </a:rPr>
              <a:t>BallTree, </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Gill Sans"/>
                <a:ea typeface="Gill Sans"/>
                <a:cs typeface="Gill Sans"/>
                <a:sym typeface="Gill Sans"/>
              </a:rPr>
              <a:t>KDTree, and </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Gill Sans"/>
                <a:ea typeface="Gill Sans"/>
                <a:cs typeface="Gill Sans"/>
                <a:sym typeface="Gill Sans"/>
              </a:rPr>
              <a:t>a brute-force</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Gill Sans"/>
                <a:ea typeface="Gill Sans"/>
                <a:cs typeface="Gill Sans"/>
                <a:sym typeface="Gill Sans"/>
              </a:rPr>
              <a:t> The choice of neighbors search algorithm is controlled through the keyword </a:t>
            </a:r>
            <a:r>
              <a:rPr lang="en-US" sz="1400">
                <a:solidFill>
                  <a:schemeClr val="dk1"/>
                </a:solidFill>
                <a:highlight>
                  <a:srgbClr val="FFFF00"/>
                </a:highlight>
                <a:latin typeface="Gill Sans"/>
                <a:ea typeface="Gill Sans"/>
                <a:cs typeface="Gill Sans"/>
                <a:sym typeface="Gill Sans"/>
              </a:rPr>
              <a:t>'algorithm</a:t>
            </a:r>
            <a:r>
              <a:rPr lang="en-US" sz="1400">
                <a:solidFill>
                  <a:schemeClr val="dk1"/>
                </a:solidFill>
                <a:latin typeface="Gill Sans"/>
                <a:ea typeface="Gill Sans"/>
                <a:cs typeface="Gill Sans"/>
                <a:sym typeface="Gill Sans"/>
              </a:rPr>
              <a:t>', which must be one of ['auto', 'ball_tree', 'kd_tree', 'brute’]. </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Gill Sans"/>
                <a:ea typeface="Gill Sans"/>
                <a:cs typeface="Gill Sans"/>
                <a:sym typeface="Gill Sans"/>
              </a:rPr>
              <a:t>When the </a:t>
            </a:r>
            <a:r>
              <a:rPr lang="en-US" sz="1400">
                <a:solidFill>
                  <a:schemeClr val="dk1"/>
                </a:solidFill>
                <a:highlight>
                  <a:srgbClr val="FFFF00"/>
                </a:highlight>
                <a:latin typeface="Gill Sans"/>
                <a:ea typeface="Gill Sans"/>
                <a:cs typeface="Gill Sans"/>
                <a:sym typeface="Gill Sans"/>
              </a:rPr>
              <a:t>default value 'auto' </a:t>
            </a:r>
            <a:r>
              <a:rPr lang="en-US" sz="1400">
                <a:solidFill>
                  <a:schemeClr val="dk1"/>
                </a:solidFill>
                <a:latin typeface="Gill Sans"/>
                <a:ea typeface="Gill Sans"/>
                <a:cs typeface="Gill Sans"/>
                <a:sym typeface="Gill Sans"/>
              </a:rPr>
              <a:t>is passed, the algorithm attempts to determine the best approach from the training data. </a:t>
            </a:r>
            <a:endParaRPr/>
          </a:p>
          <a:p>
            <a:pPr indent="-196850" lvl="0" marL="285750" marR="0" rtl="0" algn="l">
              <a:spcBef>
                <a:spcPts val="0"/>
              </a:spcBef>
              <a:spcAft>
                <a:spcPts val="0"/>
              </a:spcAft>
              <a:buClr>
                <a:schemeClr val="dk1"/>
              </a:buClr>
              <a:buSzPts val="1400"/>
              <a:buFont typeface="Arial"/>
              <a:buNone/>
            </a:pPr>
            <a:r>
              <a:t/>
            </a:r>
            <a:endParaRPr sz="1400">
              <a:solidFill>
                <a:schemeClr val="dk1"/>
              </a:solidFill>
              <a:latin typeface="Gill Sans"/>
              <a:ea typeface="Gill Sans"/>
              <a:cs typeface="Gill Sans"/>
              <a:sym typeface="Gill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BEST K (NEIGHBORS)</a:t>
            </a:r>
            <a:endParaRPr/>
          </a:p>
        </p:txBody>
      </p:sp>
      <p:sp>
        <p:nvSpPr>
          <p:cNvPr id="351" name="Google Shape;351;p24"/>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352" name="Google Shape;352;p24"/>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pic>
        <p:nvPicPr>
          <p:cNvPr id="353" name="Google Shape;353;p24"/>
          <p:cNvPicPr preferRelativeResize="0"/>
          <p:nvPr/>
        </p:nvPicPr>
        <p:blipFill rotWithShape="1">
          <a:blip r:embed="rId3">
            <a:alphaModFix/>
          </a:blip>
          <a:srcRect b="0" l="0" r="0" t="0"/>
          <a:stretch/>
        </p:blipFill>
        <p:spPr>
          <a:xfrm>
            <a:off x="89778" y="1030586"/>
            <a:ext cx="4508223" cy="2890987"/>
          </a:xfrm>
          <a:prstGeom prst="rect">
            <a:avLst/>
          </a:prstGeom>
          <a:noFill/>
          <a:ln>
            <a:noFill/>
          </a:ln>
        </p:spPr>
      </p:pic>
      <p:pic>
        <p:nvPicPr>
          <p:cNvPr id="354" name="Google Shape;354;p24"/>
          <p:cNvPicPr preferRelativeResize="0"/>
          <p:nvPr/>
        </p:nvPicPr>
        <p:blipFill rotWithShape="1">
          <a:blip r:embed="rId4">
            <a:alphaModFix/>
          </a:blip>
          <a:srcRect b="0" l="0" r="0" t="0"/>
          <a:stretch/>
        </p:blipFill>
        <p:spPr>
          <a:xfrm>
            <a:off x="5238750" y="1060768"/>
            <a:ext cx="3815472" cy="2907780"/>
          </a:xfrm>
          <a:prstGeom prst="rect">
            <a:avLst/>
          </a:prstGeom>
          <a:noFill/>
          <a:ln>
            <a:noFill/>
          </a:ln>
        </p:spPr>
      </p:pic>
      <p:sp>
        <p:nvSpPr>
          <p:cNvPr id="355" name="Google Shape;355;p24"/>
          <p:cNvSpPr/>
          <p:nvPr/>
        </p:nvSpPr>
        <p:spPr>
          <a:xfrm>
            <a:off x="5238750" y="4082732"/>
            <a:ext cx="381547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ill Sans"/>
                <a:ea typeface="Gill Sans"/>
                <a:cs typeface="Gill Sans"/>
                <a:sym typeface="Gill Sans"/>
              </a:rPr>
              <a:t>10-fold cross validation tells us that </a:t>
            </a:r>
            <a:r>
              <a:rPr lang="en-US" sz="1600">
                <a:solidFill>
                  <a:schemeClr val="dk1"/>
                </a:solidFill>
                <a:highlight>
                  <a:srgbClr val="00FFFF"/>
                </a:highlight>
                <a:latin typeface="Gill Sans"/>
                <a:ea typeface="Gill Sans"/>
                <a:cs typeface="Gill Sans"/>
                <a:sym typeface="Gill Sans"/>
              </a:rPr>
              <a:t>K=7</a:t>
            </a:r>
            <a:r>
              <a:rPr lang="en-US" sz="1600">
                <a:solidFill>
                  <a:schemeClr val="dk1"/>
                </a:solidFill>
                <a:latin typeface="Gill Sans"/>
                <a:ea typeface="Gill Sans"/>
                <a:cs typeface="Gill Sans"/>
                <a:sym typeface="Gill Sans"/>
              </a:rPr>
              <a:t> results in the lowest validation error.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5"/>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K - VALUE</a:t>
            </a:r>
            <a:endParaRPr/>
          </a:p>
        </p:txBody>
      </p:sp>
      <p:sp>
        <p:nvSpPr>
          <p:cNvPr id="361" name="Google Shape;361;p25"/>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362" name="Google Shape;362;p25"/>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363" name="Google Shape;363;p25"/>
          <p:cNvSpPr/>
          <p:nvPr/>
        </p:nvSpPr>
        <p:spPr>
          <a:xfrm>
            <a:off x="104774" y="891540"/>
            <a:ext cx="8639175"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In general, the optimal value for K will depend on the bias-variance tradeoff.</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A </a:t>
            </a:r>
            <a:r>
              <a:rPr lang="en-US" sz="1800">
                <a:solidFill>
                  <a:schemeClr val="dk1"/>
                </a:solidFill>
                <a:highlight>
                  <a:srgbClr val="FFFF00"/>
                </a:highlight>
                <a:latin typeface="Gill Sans"/>
                <a:ea typeface="Gill Sans"/>
                <a:cs typeface="Gill Sans"/>
                <a:sym typeface="Gill Sans"/>
              </a:rPr>
              <a:t>small value</a:t>
            </a:r>
            <a:r>
              <a:rPr lang="en-US" sz="1800">
                <a:solidFill>
                  <a:schemeClr val="dk1"/>
                </a:solidFill>
                <a:latin typeface="Gill Sans"/>
                <a:ea typeface="Gill Sans"/>
                <a:cs typeface="Gill Sans"/>
                <a:sym typeface="Gill Sans"/>
              </a:rPr>
              <a:t> for K provides the most flexible fit, which will have low bias but high variance.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This variance is due to the fact that the prediction in a given region is entirely dependent on just one observation.</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In contrast, </a:t>
            </a:r>
            <a:r>
              <a:rPr lang="en-US" sz="1800">
                <a:solidFill>
                  <a:schemeClr val="dk1"/>
                </a:solidFill>
                <a:highlight>
                  <a:srgbClr val="FFFF00"/>
                </a:highlight>
                <a:latin typeface="Gill Sans"/>
                <a:ea typeface="Gill Sans"/>
                <a:cs typeface="Gill Sans"/>
                <a:sym typeface="Gill Sans"/>
              </a:rPr>
              <a:t>larger values</a:t>
            </a:r>
            <a:r>
              <a:rPr lang="en-US" sz="1800">
                <a:solidFill>
                  <a:schemeClr val="dk1"/>
                </a:solidFill>
                <a:latin typeface="Gill Sans"/>
                <a:ea typeface="Gill Sans"/>
                <a:cs typeface="Gill Sans"/>
                <a:sym typeface="Gill Sans"/>
              </a:rPr>
              <a:t> of K provide a smoother and less variable fit;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the prediction in a region is an average of several points, and so changing one observation has a smaller effect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CATEGORICAL VARIABLES</a:t>
            </a:r>
            <a:endParaRPr/>
          </a:p>
        </p:txBody>
      </p:sp>
      <p:sp>
        <p:nvSpPr>
          <p:cNvPr id="369" name="Google Shape;369;p26"/>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370" name="Google Shape;370;p26"/>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graphicFrame>
        <p:nvGraphicFramePr>
          <p:cNvPr id="371" name="Google Shape;371;p26"/>
          <p:cNvGraphicFramePr/>
          <p:nvPr/>
        </p:nvGraphicFramePr>
        <p:xfrm>
          <a:off x="209548" y="996950"/>
          <a:ext cx="3000000" cy="3000000"/>
        </p:xfrm>
        <a:graphic>
          <a:graphicData uri="http://schemas.openxmlformats.org/drawingml/2006/table">
            <a:tbl>
              <a:tblPr bandRow="1" firstRow="1">
                <a:noFill/>
                <a:tableStyleId>{B949B563-C216-46BB-AFB0-606C8D2F3257}</a:tableStyleId>
              </a:tblPr>
              <a:tblGrid>
                <a:gridCol w="4429125"/>
                <a:gridCol w="4429125"/>
              </a:tblGrid>
              <a:tr h="370850">
                <a:tc>
                  <a:txBody>
                    <a:bodyPr/>
                    <a:lstStyle/>
                    <a:p>
                      <a:pPr indent="0" lvl="0" marL="0" marR="0" rtl="0" algn="l">
                        <a:spcBef>
                          <a:spcPts val="0"/>
                        </a:spcBef>
                        <a:spcAft>
                          <a:spcPts val="0"/>
                        </a:spcAft>
                        <a:buNone/>
                      </a:pPr>
                      <a:r>
                        <a:rPr lang="en-US" sz="1600"/>
                        <a:t>Ordinal</a:t>
                      </a:r>
                      <a:endParaRPr/>
                    </a:p>
                    <a:p>
                      <a:pPr indent="0" lvl="0" marL="0" marR="0" rtl="0" algn="l">
                        <a:spcBef>
                          <a:spcPts val="0"/>
                        </a:spcBef>
                        <a:spcAft>
                          <a:spcPts val="0"/>
                        </a:spcAft>
                        <a:buNone/>
                      </a:pPr>
                      <a:r>
                        <a:rPr lang="en-US" sz="1600"/>
                        <a:t>(along with other continuous variables)</a:t>
                      </a:r>
                      <a:endParaRPr/>
                    </a:p>
                  </a:txBody>
                  <a:tcPr marT="45725" marB="45725" marR="91450" marL="91450"/>
                </a:tc>
                <a:tc>
                  <a:txBody>
                    <a:bodyPr/>
                    <a:lstStyle/>
                    <a:p>
                      <a:pPr indent="0" lvl="0" marL="0" marR="0" rtl="0" algn="l">
                        <a:spcBef>
                          <a:spcPts val="0"/>
                        </a:spcBef>
                        <a:spcAft>
                          <a:spcPts val="0"/>
                        </a:spcAft>
                        <a:buNone/>
                      </a:pPr>
                      <a:r>
                        <a:rPr lang="en-US" sz="1600"/>
                        <a:t>Nominal</a:t>
                      </a:r>
                      <a:endParaRPr/>
                    </a:p>
                    <a:p>
                      <a:pPr indent="0" lvl="0" marL="0" marR="0" rtl="0" algn="l">
                        <a:spcBef>
                          <a:spcPts val="0"/>
                        </a:spcBef>
                        <a:spcAft>
                          <a:spcPts val="0"/>
                        </a:spcAft>
                        <a:buNone/>
                      </a:pPr>
                      <a:r>
                        <a:t/>
                      </a:r>
                      <a:endParaRPr sz="1600"/>
                    </a:p>
                  </a:txBody>
                  <a:tcPr marT="45725" marB="45725" marR="91450" marL="91450"/>
                </a:tc>
              </a:tr>
              <a:tr h="370850">
                <a:tc>
                  <a:txBody>
                    <a:bodyPr/>
                    <a:lstStyle/>
                    <a:p>
                      <a:pPr indent="0" lvl="0" marL="0" marR="0" rtl="0" algn="l">
                        <a:spcBef>
                          <a:spcPts val="0"/>
                        </a:spcBef>
                        <a:spcAft>
                          <a:spcPts val="0"/>
                        </a:spcAft>
                        <a:buNone/>
                      </a:pPr>
                      <a:r>
                        <a:rPr lang="en-US" sz="1600"/>
                        <a:t>Create dummy variables out of a categorical variable and include them instead of original categorical variable. </a:t>
                      </a:r>
                      <a:endParaRPr/>
                    </a:p>
                    <a:p>
                      <a:pPr indent="0" lvl="0" marL="0" marR="0" rtl="0" algn="l">
                        <a:spcBef>
                          <a:spcPts val="0"/>
                        </a:spcBef>
                        <a:spcAft>
                          <a:spcPts val="0"/>
                        </a:spcAft>
                        <a:buNone/>
                      </a:pPr>
                      <a:r>
                        <a:t/>
                      </a:r>
                      <a:endParaRPr sz="1600"/>
                    </a:p>
                    <a:p>
                      <a:pPr indent="0" lvl="0" marL="0" marR="0" rtl="0" algn="l">
                        <a:spcBef>
                          <a:spcPts val="0"/>
                        </a:spcBef>
                        <a:spcAft>
                          <a:spcPts val="0"/>
                        </a:spcAft>
                        <a:buNone/>
                      </a:pPr>
                      <a:r>
                        <a:rPr lang="en-US" sz="1600"/>
                        <a:t>For example, a categorical variable named “Department” has 5 unique levels / categories. So we will create 5 dummy variables. Each dummy variable has 1 against its department and else 0.</a:t>
                      </a:r>
                      <a:endParaRPr/>
                    </a:p>
                  </a:txBody>
                  <a:tcPr marT="45725" marB="45725" marR="91450" marL="91450"/>
                </a:tc>
                <a:tc>
                  <a:txBody>
                    <a:bodyPr/>
                    <a:lstStyle/>
                    <a:p>
                      <a:pPr indent="0" lvl="0" marL="0" marR="0" rtl="0" algn="l">
                        <a:spcBef>
                          <a:spcPts val="0"/>
                        </a:spcBef>
                        <a:spcAft>
                          <a:spcPts val="0"/>
                        </a:spcAft>
                        <a:buNone/>
                      </a:pPr>
                      <a:r>
                        <a:rPr lang="en-US" sz="1600"/>
                        <a:t>KNN does not do well in this case</a:t>
                      </a:r>
                      <a:endParaRPr/>
                    </a:p>
                  </a:txBody>
                  <a:tcPr marT="45725" marB="45725" marR="91450" marL="91450"/>
                </a:tc>
              </a:tr>
              <a:tr h="370850">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r>
              <a:tr h="370850">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7"/>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PROS AND CONS</a:t>
            </a:r>
            <a:endParaRPr/>
          </a:p>
        </p:txBody>
      </p:sp>
      <p:sp>
        <p:nvSpPr>
          <p:cNvPr id="377" name="Google Shape;377;p27"/>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378" name="Google Shape;378;p27"/>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379" name="Google Shape;379;p27"/>
          <p:cNvSpPr/>
          <p:nvPr/>
        </p:nvSpPr>
        <p:spPr>
          <a:xfrm>
            <a:off x="0" y="891540"/>
            <a:ext cx="8865704" cy="3293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70C0"/>
                </a:solidFill>
                <a:latin typeface="Gill Sans"/>
                <a:ea typeface="Gill Sans"/>
                <a:cs typeface="Gill Sans"/>
                <a:sym typeface="Gill Sans"/>
              </a:rPr>
              <a:t>Pros</a:t>
            </a:r>
            <a:r>
              <a:rPr lang="en-US" sz="1600">
                <a:solidFill>
                  <a:srgbClr val="0070C0"/>
                </a:solidFill>
                <a:latin typeface="Gill Sans"/>
                <a:ea typeface="Gill Sans"/>
                <a:cs typeface="Gill Sans"/>
                <a:sym typeface="Gill Sans"/>
              </a:rPr>
              <a:t>:</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No assumptions about data — useful, for example, for nonlinear data</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Simple algorithm — to explain and understand/interpret</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High accuracy (relatively) — it is pretty high but not competitive in comparison to better supervised learning models</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Versatile — useful for classification or regression</a:t>
            </a:r>
            <a:endParaRPr/>
          </a:p>
          <a:p>
            <a:pPr indent="0" lvl="0" marL="0" marR="0" rtl="0" algn="l">
              <a:spcBef>
                <a:spcPts val="0"/>
              </a:spcBef>
              <a:spcAft>
                <a:spcPts val="0"/>
              </a:spcAft>
              <a:buNone/>
            </a:pPr>
            <a:r>
              <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US" sz="1600">
                <a:solidFill>
                  <a:srgbClr val="0070C0"/>
                </a:solidFill>
                <a:latin typeface="Gill Sans"/>
                <a:ea typeface="Gill Sans"/>
                <a:cs typeface="Gill Sans"/>
                <a:sym typeface="Gill Sans"/>
              </a:rPr>
              <a:t>Cons</a:t>
            </a:r>
            <a:r>
              <a:rPr lang="en-US" sz="1600">
                <a:solidFill>
                  <a:srgbClr val="0070C0"/>
                </a:solidFill>
                <a:latin typeface="Gill Sans"/>
                <a:ea typeface="Gill Sans"/>
                <a:cs typeface="Gill Sans"/>
                <a:sym typeface="Gill Sans"/>
              </a:rPr>
              <a:t>:</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Computationally expensive — because the algorithm stores all of the training data</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High memory requirement</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Stores all (or almost all) of the training data</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Prediction stage might be slow (with big N)</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Sensitive to irrelevant features and the scale of the data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8"/>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SCIKIT - KNN – TREE TUNING</a:t>
            </a:r>
            <a:endParaRPr/>
          </a:p>
        </p:txBody>
      </p:sp>
      <p:sp>
        <p:nvSpPr>
          <p:cNvPr id="385" name="Google Shape;385;p28"/>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386" name="Google Shape;386;p28"/>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graphicFrame>
        <p:nvGraphicFramePr>
          <p:cNvPr id="387" name="Google Shape;387;p28"/>
          <p:cNvGraphicFramePr/>
          <p:nvPr/>
        </p:nvGraphicFramePr>
        <p:xfrm>
          <a:off x="95250" y="935998"/>
          <a:ext cx="3000000" cy="3000000"/>
        </p:xfrm>
        <a:graphic>
          <a:graphicData uri="http://schemas.openxmlformats.org/drawingml/2006/table">
            <a:tbl>
              <a:tblPr bandRow="1" firstRow="1">
                <a:noFill/>
                <a:tableStyleId>{B949B563-C216-46BB-AFB0-606C8D2F3257}</a:tableStyleId>
              </a:tblPr>
              <a:tblGrid>
                <a:gridCol w="1656700"/>
                <a:gridCol w="7292150"/>
              </a:tblGrid>
              <a:tr h="191475">
                <a:tc>
                  <a:txBody>
                    <a:bodyPr/>
                    <a:lstStyle/>
                    <a:p>
                      <a:pPr indent="0" lvl="0" marL="0" marR="0" rtl="0" algn="l">
                        <a:spcBef>
                          <a:spcPts val="0"/>
                        </a:spcBef>
                        <a:spcAft>
                          <a:spcPts val="0"/>
                        </a:spcAft>
                        <a:buNone/>
                      </a:pPr>
                      <a:r>
                        <a:rPr lang="en-US" sz="1350"/>
                        <a:t>Algorithms</a:t>
                      </a:r>
                      <a:endParaRPr/>
                    </a:p>
                  </a:txBody>
                  <a:tcPr marT="45725" marB="45725" marR="91450" marL="91450"/>
                </a:tc>
                <a:tc>
                  <a:txBody>
                    <a:bodyPr/>
                    <a:lstStyle/>
                    <a:p>
                      <a:pPr indent="0" lvl="0" marL="0" marR="0" rtl="0" algn="l">
                        <a:spcBef>
                          <a:spcPts val="0"/>
                        </a:spcBef>
                        <a:spcAft>
                          <a:spcPts val="0"/>
                        </a:spcAft>
                        <a:buNone/>
                      </a:pPr>
                      <a:r>
                        <a:t/>
                      </a:r>
                      <a:endParaRPr sz="1350"/>
                    </a:p>
                  </a:txBody>
                  <a:tcPr marT="45725" marB="45725" marR="91450" marL="91450"/>
                </a:tc>
              </a:tr>
              <a:tr h="191475">
                <a:tc>
                  <a:txBody>
                    <a:bodyPr/>
                    <a:lstStyle/>
                    <a:p>
                      <a:pPr indent="0" lvl="0" marL="0" marR="0" rtl="0" algn="l">
                        <a:spcBef>
                          <a:spcPts val="0"/>
                        </a:spcBef>
                        <a:spcAft>
                          <a:spcPts val="0"/>
                        </a:spcAft>
                        <a:buNone/>
                      </a:pPr>
                      <a:r>
                        <a:rPr lang="en-US" sz="1350">
                          <a:solidFill>
                            <a:srgbClr val="0070C0"/>
                          </a:solidFill>
                        </a:rPr>
                        <a:t>Brute Force</a:t>
                      </a:r>
                      <a:endParaRPr/>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lang="en-US" sz="1350">
                          <a:highlight>
                            <a:srgbClr val="FFFF00"/>
                          </a:highlight>
                        </a:rPr>
                        <a:t>most</a:t>
                      </a:r>
                      <a:r>
                        <a:rPr lang="en-US" sz="1350"/>
                        <a:t> naive neighbor search implementation involves the brute-force computation of distances between all pairs of points in the dataset</a:t>
                      </a:r>
                      <a:endParaRPr/>
                    </a:p>
                    <a:p>
                      <a:pPr indent="-200025" lvl="0" marL="285750" marR="0" rtl="0" algn="l">
                        <a:spcBef>
                          <a:spcPts val="0"/>
                        </a:spcBef>
                        <a:spcAft>
                          <a:spcPts val="0"/>
                        </a:spcAft>
                        <a:buClr>
                          <a:schemeClr val="dk1"/>
                        </a:buClr>
                        <a:buSzPts val="1350"/>
                        <a:buFont typeface="Arial"/>
                        <a:buNone/>
                      </a:pPr>
                      <a:r>
                        <a:t/>
                      </a:r>
                      <a:endParaRPr sz="1350"/>
                    </a:p>
                    <a:p>
                      <a:pPr indent="-285750" lvl="0" marL="285750" marR="0" rtl="0" algn="l">
                        <a:spcBef>
                          <a:spcPts val="0"/>
                        </a:spcBef>
                        <a:spcAft>
                          <a:spcPts val="0"/>
                        </a:spcAft>
                        <a:buClr>
                          <a:schemeClr val="dk1"/>
                        </a:buClr>
                        <a:buSzPts val="1350"/>
                        <a:buFont typeface="Arial"/>
                        <a:buChar char="•"/>
                      </a:pPr>
                      <a:r>
                        <a:rPr lang="en-US" sz="1350"/>
                        <a:t>competitive for </a:t>
                      </a:r>
                      <a:r>
                        <a:rPr lang="en-US" sz="1350">
                          <a:highlight>
                            <a:srgbClr val="FFFF00"/>
                          </a:highlight>
                        </a:rPr>
                        <a:t>small</a:t>
                      </a:r>
                      <a:r>
                        <a:rPr lang="en-US" sz="1350"/>
                        <a:t> data samples</a:t>
                      </a:r>
                      <a:endParaRPr/>
                    </a:p>
                    <a:p>
                      <a:pPr indent="-200025" lvl="0" marL="285750" marR="0" rtl="0" algn="l">
                        <a:spcBef>
                          <a:spcPts val="0"/>
                        </a:spcBef>
                        <a:spcAft>
                          <a:spcPts val="0"/>
                        </a:spcAft>
                        <a:buClr>
                          <a:schemeClr val="dk1"/>
                        </a:buClr>
                        <a:buSzPts val="1350"/>
                        <a:buFont typeface="Arial"/>
                        <a:buNone/>
                      </a:pPr>
                      <a:r>
                        <a:t/>
                      </a:r>
                      <a:endParaRPr sz="1350"/>
                    </a:p>
                    <a:p>
                      <a:pPr indent="-285750" lvl="0" marL="285750" marR="0" rtl="0" algn="l">
                        <a:spcBef>
                          <a:spcPts val="0"/>
                        </a:spcBef>
                        <a:spcAft>
                          <a:spcPts val="0"/>
                        </a:spcAft>
                        <a:buClr>
                          <a:schemeClr val="dk1"/>
                        </a:buClr>
                        <a:buSzPts val="1350"/>
                        <a:buFont typeface="Arial"/>
                        <a:buChar char="•"/>
                      </a:pPr>
                      <a:r>
                        <a:rPr lang="en-US" sz="1350"/>
                        <a:t>as the number of samples  grows, the brute-force approach quickly becomes infeasible </a:t>
                      </a:r>
                      <a:endParaRPr/>
                    </a:p>
                    <a:p>
                      <a:pPr indent="-285750" lvl="0" marL="285750" marR="0" rtl="0" algn="l">
                        <a:spcBef>
                          <a:spcPts val="0"/>
                        </a:spcBef>
                        <a:spcAft>
                          <a:spcPts val="0"/>
                        </a:spcAft>
                        <a:buClr>
                          <a:srgbClr val="0070C0"/>
                        </a:buClr>
                        <a:buSzPts val="1350"/>
                        <a:buFont typeface="Arial"/>
                        <a:buChar char="•"/>
                      </a:pPr>
                      <a:r>
                        <a:rPr b="0" i="0" lang="en-US" sz="1350">
                          <a:solidFill>
                            <a:srgbClr val="0070C0"/>
                          </a:solidFill>
                          <a:latin typeface="Gill Sans"/>
                          <a:ea typeface="Gill Sans"/>
                          <a:cs typeface="Gill Sans"/>
                          <a:sym typeface="Gill Sans"/>
                        </a:rPr>
                        <a:t>{algorithm = 'brute’}</a:t>
                      </a:r>
                      <a:endParaRPr sz="1350">
                        <a:solidFill>
                          <a:srgbClr val="0070C0"/>
                        </a:solidFill>
                      </a:endParaRPr>
                    </a:p>
                  </a:txBody>
                  <a:tcPr marT="45725" marB="45725" marR="91450" marL="91450"/>
                </a:tc>
              </a:tr>
              <a:tr h="191475">
                <a:tc>
                  <a:txBody>
                    <a:bodyPr/>
                    <a:lstStyle/>
                    <a:p>
                      <a:pPr indent="0" lvl="0" marL="0" marR="0" rtl="0" algn="l">
                        <a:spcBef>
                          <a:spcPts val="0"/>
                        </a:spcBef>
                        <a:spcAft>
                          <a:spcPts val="0"/>
                        </a:spcAft>
                        <a:buNone/>
                      </a:pPr>
                      <a:r>
                        <a:rPr lang="en-US" sz="1350">
                          <a:solidFill>
                            <a:srgbClr val="0070C0"/>
                          </a:solidFill>
                        </a:rPr>
                        <a:t>K-D Tree</a:t>
                      </a:r>
                      <a:endParaRPr/>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lang="en-US" sz="1350"/>
                        <a:t>these structures attempt to </a:t>
                      </a:r>
                      <a:r>
                        <a:rPr lang="en-US" sz="1350">
                          <a:highlight>
                            <a:srgbClr val="FFFF00"/>
                          </a:highlight>
                        </a:rPr>
                        <a:t>reduce the required number of distance </a:t>
                      </a:r>
                      <a:r>
                        <a:rPr lang="en-US" sz="1350"/>
                        <a:t>calculations by efficiently encoding aggregate distance information for the sample</a:t>
                      </a:r>
                      <a:endParaRPr/>
                    </a:p>
                    <a:p>
                      <a:pPr indent="-200025" lvl="0" marL="285750" marR="0" rtl="0" algn="l">
                        <a:spcBef>
                          <a:spcPts val="0"/>
                        </a:spcBef>
                        <a:spcAft>
                          <a:spcPts val="0"/>
                        </a:spcAft>
                        <a:buClr>
                          <a:schemeClr val="dk1"/>
                        </a:buClr>
                        <a:buSzPts val="1350"/>
                        <a:buFont typeface="Arial"/>
                        <a:buNone/>
                      </a:pPr>
                      <a:r>
                        <a:t/>
                      </a:r>
                      <a:endParaRPr sz="1350"/>
                    </a:p>
                    <a:p>
                      <a:pPr indent="-285750" lvl="0" marL="285750" marR="0" rtl="0" algn="l">
                        <a:spcBef>
                          <a:spcPts val="0"/>
                        </a:spcBef>
                        <a:spcAft>
                          <a:spcPts val="0"/>
                        </a:spcAft>
                        <a:buClr>
                          <a:schemeClr val="dk1"/>
                        </a:buClr>
                        <a:buSzPts val="1350"/>
                        <a:buFont typeface="Arial"/>
                        <a:buChar char="•"/>
                      </a:pPr>
                      <a:r>
                        <a:rPr lang="en-US" sz="1350"/>
                        <a:t>The basic idea is that if point  A is very distant from point B and point  B is very close to point C, then we know that points  A and  C are very distant,!!!</a:t>
                      </a:r>
                      <a:endParaRPr/>
                    </a:p>
                    <a:p>
                      <a:pPr indent="-200025" lvl="0" marL="285750" marR="0" rtl="0" algn="l">
                        <a:spcBef>
                          <a:spcPts val="0"/>
                        </a:spcBef>
                        <a:spcAft>
                          <a:spcPts val="0"/>
                        </a:spcAft>
                        <a:buClr>
                          <a:schemeClr val="dk1"/>
                        </a:buClr>
                        <a:buSzPts val="1350"/>
                        <a:buFont typeface="Arial"/>
                        <a:buNone/>
                      </a:pPr>
                      <a:r>
                        <a:t/>
                      </a:r>
                      <a:endParaRPr sz="1350"/>
                    </a:p>
                    <a:p>
                      <a:pPr indent="-285750" lvl="0" marL="285750" marR="0" rtl="0" algn="l">
                        <a:spcBef>
                          <a:spcPts val="0"/>
                        </a:spcBef>
                        <a:spcAft>
                          <a:spcPts val="0"/>
                        </a:spcAft>
                        <a:buClr>
                          <a:srgbClr val="0070C0"/>
                        </a:buClr>
                        <a:buSzPts val="1350"/>
                        <a:buFont typeface="Arial"/>
                        <a:buChar char="•"/>
                      </a:pPr>
                      <a:r>
                        <a:rPr lang="en-US" sz="1350">
                          <a:solidFill>
                            <a:srgbClr val="0070C0"/>
                          </a:solidFill>
                        </a:rPr>
                        <a:t>KD tree </a:t>
                      </a:r>
                      <a:r>
                        <a:rPr lang="en-US" sz="1350"/>
                        <a:t>approach is </a:t>
                      </a:r>
                      <a:r>
                        <a:rPr lang="en-US" sz="1350">
                          <a:highlight>
                            <a:srgbClr val="FFFF00"/>
                          </a:highlight>
                        </a:rPr>
                        <a:t>very fast for low-dimensional </a:t>
                      </a:r>
                      <a:r>
                        <a:rPr lang="en-US" sz="1350"/>
                        <a:t>neighbors searches, it becomes inefficient as grows very large </a:t>
                      </a:r>
                      <a:r>
                        <a:rPr lang="en-US" sz="1350">
                          <a:solidFill>
                            <a:srgbClr val="0070C0"/>
                          </a:solidFill>
                        </a:rPr>
                        <a:t>{</a:t>
                      </a:r>
                      <a:r>
                        <a:rPr b="0" i="0" lang="en-US" sz="1350">
                          <a:solidFill>
                            <a:srgbClr val="0070C0"/>
                          </a:solidFill>
                          <a:latin typeface="Gill Sans"/>
                          <a:ea typeface="Gill Sans"/>
                          <a:cs typeface="Gill Sans"/>
                          <a:sym typeface="Gill Sans"/>
                        </a:rPr>
                        <a:t>algorithm = 'kd_tree’}</a:t>
                      </a:r>
                      <a:endParaRPr sz="1350">
                        <a:solidFill>
                          <a:srgbClr val="0070C0"/>
                        </a:solidFill>
                      </a:endParaRPr>
                    </a:p>
                  </a:txBody>
                  <a:tcPr marT="45725" marB="45725" marR="91450" marL="91450"/>
                </a:tc>
              </a:tr>
              <a:tr h="191475">
                <a:tc>
                  <a:txBody>
                    <a:bodyPr/>
                    <a:lstStyle/>
                    <a:p>
                      <a:pPr indent="0" lvl="0" marL="0" marR="0" rtl="0" algn="l">
                        <a:spcBef>
                          <a:spcPts val="0"/>
                        </a:spcBef>
                        <a:spcAft>
                          <a:spcPts val="0"/>
                        </a:spcAft>
                        <a:buNone/>
                      </a:pPr>
                      <a:r>
                        <a:rPr lang="en-US" sz="1350">
                          <a:solidFill>
                            <a:srgbClr val="0070C0"/>
                          </a:solidFill>
                        </a:rPr>
                        <a:t>Ball Tree</a:t>
                      </a:r>
                      <a:endParaRPr/>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lang="en-US" sz="1350"/>
                        <a:t>Faster than </a:t>
                      </a:r>
                      <a:r>
                        <a:rPr lang="en-US" sz="1350">
                          <a:solidFill>
                            <a:srgbClr val="0070C0"/>
                          </a:solidFill>
                        </a:rPr>
                        <a:t>K-D tree {</a:t>
                      </a:r>
                      <a:r>
                        <a:rPr b="0" i="0" lang="en-US" sz="1350">
                          <a:solidFill>
                            <a:srgbClr val="0070C0"/>
                          </a:solidFill>
                          <a:latin typeface="Gill Sans"/>
                          <a:ea typeface="Gill Sans"/>
                          <a:cs typeface="Gill Sans"/>
                          <a:sym typeface="Gill Sans"/>
                        </a:rPr>
                        <a:t>algorithm = 'ball_tree’}</a:t>
                      </a:r>
                      <a:endParaRPr sz="1350">
                        <a:solidFill>
                          <a:srgbClr val="0070C0"/>
                        </a:solidFill>
                      </a:endParaRPr>
                    </a:p>
                  </a:txBody>
                  <a:tcPr marT="45725" marB="45725" marR="91450" marL="9145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9"/>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BRUTE FORCE</a:t>
            </a:r>
            <a:endParaRPr/>
          </a:p>
        </p:txBody>
      </p:sp>
      <p:sp>
        <p:nvSpPr>
          <p:cNvPr id="393" name="Google Shape;393;p29"/>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394" name="Google Shape;394;p29"/>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395" name="Google Shape;395;p29"/>
          <p:cNvSpPr/>
          <p:nvPr/>
        </p:nvSpPr>
        <p:spPr>
          <a:xfrm>
            <a:off x="99753" y="965746"/>
            <a:ext cx="8944494" cy="329320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The most naive neighbor search implementation involves the </a:t>
            </a:r>
            <a:r>
              <a:rPr lang="en-US" sz="1600">
                <a:solidFill>
                  <a:srgbClr val="0070C0"/>
                </a:solidFill>
                <a:latin typeface="Gill Sans"/>
                <a:ea typeface="Gill Sans"/>
                <a:cs typeface="Gill Sans"/>
                <a:sym typeface="Gill Sans"/>
              </a:rPr>
              <a:t>brute-force</a:t>
            </a:r>
            <a:r>
              <a:rPr lang="en-US" sz="1600">
                <a:solidFill>
                  <a:schemeClr val="dk1"/>
                </a:solidFill>
                <a:latin typeface="Gill Sans"/>
                <a:ea typeface="Gill Sans"/>
                <a:cs typeface="Gill Sans"/>
                <a:sym typeface="Gill Sans"/>
              </a:rPr>
              <a:t> computation of distances between all pairs of points in the dataset</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Efficient brute-force neighbors searches can be very </a:t>
            </a:r>
            <a:r>
              <a:rPr lang="en-US" sz="1600">
                <a:solidFill>
                  <a:schemeClr val="dk1"/>
                </a:solidFill>
                <a:highlight>
                  <a:srgbClr val="FFFF00"/>
                </a:highlight>
                <a:latin typeface="Gill Sans"/>
                <a:ea typeface="Gill Sans"/>
                <a:cs typeface="Gill Sans"/>
                <a:sym typeface="Gill Sans"/>
              </a:rPr>
              <a:t>competitive for small data </a:t>
            </a:r>
            <a:r>
              <a:rPr lang="en-US" sz="1600">
                <a:solidFill>
                  <a:schemeClr val="dk1"/>
                </a:solidFill>
                <a:latin typeface="Gill Sans"/>
                <a:ea typeface="Gill Sans"/>
                <a:cs typeface="Gill Sans"/>
                <a:sym typeface="Gill Sans"/>
              </a:rPr>
              <a:t>samples. However, as the </a:t>
            </a:r>
            <a:r>
              <a:rPr lang="en-US" sz="1600">
                <a:solidFill>
                  <a:schemeClr val="dk1"/>
                </a:solidFill>
                <a:highlight>
                  <a:srgbClr val="FFFF00"/>
                </a:highlight>
                <a:latin typeface="Gill Sans"/>
                <a:ea typeface="Gill Sans"/>
                <a:cs typeface="Gill Sans"/>
                <a:sym typeface="Gill Sans"/>
              </a:rPr>
              <a:t>number of samples  grows</a:t>
            </a:r>
            <a:r>
              <a:rPr lang="en-US" sz="1600">
                <a:solidFill>
                  <a:schemeClr val="dk1"/>
                </a:solidFill>
                <a:latin typeface="Gill Sans"/>
                <a:ea typeface="Gill Sans"/>
                <a:cs typeface="Gill Sans"/>
                <a:sym typeface="Gill Sans"/>
              </a:rPr>
              <a:t>, the brute-force approach quickly becomes </a:t>
            </a:r>
            <a:r>
              <a:rPr lang="en-US" sz="1600">
                <a:solidFill>
                  <a:srgbClr val="FF0000"/>
                </a:solidFill>
                <a:latin typeface="Gill Sans"/>
                <a:ea typeface="Gill Sans"/>
                <a:cs typeface="Gill Sans"/>
                <a:sym typeface="Gill Sans"/>
              </a:rPr>
              <a:t>infeasible</a:t>
            </a:r>
            <a:endParaRPr/>
          </a:p>
          <a:p>
            <a:pPr indent="-184150" lvl="0" marL="285750" marR="0" rtl="0" algn="l">
              <a:spcBef>
                <a:spcPts val="0"/>
              </a:spcBef>
              <a:spcAft>
                <a:spcPts val="0"/>
              </a:spcAft>
              <a:buClr>
                <a:schemeClr val="dk1"/>
              </a:buClr>
              <a:buSzPts val="1600"/>
              <a:buFont typeface="Arial"/>
              <a:buNone/>
            </a:pPr>
            <a:r>
              <a:t/>
            </a:r>
            <a:endParaRPr sz="1600">
              <a:solidFill>
                <a:srgbClr val="FF0000"/>
              </a:solidFill>
              <a:latin typeface="Gill Sans"/>
              <a:ea typeface="Gill Sans"/>
              <a:cs typeface="Gill Sans"/>
              <a:sym typeface="Gill Sans"/>
            </a:endParaRPr>
          </a:p>
          <a:p>
            <a:pPr indent="-285750" lvl="0" marL="285750" marR="0" rtl="0" algn="l">
              <a:spcBef>
                <a:spcPts val="0"/>
              </a:spcBef>
              <a:spcAft>
                <a:spcPts val="0"/>
              </a:spcAft>
              <a:buClr>
                <a:srgbClr val="0070C0"/>
              </a:buClr>
              <a:buSzPts val="1600"/>
              <a:buFont typeface="Arial"/>
              <a:buChar char="•"/>
            </a:pPr>
            <a:r>
              <a:rPr lang="en-US" sz="1600">
                <a:solidFill>
                  <a:srgbClr val="0070C0"/>
                </a:solidFill>
                <a:latin typeface="Gill Sans"/>
                <a:ea typeface="Gill Sans"/>
                <a:cs typeface="Gill Sans"/>
                <a:sym typeface="Gill Sans"/>
              </a:rPr>
              <a:t>algorithm = 'brute’</a:t>
            </a:r>
            <a:endParaRPr/>
          </a:p>
          <a:p>
            <a:pPr indent="-184150" lvl="0" marL="285750" marR="0" rtl="0" algn="l">
              <a:spcBef>
                <a:spcPts val="0"/>
              </a:spcBef>
              <a:spcAft>
                <a:spcPts val="0"/>
              </a:spcAft>
              <a:buClr>
                <a:schemeClr val="dk1"/>
              </a:buClr>
              <a:buSzPts val="1600"/>
              <a:buFont typeface="Arial"/>
              <a:buNone/>
            </a:pPr>
            <a:r>
              <a:t/>
            </a:r>
            <a:endParaRPr sz="1600">
              <a:solidFill>
                <a:srgbClr val="0070C0"/>
              </a:solidFill>
              <a:latin typeface="Gill Sans"/>
              <a:ea typeface="Gill Sans"/>
              <a:cs typeface="Gill Sans"/>
              <a:sym typeface="Gill Sans"/>
            </a:endParaRPr>
          </a:p>
          <a:p>
            <a:pPr indent="-285750" lvl="0" marL="285750" marR="0" rtl="0" algn="l">
              <a:spcBef>
                <a:spcPts val="0"/>
              </a:spcBef>
              <a:spcAft>
                <a:spcPts val="0"/>
              </a:spcAft>
              <a:buClr>
                <a:srgbClr val="0070C0"/>
              </a:buClr>
              <a:buSzPts val="1600"/>
              <a:buFont typeface="Arial"/>
              <a:buChar char="•"/>
            </a:pPr>
            <a:r>
              <a:rPr lang="en-US" sz="1600">
                <a:solidFill>
                  <a:srgbClr val="0070C0"/>
                </a:solidFill>
                <a:latin typeface="Gill Sans"/>
                <a:ea typeface="Gill Sans"/>
                <a:cs typeface="Gill Sans"/>
                <a:sym typeface="Gill Sans"/>
              </a:rPr>
              <a:t>'Brute Force' </a:t>
            </a:r>
            <a:r>
              <a:rPr lang="en-US" sz="1600">
                <a:solidFill>
                  <a:schemeClr val="dk1"/>
                </a:solidFill>
                <a:latin typeface="Gill Sans"/>
                <a:ea typeface="Gill Sans"/>
                <a:cs typeface="Gill Sans"/>
                <a:sym typeface="Gill Sans"/>
              </a:rPr>
              <a:t>implementation consists of 3 stages</a:t>
            </a:r>
            <a:endParaRPr sz="1600">
              <a:solidFill>
                <a:srgbClr val="0070C0"/>
              </a:solidFill>
              <a:latin typeface="Gill Sans"/>
              <a:ea typeface="Gill Sans"/>
              <a:cs typeface="Gill Sans"/>
              <a:sym typeface="Gill Sans"/>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1</a:t>
            </a:r>
            <a:r>
              <a:rPr b="0" baseline="30000" i="0" lang="en-US" sz="1600" u="none" cap="none" strike="noStrike">
                <a:solidFill>
                  <a:schemeClr val="dk1"/>
                </a:solidFill>
                <a:latin typeface="Gill Sans"/>
                <a:ea typeface="Gill Sans"/>
                <a:cs typeface="Gill Sans"/>
                <a:sym typeface="Gill Sans"/>
              </a:rPr>
              <a:t>st</a:t>
            </a:r>
            <a:r>
              <a:rPr b="0" i="0" lang="en-US" sz="1600" u="none" cap="none" strike="noStrike">
                <a:solidFill>
                  <a:schemeClr val="dk1"/>
                </a:solidFill>
                <a:latin typeface="Gill Sans"/>
                <a:ea typeface="Gill Sans"/>
                <a:cs typeface="Gill Sans"/>
                <a:sym typeface="Gill Sans"/>
              </a:rPr>
              <a:t> stage is to calculate all of the `distances' from each test point to every reference point in the training set</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2</a:t>
            </a:r>
            <a:r>
              <a:rPr b="0" baseline="30000" i="0" lang="en-US" sz="1600" u="none" cap="none" strike="noStrike">
                <a:solidFill>
                  <a:schemeClr val="dk1"/>
                </a:solidFill>
                <a:latin typeface="Gill Sans"/>
                <a:ea typeface="Gill Sans"/>
                <a:cs typeface="Gill Sans"/>
                <a:sym typeface="Gill Sans"/>
              </a:rPr>
              <a:t>nd</a:t>
            </a:r>
            <a:r>
              <a:rPr b="0" i="0" lang="en-US" sz="1600" u="none" cap="none" strike="noStrike">
                <a:solidFill>
                  <a:schemeClr val="dk1"/>
                </a:solidFill>
                <a:latin typeface="Gill Sans"/>
                <a:ea typeface="Gill Sans"/>
                <a:cs typeface="Gill Sans"/>
                <a:sym typeface="Gill Sans"/>
              </a:rPr>
              <a:t> stage is to sort these distances and select the </a:t>
            </a:r>
            <a:r>
              <a:rPr b="0" i="0" lang="en-US" sz="1600" u="none" cap="none" strike="noStrike">
                <a:solidFill>
                  <a:srgbClr val="0070C0"/>
                </a:solidFill>
                <a:latin typeface="Gill Sans"/>
                <a:ea typeface="Gill Sans"/>
                <a:cs typeface="Gill Sans"/>
                <a:sym typeface="Gill Sans"/>
              </a:rPr>
              <a:t>k</a:t>
            </a:r>
            <a:r>
              <a:rPr b="0" i="0" lang="en-US" sz="1600" u="none" cap="none" strike="noStrike">
                <a:solidFill>
                  <a:schemeClr val="dk1"/>
                </a:solidFill>
                <a:latin typeface="Gill Sans"/>
                <a:ea typeface="Gill Sans"/>
                <a:cs typeface="Gill Sans"/>
                <a:sym typeface="Gill Sans"/>
              </a:rPr>
              <a:t> objects that are the closest </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3</a:t>
            </a:r>
            <a:r>
              <a:rPr b="0" baseline="30000" i="0" lang="en-US" sz="1600" u="none" cap="none" strike="noStrike">
                <a:solidFill>
                  <a:schemeClr val="dk1"/>
                </a:solidFill>
                <a:latin typeface="Gill Sans"/>
                <a:ea typeface="Gill Sans"/>
                <a:cs typeface="Gill Sans"/>
                <a:sym typeface="Gill Sans"/>
              </a:rPr>
              <a:t>rd</a:t>
            </a:r>
            <a:r>
              <a:rPr b="0" i="0" lang="en-US" sz="1600" u="none" cap="none" strike="noStrike">
                <a:solidFill>
                  <a:schemeClr val="dk1"/>
                </a:solidFill>
                <a:latin typeface="Gill Sans"/>
                <a:ea typeface="Gill Sans"/>
                <a:cs typeface="Gill Sans"/>
                <a:sym typeface="Gill Sans"/>
              </a:rPr>
              <a:t> stage is final classification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KNN – BASIC IDEA</a:t>
            </a:r>
            <a:endParaRPr/>
          </a:p>
        </p:txBody>
      </p:sp>
      <p:pic>
        <p:nvPicPr>
          <p:cNvPr descr="j0345807" id="70" name="Google Shape;70;p3"/>
          <p:cNvPicPr preferRelativeResize="0"/>
          <p:nvPr/>
        </p:nvPicPr>
        <p:blipFill rotWithShape="1">
          <a:blip r:embed="rId3">
            <a:alphaModFix/>
          </a:blip>
          <a:srcRect b="0" l="0" r="0" t="0"/>
          <a:stretch/>
        </p:blipFill>
        <p:spPr>
          <a:xfrm>
            <a:off x="549420" y="1417822"/>
            <a:ext cx="852488" cy="639763"/>
          </a:xfrm>
          <a:prstGeom prst="rect">
            <a:avLst/>
          </a:prstGeom>
          <a:noFill/>
          <a:ln>
            <a:noFill/>
          </a:ln>
        </p:spPr>
      </p:pic>
      <p:pic>
        <p:nvPicPr>
          <p:cNvPr descr="j0350383" id="71" name="Google Shape;71;p3"/>
          <p:cNvPicPr preferRelativeResize="0"/>
          <p:nvPr/>
        </p:nvPicPr>
        <p:blipFill rotWithShape="1">
          <a:blip r:embed="rId4">
            <a:alphaModFix/>
          </a:blip>
          <a:srcRect b="0" l="0" r="0" t="0"/>
          <a:stretch/>
        </p:blipFill>
        <p:spPr>
          <a:xfrm>
            <a:off x="2428226" y="1306697"/>
            <a:ext cx="715963" cy="750888"/>
          </a:xfrm>
          <a:prstGeom prst="rect">
            <a:avLst/>
          </a:prstGeom>
          <a:noFill/>
          <a:ln>
            <a:noFill/>
          </a:ln>
        </p:spPr>
      </p:pic>
      <p:pic>
        <p:nvPicPr>
          <p:cNvPr descr="j0330631" id="72" name="Google Shape;72;p3"/>
          <p:cNvPicPr preferRelativeResize="0"/>
          <p:nvPr/>
        </p:nvPicPr>
        <p:blipFill rotWithShape="1">
          <a:blip r:embed="rId5">
            <a:alphaModFix/>
          </a:blip>
          <a:srcRect b="0" l="0" r="0" t="0"/>
          <a:stretch/>
        </p:blipFill>
        <p:spPr>
          <a:xfrm>
            <a:off x="393766" y="3152509"/>
            <a:ext cx="601663" cy="663575"/>
          </a:xfrm>
          <a:prstGeom prst="rect">
            <a:avLst/>
          </a:prstGeom>
          <a:noFill/>
          <a:ln>
            <a:noFill/>
          </a:ln>
        </p:spPr>
      </p:pic>
      <p:pic>
        <p:nvPicPr>
          <p:cNvPr descr="j0350389" id="73" name="Google Shape;73;p3"/>
          <p:cNvPicPr preferRelativeResize="0"/>
          <p:nvPr/>
        </p:nvPicPr>
        <p:blipFill rotWithShape="1">
          <a:blip r:embed="rId6">
            <a:alphaModFix/>
          </a:blip>
          <a:srcRect b="0" l="0" r="0" t="0"/>
          <a:stretch/>
        </p:blipFill>
        <p:spPr>
          <a:xfrm>
            <a:off x="2290908" y="3011672"/>
            <a:ext cx="990600" cy="698500"/>
          </a:xfrm>
          <a:prstGeom prst="rect">
            <a:avLst/>
          </a:prstGeom>
          <a:noFill/>
          <a:ln>
            <a:noFill/>
          </a:ln>
        </p:spPr>
      </p:pic>
      <p:pic>
        <p:nvPicPr>
          <p:cNvPr descr="j0350356" id="74" name="Google Shape;74;p3"/>
          <p:cNvPicPr preferRelativeResize="0"/>
          <p:nvPr/>
        </p:nvPicPr>
        <p:blipFill rotWithShape="1">
          <a:blip r:embed="rId7">
            <a:alphaModFix/>
          </a:blip>
          <a:srcRect b="0" l="0" r="0" t="0"/>
          <a:stretch/>
        </p:blipFill>
        <p:spPr>
          <a:xfrm>
            <a:off x="143781" y="2011462"/>
            <a:ext cx="1163638" cy="1028700"/>
          </a:xfrm>
          <a:prstGeom prst="rect">
            <a:avLst/>
          </a:prstGeom>
          <a:noFill/>
          <a:ln>
            <a:noFill/>
          </a:ln>
        </p:spPr>
      </p:pic>
      <p:pic>
        <p:nvPicPr>
          <p:cNvPr descr="j0239589" id="75" name="Google Shape;75;p3"/>
          <p:cNvPicPr preferRelativeResize="0"/>
          <p:nvPr/>
        </p:nvPicPr>
        <p:blipFill rotWithShape="1">
          <a:blip r:embed="rId8">
            <a:alphaModFix/>
          </a:blip>
          <a:srcRect b="0" l="0" r="0" t="0"/>
          <a:stretch/>
        </p:blipFill>
        <p:spPr>
          <a:xfrm>
            <a:off x="5459246" y="2669480"/>
            <a:ext cx="1162050" cy="741363"/>
          </a:xfrm>
          <a:prstGeom prst="rect">
            <a:avLst/>
          </a:prstGeom>
          <a:noFill/>
          <a:ln>
            <a:noFill/>
          </a:ln>
        </p:spPr>
      </p:pic>
      <p:sp>
        <p:nvSpPr>
          <p:cNvPr id="76" name="Google Shape;76;p3"/>
          <p:cNvSpPr/>
          <p:nvPr/>
        </p:nvSpPr>
        <p:spPr>
          <a:xfrm>
            <a:off x="-36564" y="977608"/>
            <a:ext cx="4283126" cy="3827944"/>
          </a:xfrm>
          <a:prstGeom prst="ellipse">
            <a:avLst/>
          </a:prstGeom>
          <a:noFill/>
          <a:ln cap="flat" cmpd="sng" w="12700">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Tahoma"/>
              <a:ea typeface="Tahoma"/>
              <a:cs typeface="Tahoma"/>
              <a:sym typeface="Tahoma"/>
            </a:endParaRPr>
          </a:p>
        </p:txBody>
      </p:sp>
      <p:sp>
        <p:nvSpPr>
          <p:cNvPr descr="Image result for duks images" id="77" name="Google Shape;77;p3"/>
          <p:cNvSpPr/>
          <p:nvPr/>
        </p:nvSpPr>
        <p:spPr>
          <a:xfrm>
            <a:off x="4105275" y="1990725"/>
            <a:ext cx="933450" cy="11620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descr="https://lh3.googleusercontent.com/CjnDjXEV1ZP6SIjyulzOUofQp6hthAGvO1nwRWdpO6VuPDHUXB1gW1P6Gd7Or4dRbVb3aQ=s85" id="78" name="Google Shape;78;p3"/>
          <p:cNvPicPr preferRelativeResize="0"/>
          <p:nvPr/>
        </p:nvPicPr>
        <p:blipFill rotWithShape="1">
          <a:blip r:embed="rId9">
            <a:alphaModFix/>
          </a:blip>
          <a:srcRect b="0" l="0" r="0" t="0"/>
          <a:stretch/>
        </p:blipFill>
        <p:spPr>
          <a:xfrm>
            <a:off x="1548354" y="1052932"/>
            <a:ext cx="733425" cy="809625"/>
          </a:xfrm>
          <a:prstGeom prst="rect">
            <a:avLst/>
          </a:prstGeom>
          <a:noFill/>
          <a:ln>
            <a:noFill/>
          </a:ln>
        </p:spPr>
      </p:pic>
      <p:pic>
        <p:nvPicPr>
          <p:cNvPr descr="https://lh3.googleusercontent.com/yA4wd1DEECggEKwRGB72UQO0Taw2xzlpH-5QRdsileDH3YRWmIywWCWjUWU4MIXJi855ug=s129" id="79" name="Google Shape;79;p3"/>
          <p:cNvPicPr preferRelativeResize="0"/>
          <p:nvPr/>
        </p:nvPicPr>
        <p:blipFill rotWithShape="1">
          <a:blip r:embed="rId10">
            <a:alphaModFix/>
          </a:blip>
          <a:srcRect b="0" l="0" r="0" t="0"/>
          <a:stretch/>
        </p:blipFill>
        <p:spPr>
          <a:xfrm>
            <a:off x="2614592" y="1993873"/>
            <a:ext cx="1228725" cy="809625"/>
          </a:xfrm>
          <a:prstGeom prst="rect">
            <a:avLst/>
          </a:prstGeom>
          <a:noFill/>
          <a:ln>
            <a:noFill/>
          </a:ln>
        </p:spPr>
      </p:pic>
      <p:pic>
        <p:nvPicPr>
          <p:cNvPr descr="https://lh3.googleusercontent.com/03O5mrk0QJAfFVGgPygxvV-HspJibC6fOwaCxw0hj4VWLpB8F7a7x6dviiFvptJgpQSHSj8=s118" id="80" name="Google Shape;80;p3"/>
          <p:cNvPicPr preferRelativeResize="0"/>
          <p:nvPr/>
        </p:nvPicPr>
        <p:blipFill rotWithShape="1">
          <a:blip r:embed="rId11">
            <a:alphaModFix/>
          </a:blip>
          <a:srcRect b="0" l="0" r="0" t="0"/>
          <a:stretch/>
        </p:blipFill>
        <p:spPr>
          <a:xfrm>
            <a:off x="1270609" y="2398686"/>
            <a:ext cx="1123950" cy="809625"/>
          </a:xfrm>
          <a:prstGeom prst="rect">
            <a:avLst/>
          </a:prstGeom>
          <a:noFill/>
          <a:ln>
            <a:noFill/>
          </a:ln>
        </p:spPr>
      </p:pic>
      <p:pic>
        <p:nvPicPr>
          <p:cNvPr descr="https://lh3.googleusercontent.com/kh508GXoG70lAi_NlFwptPmjYqRtDgrz_VIPVExolMhQ4maATL35-dJAObBgmlRzlZy0LpA=s85" id="81" name="Google Shape;81;p3"/>
          <p:cNvPicPr preferRelativeResize="0"/>
          <p:nvPr/>
        </p:nvPicPr>
        <p:blipFill rotWithShape="1">
          <a:blip r:embed="rId12">
            <a:alphaModFix/>
          </a:blip>
          <a:srcRect b="0" l="0" r="0" t="0"/>
          <a:stretch/>
        </p:blipFill>
        <p:spPr>
          <a:xfrm>
            <a:off x="1143541" y="3567155"/>
            <a:ext cx="809625" cy="809625"/>
          </a:xfrm>
          <a:prstGeom prst="rect">
            <a:avLst/>
          </a:prstGeom>
          <a:noFill/>
          <a:ln>
            <a:noFill/>
          </a:ln>
        </p:spPr>
      </p:pic>
      <p:cxnSp>
        <p:nvCxnSpPr>
          <p:cNvPr id="82" name="Google Shape;82;p3"/>
          <p:cNvCxnSpPr/>
          <p:nvPr/>
        </p:nvCxnSpPr>
        <p:spPr>
          <a:xfrm rot="10800000">
            <a:off x="2713704" y="1682142"/>
            <a:ext cx="2897943" cy="1494673"/>
          </a:xfrm>
          <a:prstGeom prst="straightConnector1">
            <a:avLst/>
          </a:prstGeom>
          <a:noFill/>
          <a:ln cap="flat" cmpd="sng" w="9525">
            <a:solidFill>
              <a:schemeClr val="accent1"/>
            </a:solidFill>
            <a:prstDash val="solid"/>
            <a:round/>
            <a:headEnd len="sm" w="sm" type="none"/>
            <a:tailEnd len="med" w="med" type="triangle"/>
          </a:ln>
        </p:spPr>
      </p:cxnSp>
      <p:cxnSp>
        <p:nvCxnSpPr>
          <p:cNvPr id="83" name="Google Shape;83;p3"/>
          <p:cNvCxnSpPr/>
          <p:nvPr/>
        </p:nvCxnSpPr>
        <p:spPr>
          <a:xfrm rot="10800000">
            <a:off x="3144189" y="2385358"/>
            <a:ext cx="2467458" cy="807205"/>
          </a:xfrm>
          <a:prstGeom prst="straightConnector1">
            <a:avLst/>
          </a:prstGeom>
          <a:noFill/>
          <a:ln cap="flat" cmpd="sng" w="9525">
            <a:solidFill>
              <a:schemeClr val="accent1"/>
            </a:solidFill>
            <a:prstDash val="solid"/>
            <a:round/>
            <a:headEnd len="sm" w="sm" type="none"/>
            <a:tailEnd len="med" w="med" type="triangle"/>
          </a:ln>
        </p:spPr>
      </p:cxnSp>
      <p:cxnSp>
        <p:nvCxnSpPr>
          <p:cNvPr id="84" name="Google Shape;84;p3"/>
          <p:cNvCxnSpPr/>
          <p:nvPr/>
        </p:nvCxnSpPr>
        <p:spPr>
          <a:xfrm rot="10800000">
            <a:off x="1215462" y="1845627"/>
            <a:ext cx="4396185" cy="1346936"/>
          </a:xfrm>
          <a:prstGeom prst="straightConnector1">
            <a:avLst/>
          </a:prstGeom>
          <a:noFill/>
          <a:ln cap="flat" cmpd="sng" w="9525">
            <a:solidFill>
              <a:schemeClr val="accent1"/>
            </a:solidFill>
            <a:prstDash val="solid"/>
            <a:round/>
            <a:headEnd len="sm" w="sm" type="none"/>
            <a:tailEnd len="med" w="med" type="triangle"/>
          </a:ln>
        </p:spPr>
      </p:cxnSp>
      <p:cxnSp>
        <p:nvCxnSpPr>
          <p:cNvPr id="85" name="Google Shape;85;p3"/>
          <p:cNvCxnSpPr/>
          <p:nvPr/>
        </p:nvCxnSpPr>
        <p:spPr>
          <a:xfrm rot="10800000">
            <a:off x="1737749" y="2669480"/>
            <a:ext cx="3873898" cy="523083"/>
          </a:xfrm>
          <a:prstGeom prst="straightConnector1">
            <a:avLst/>
          </a:prstGeom>
          <a:noFill/>
          <a:ln cap="flat" cmpd="sng" w="9525">
            <a:solidFill>
              <a:schemeClr val="accent1"/>
            </a:solidFill>
            <a:prstDash val="solid"/>
            <a:round/>
            <a:headEnd len="sm" w="sm" type="none"/>
            <a:tailEnd len="med" w="med" type="triangle"/>
          </a:ln>
        </p:spPr>
      </p:cxnSp>
      <p:cxnSp>
        <p:nvCxnSpPr>
          <p:cNvPr id="86" name="Google Shape;86;p3"/>
          <p:cNvCxnSpPr/>
          <p:nvPr/>
        </p:nvCxnSpPr>
        <p:spPr>
          <a:xfrm flipH="1">
            <a:off x="615808" y="3192563"/>
            <a:ext cx="4995839" cy="175372"/>
          </a:xfrm>
          <a:prstGeom prst="straightConnector1">
            <a:avLst/>
          </a:prstGeom>
          <a:noFill/>
          <a:ln cap="flat" cmpd="sng" w="9525">
            <a:solidFill>
              <a:schemeClr val="accent1"/>
            </a:solidFill>
            <a:prstDash val="solid"/>
            <a:round/>
            <a:headEnd len="sm" w="sm" type="none"/>
            <a:tailEnd len="med" w="med" type="triangle"/>
          </a:ln>
        </p:spPr>
      </p:cxnSp>
      <p:cxnSp>
        <p:nvCxnSpPr>
          <p:cNvPr id="87" name="Google Shape;87;p3"/>
          <p:cNvCxnSpPr/>
          <p:nvPr/>
        </p:nvCxnSpPr>
        <p:spPr>
          <a:xfrm rot="10800000">
            <a:off x="1984937" y="1646407"/>
            <a:ext cx="3626710" cy="1546156"/>
          </a:xfrm>
          <a:prstGeom prst="straightConnector1">
            <a:avLst/>
          </a:prstGeom>
          <a:noFill/>
          <a:ln cap="flat" cmpd="sng" w="9525">
            <a:solidFill>
              <a:schemeClr val="accent1"/>
            </a:solidFill>
            <a:prstDash val="solid"/>
            <a:round/>
            <a:headEnd len="sm" w="sm" type="none"/>
            <a:tailEnd len="med" w="med" type="triangle"/>
          </a:ln>
        </p:spPr>
      </p:cxnSp>
      <p:cxnSp>
        <p:nvCxnSpPr>
          <p:cNvPr id="88" name="Google Shape;88;p3"/>
          <p:cNvCxnSpPr/>
          <p:nvPr/>
        </p:nvCxnSpPr>
        <p:spPr>
          <a:xfrm flipH="1">
            <a:off x="1526612" y="3192563"/>
            <a:ext cx="4085035" cy="698455"/>
          </a:xfrm>
          <a:prstGeom prst="straightConnector1">
            <a:avLst/>
          </a:prstGeom>
          <a:noFill/>
          <a:ln cap="flat" cmpd="sng" w="9525">
            <a:solidFill>
              <a:schemeClr val="accent1"/>
            </a:solidFill>
            <a:prstDash val="solid"/>
            <a:round/>
            <a:headEnd len="sm" w="sm" type="none"/>
            <a:tailEnd len="med" w="med" type="triangle"/>
          </a:ln>
        </p:spPr>
      </p:cxnSp>
      <p:sp>
        <p:nvSpPr>
          <p:cNvPr id="89" name="Google Shape;89;p3"/>
          <p:cNvSpPr/>
          <p:nvPr/>
        </p:nvSpPr>
        <p:spPr>
          <a:xfrm>
            <a:off x="6277688" y="960521"/>
            <a:ext cx="2866311"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ill Sans"/>
                <a:ea typeface="Gill Sans"/>
                <a:cs typeface="Gill Sans"/>
                <a:sym typeface="Gill Sans"/>
              </a:rPr>
              <a:t>If it </a:t>
            </a:r>
            <a:endParaRPr/>
          </a:p>
          <a:p>
            <a:pPr indent="-285750" lvl="0" marL="285750" marR="0" rtl="0" algn="l">
              <a:spcBef>
                <a:spcPts val="0"/>
              </a:spcBef>
              <a:spcAft>
                <a:spcPts val="0"/>
              </a:spcAft>
              <a:buClr>
                <a:schemeClr val="dk1"/>
              </a:buClr>
              <a:buSzPts val="1600"/>
              <a:buFont typeface="Gill Sans"/>
              <a:buChar char="-"/>
            </a:pPr>
            <a:r>
              <a:rPr b="1" lang="en-US" sz="1600">
                <a:solidFill>
                  <a:schemeClr val="dk1"/>
                </a:solidFill>
                <a:latin typeface="Gill Sans"/>
                <a:ea typeface="Gill Sans"/>
                <a:cs typeface="Gill Sans"/>
                <a:sym typeface="Gill Sans"/>
              </a:rPr>
              <a:t>walks</a:t>
            </a:r>
            <a:r>
              <a:rPr lang="en-US" sz="1600">
                <a:solidFill>
                  <a:schemeClr val="dk1"/>
                </a:solidFill>
                <a:latin typeface="Gill Sans"/>
                <a:ea typeface="Gill Sans"/>
                <a:cs typeface="Gill Sans"/>
                <a:sym typeface="Gill Sans"/>
              </a:rPr>
              <a:t> like a duck, </a:t>
            </a:r>
            <a:endParaRPr/>
          </a:p>
          <a:p>
            <a:pPr indent="-285750" lvl="0" marL="285750" marR="0" rtl="0" algn="l">
              <a:spcBef>
                <a:spcPts val="0"/>
              </a:spcBef>
              <a:spcAft>
                <a:spcPts val="0"/>
              </a:spcAft>
              <a:buClr>
                <a:schemeClr val="dk1"/>
              </a:buClr>
              <a:buSzPts val="1600"/>
              <a:buFont typeface="Gill Sans"/>
              <a:buChar char="-"/>
            </a:pPr>
            <a:r>
              <a:rPr b="1" lang="en-US" sz="1600">
                <a:solidFill>
                  <a:schemeClr val="dk1"/>
                </a:solidFill>
                <a:latin typeface="Gill Sans"/>
                <a:ea typeface="Gill Sans"/>
                <a:cs typeface="Gill Sans"/>
                <a:sym typeface="Gill Sans"/>
              </a:rPr>
              <a:t>quacks</a:t>
            </a:r>
            <a:r>
              <a:rPr lang="en-US" sz="1600">
                <a:solidFill>
                  <a:schemeClr val="dk1"/>
                </a:solidFill>
                <a:latin typeface="Gill Sans"/>
                <a:ea typeface="Gill Sans"/>
                <a:cs typeface="Gill Sans"/>
                <a:sym typeface="Gill Sans"/>
              </a:rPr>
              <a:t> like a duck, </a:t>
            </a:r>
            <a:endParaRPr/>
          </a:p>
          <a:p>
            <a:pPr indent="-285750" lvl="0" marL="285750" marR="0" rtl="0" algn="l">
              <a:spcBef>
                <a:spcPts val="0"/>
              </a:spcBef>
              <a:spcAft>
                <a:spcPts val="0"/>
              </a:spcAft>
              <a:buClr>
                <a:schemeClr val="dk1"/>
              </a:buClr>
              <a:buSzPts val="1600"/>
              <a:buFont typeface="Gill Sans"/>
              <a:buChar char="-"/>
            </a:pPr>
            <a:r>
              <a:rPr b="1" lang="en-US" sz="1600">
                <a:solidFill>
                  <a:schemeClr val="dk1"/>
                </a:solidFill>
                <a:latin typeface="Gill Sans"/>
                <a:ea typeface="Gill Sans"/>
                <a:cs typeface="Gill Sans"/>
                <a:sym typeface="Gill Sans"/>
              </a:rPr>
              <a:t>Eats</a:t>
            </a:r>
            <a:r>
              <a:rPr lang="en-US" sz="1600">
                <a:solidFill>
                  <a:schemeClr val="dk1"/>
                </a:solidFill>
                <a:latin typeface="Gill Sans"/>
                <a:ea typeface="Gill Sans"/>
                <a:cs typeface="Gill Sans"/>
                <a:sym typeface="Gill Sans"/>
              </a:rPr>
              <a:t> like a duck</a:t>
            </a:r>
            <a:endParaRPr/>
          </a:p>
          <a:p>
            <a:pPr indent="-184150" lvl="0" marL="285750" marR="0" rtl="0" algn="l">
              <a:spcBef>
                <a:spcPts val="0"/>
              </a:spcBef>
              <a:spcAft>
                <a:spcPts val="0"/>
              </a:spcAft>
              <a:buClr>
                <a:schemeClr val="dk1"/>
              </a:buClr>
              <a:buSzPts val="1600"/>
              <a:buFont typeface="Gill Sans"/>
              <a:buNone/>
            </a:pPr>
            <a:r>
              <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600">
                <a:solidFill>
                  <a:schemeClr val="dk1"/>
                </a:solidFill>
                <a:latin typeface="Gill Sans"/>
                <a:ea typeface="Gill Sans"/>
                <a:cs typeface="Gill Sans"/>
                <a:sym typeface="Gill Sans"/>
              </a:rPr>
              <a:t>then it’s probably a duck !!</a:t>
            </a:r>
            <a:endParaRPr/>
          </a:p>
        </p:txBody>
      </p:sp>
      <p:sp>
        <p:nvSpPr>
          <p:cNvPr id="90" name="Google Shape;90;p3"/>
          <p:cNvSpPr txBox="1"/>
          <p:nvPr/>
        </p:nvSpPr>
        <p:spPr>
          <a:xfrm>
            <a:off x="1010596" y="4528553"/>
            <a:ext cx="210313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0070C0"/>
                </a:solidFill>
                <a:latin typeface="Gill Sans"/>
                <a:ea typeface="Gill Sans"/>
                <a:cs typeface="Gill Sans"/>
                <a:sym typeface="Gill Sans"/>
              </a:rPr>
              <a:t>Training</a:t>
            </a:r>
            <a:r>
              <a:rPr b="1" lang="en-US" sz="1200">
                <a:solidFill>
                  <a:schemeClr val="dk1"/>
                </a:solidFill>
                <a:latin typeface="Gill Sans"/>
                <a:ea typeface="Gill Sans"/>
                <a:cs typeface="Gill Sans"/>
                <a:sym typeface="Gill Sans"/>
              </a:rPr>
              <a:t> dataset</a:t>
            </a:r>
            <a:endParaRPr/>
          </a:p>
        </p:txBody>
      </p:sp>
      <p:sp>
        <p:nvSpPr>
          <p:cNvPr id="91" name="Google Shape;91;p3"/>
          <p:cNvSpPr txBox="1"/>
          <p:nvPr/>
        </p:nvSpPr>
        <p:spPr>
          <a:xfrm>
            <a:off x="4974539" y="3411875"/>
            <a:ext cx="210313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0070C0"/>
                </a:solidFill>
                <a:latin typeface="Gill Sans"/>
                <a:ea typeface="Gill Sans"/>
                <a:cs typeface="Gill Sans"/>
                <a:sym typeface="Gill Sans"/>
              </a:rPr>
              <a:t>Test</a:t>
            </a:r>
            <a:r>
              <a:rPr b="1" lang="en-US" sz="1200">
                <a:solidFill>
                  <a:schemeClr val="dk1"/>
                </a:solidFill>
                <a:latin typeface="Gill Sans"/>
                <a:ea typeface="Gill Sans"/>
                <a:cs typeface="Gill Sans"/>
                <a:sym typeface="Gill Sans"/>
              </a:rPr>
              <a:t> dataset</a:t>
            </a:r>
            <a:endParaRPr/>
          </a:p>
        </p:txBody>
      </p:sp>
      <p:sp>
        <p:nvSpPr>
          <p:cNvPr id="92" name="Google Shape;92;p3"/>
          <p:cNvSpPr txBox="1"/>
          <p:nvPr/>
        </p:nvSpPr>
        <p:spPr>
          <a:xfrm>
            <a:off x="4062399" y="2857970"/>
            <a:ext cx="1326036"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rgbClr val="0070C0"/>
                </a:solidFill>
                <a:latin typeface="Gill Sans"/>
                <a:ea typeface="Gill Sans"/>
                <a:cs typeface="Gill Sans"/>
                <a:sym typeface="Gill Sans"/>
              </a:rPr>
              <a:t>Find k-nearest matching birds</a:t>
            </a:r>
            <a:endParaRPr/>
          </a:p>
        </p:txBody>
      </p:sp>
      <p:sp>
        <p:nvSpPr>
          <p:cNvPr id="93" name="Google Shape;93;p3"/>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94" name="Google Shape;94;p3"/>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0"/>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SPEEDING UP KNN – USING KD-TREE</a:t>
            </a:r>
            <a:endParaRPr/>
          </a:p>
        </p:txBody>
      </p:sp>
      <p:sp>
        <p:nvSpPr>
          <p:cNvPr id="401" name="Google Shape;401;p30"/>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402" name="Google Shape;402;p30"/>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403" name="Google Shape;403;p30"/>
          <p:cNvSpPr/>
          <p:nvPr/>
        </p:nvSpPr>
        <p:spPr>
          <a:xfrm>
            <a:off x="118780" y="969580"/>
            <a:ext cx="8917156" cy="403187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K-Dimensional Tree, Invented in 1970s by Jon Bentley</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Name originally meant “3d-trees, 4d-trees, etc” where k was the # of dimensions,  A k-dimensional tree is a </a:t>
            </a:r>
            <a:r>
              <a:rPr lang="en-US" sz="1600">
                <a:solidFill>
                  <a:srgbClr val="0070C0"/>
                </a:solidFill>
                <a:latin typeface="Gill Sans"/>
                <a:ea typeface="Gill Sans"/>
                <a:cs typeface="Gill Sans"/>
                <a:sym typeface="Gill Sans"/>
              </a:rPr>
              <a:t>binary tree.</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In the generic k-NN model, each time a prediction is to be made for a test point, first this test point’s </a:t>
            </a:r>
            <a:r>
              <a:rPr lang="en-US" sz="1600">
                <a:solidFill>
                  <a:schemeClr val="dk1"/>
                </a:solidFill>
                <a:highlight>
                  <a:srgbClr val="FFFF00"/>
                </a:highlight>
                <a:latin typeface="Gill Sans"/>
                <a:ea typeface="Gill Sans"/>
                <a:cs typeface="Gill Sans"/>
                <a:sym typeface="Gill Sans"/>
              </a:rPr>
              <a:t>distance from all other points </a:t>
            </a:r>
            <a:r>
              <a:rPr lang="en-US" sz="1600">
                <a:solidFill>
                  <a:schemeClr val="dk1"/>
                </a:solidFill>
                <a:latin typeface="Gill Sans"/>
                <a:ea typeface="Gill Sans"/>
                <a:cs typeface="Gill Sans"/>
                <a:sym typeface="Gill Sans"/>
              </a:rPr>
              <a:t>is calculated and then only nearest k-points can be discovered for voting. </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This approach is also known as </a:t>
            </a:r>
            <a:r>
              <a:rPr lang="en-US" sz="1600">
                <a:solidFill>
                  <a:srgbClr val="0070C0"/>
                </a:solidFill>
                <a:latin typeface="Gill Sans"/>
                <a:ea typeface="Gill Sans"/>
                <a:cs typeface="Gill Sans"/>
                <a:sym typeface="Gill Sans"/>
              </a:rPr>
              <a:t>brute-force</a:t>
            </a:r>
            <a:r>
              <a:rPr lang="en-US" sz="1600">
                <a:solidFill>
                  <a:schemeClr val="dk1"/>
                </a:solidFill>
                <a:latin typeface="Gill Sans"/>
                <a:ea typeface="Gill Sans"/>
                <a:cs typeface="Gill Sans"/>
                <a:sym typeface="Gill Sans"/>
              </a:rPr>
              <a:t> approach. </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With increasing data volume and dimensionality,  this repeated distance calculations is </a:t>
            </a:r>
            <a:r>
              <a:rPr lang="en-US" sz="1600">
                <a:solidFill>
                  <a:srgbClr val="FF0000"/>
                </a:solidFill>
                <a:latin typeface="Gill Sans"/>
                <a:ea typeface="Gill Sans"/>
                <a:cs typeface="Gill Sans"/>
                <a:sym typeface="Gill Sans"/>
              </a:rPr>
              <a:t>COSTLY</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To speed up and to </a:t>
            </a:r>
            <a:r>
              <a:rPr lang="en-US" sz="1600">
                <a:solidFill>
                  <a:schemeClr val="dk1"/>
                </a:solidFill>
                <a:highlight>
                  <a:srgbClr val="FFFF00"/>
                </a:highlight>
                <a:latin typeface="Gill Sans"/>
                <a:ea typeface="Gill Sans"/>
                <a:cs typeface="Gill Sans"/>
                <a:sym typeface="Gill Sans"/>
              </a:rPr>
              <a:t>avoid measuring distances </a:t>
            </a:r>
            <a:r>
              <a:rPr lang="en-US" sz="1600">
                <a:solidFill>
                  <a:schemeClr val="dk1"/>
                </a:solidFill>
                <a:latin typeface="Gill Sans"/>
                <a:ea typeface="Gill Sans"/>
                <a:cs typeface="Gill Sans"/>
                <a:sym typeface="Gill Sans"/>
              </a:rPr>
              <a:t>from all the points in the data set, some </a:t>
            </a:r>
            <a:r>
              <a:rPr lang="en-US" sz="1600">
                <a:solidFill>
                  <a:schemeClr val="dk1"/>
                </a:solidFill>
                <a:highlight>
                  <a:srgbClr val="FFFF00"/>
                </a:highlight>
                <a:latin typeface="Gill Sans"/>
                <a:ea typeface="Gill Sans"/>
                <a:cs typeface="Gill Sans"/>
                <a:sym typeface="Gill Sans"/>
              </a:rPr>
              <a:t>prepossessing of training data is done</a:t>
            </a:r>
            <a:r>
              <a:rPr lang="en-US" sz="1600">
                <a:solidFill>
                  <a:schemeClr val="dk1"/>
                </a:solidFill>
                <a:latin typeface="Gill Sans"/>
                <a:ea typeface="Gill Sans"/>
                <a:cs typeface="Gill Sans"/>
                <a:sym typeface="Gill Sans"/>
              </a:rPr>
              <a:t>. </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1"/>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KD-TREE – EXAMPLE CONSTRUCTION</a:t>
            </a:r>
            <a:endParaRPr/>
          </a:p>
        </p:txBody>
      </p:sp>
      <p:sp>
        <p:nvSpPr>
          <p:cNvPr id="409" name="Google Shape;409;p31"/>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410" name="Google Shape;410;p31"/>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411" name="Google Shape;411;p31"/>
          <p:cNvSpPr/>
          <p:nvPr/>
        </p:nvSpPr>
        <p:spPr>
          <a:xfrm>
            <a:off x="124691" y="979831"/>
            <a:ext cx="2785657" cy="378565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600"/>
              <a:buFont typeface="Gill Sans"/>
              <a:buAutoNum type="arabicPeriod"/>
            </a:pPr>
            <a:r>
              <a:rPr lang="en-US" sz="1600">
                <a:solidFill>
                  <a:schemeClr val="dk1"/>
                </a:solidFill>
                <a:latin typeface="Gill Sans"/>
                <a:ea typeface="Gill Sans"/>
                <a:cs typeface="Gill Sans"/>
                <a:sym typeface="Gill Sans"/>
              </a:rPr>
              <a:t>Consider a three dimensional (training) data set. </a:t>
            </a:r>
            <a:endParaRPr/>
          </a:p>
          <a:p>
            <a:pPr indent="-241300" lvl="0" marL="342900" marR="0" rtl="0" algn="l">
              <a:spcBef>
                <a:spcPts val="0"/>
              </a:spcBef>
              <a:spcAft>
                <a:spcPts val="0"/>
              </a:spcAft>
              <a:buClr>
                <a:schemeClr val="dk1"/>
              </a:buClr>
              <a:buSzPts val="1600"/>
              <a:buFont typeface="Gill Sans"/>
              <a:buNone/>
            </a:pPr>
            <a:r>
              <a:t/>
            </a:r>
            <a:endParaRPr sz="16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1600"/>
              <a:buFont typeface="Gill Sans"/>
              <a:buAutoNum type="arabicPeriod"/>
            </a:pPr>
            <a:r>
              <a:rPr lang="en-US" sz="1600">
                <a:solidFill>
                  <a:schemeClr val="dk1"/>
                </a:solidFill>
                <a:latin typeface="Gill Sans"/>
                <a:ea typeface="Gill Sans"/>
                <a:cs typeface="Gill Sans"/>
                <a:sym typeface="Gill Sans"/>
              </a:rPr>
              <a:t>3 attributes ‘a’, ‘b’ and ‘c’. </a:t>
            </a:r>
            <a:endParaRPr/>
          </a:p>
          <a:p>
            <a:pPr indent="-241300" lvl="0" marL="342900" marR="0" rtl="0" algn="l">
              <a:spcBef>
                <a:spcPts val="0"/>
              </a:spcBef>
              <a:spcAft>
                <a:spcPts val="0"/>
              </a:spcAft>
              <a:buClr>
                <a:schemeClr val="dk1"/>
              </a:buClr>
              <a:buSzPts val="1600"/>
              <a:buFont typeface="Gill Sans"/>
              <a:buNone/>
            </a:pPr>
            <a:r>
              <a:t/>
            </a:r>
            <a:endParaRPr sz="16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1600"/>
              <a:buFont typeface="Gill Sans"/>
              <a:buAutoNum type="arabicPeriod"/>
            </a:pPr>
            <a:r>
              <a:rPr lang="en-US" sz="1600">
                <a:solidFill>
                  <a:schemeClr val="dk1"/>
                </a:solidFill>
                <a:latin typeface="Gill Sans"/>
                <a:ea typeface="Gill Sans"/>
                <a:cs typeface="Gill Sans"/>
                <a:sym typeface="Gill Sans"/>
              </a:rPr>
              <a:t>Among the three, attribute ‘</a:t>
            </a:r>
            <a:r>
              <a:rPr lang="en-US" sz="1600">
                <a:solidFill>
                  <a:srgbClr val="0070C0"/>
                </a:solidFill>
                <a:latin typeface="Gill Sans"/>
                <a:ea typeface="Gill Sans"/>
                <a:cs typeface="Gill Sans"/>
                <a:sym typeface="Gill Sans"/>
              </a:rPr>
              <a:t>b’</a:t>
            </a:r>
            <a:r>
              <a:rPr lang="en-US" sz="1600">
                <a:solidFill>
                  <a:schemeClr val="dk1"/>
                </a:solidFill>
                <a:latin typeface="Gill Sans"/>
                <a:ea typeface="Gill Sans"/>
                <a:cs typeface="Gill Sans"/>
                <a:sym typeface="Gill Sans"/>
              </a:rPr>
              <a:t> has the greatest variance. </a:t>
            </a:r>
            <a:endParaRPr/>
          </a:p>
          <a:p>
            <a:pPr indent="-241300" lvl="0" marL="342900" marR="0" rtl="0" algn="l">
              <a:spcBef>
                <a:spcPts val="0"/>
              </a:spcBef>
              <a:spcAft>
                <a:spcPts val="0"/>
              </a:spcAft>
              <a:buClr>
                <a:schemeClr val="dk1"/>
              </a:buClr>
              <a:buSzPts val="1600"/>
              <a:buFont typeface="Gill Sans"/>
              <a:buNone/>
            </a:pPr>
            <a:r>
              <a:t/>
            </a:r>
            <a:endParaRPr sz="16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1600"/>
              <a:buFont typeface="Gill Sans"/>
              <a:buAutoNum type="arabicPeriod"/>
            </a:pPr>
            <a:r>
              <a:rPr lang="en-US" sz="1600">
                <a:solidFill>
                  <a:schemeClr val="dk1"/>
                </a:solidFill>
                <a:latin typeface="Gill Sans"/>
                <a:ea typeface="Gill Sans"/>
                <a:cs typeface="Gill Sans"/>
                <a:sym typeface="Gill Sans"/>
              </a:rPr>
              <a:t>We sort the data set on the attribute ‘</a:t>
            </a:r>
            <a:r>
              <a:rPr lang="en-US" sz="1600">
                <a:solidFill>
                  <a:srgbClr val="0070C0"/>
                </a:solidFill>
                <a:latin typeface="Gill Sans"/>
                <a:ea typeface="Gill Sans"/>
                <a:cs typeface="Gill Sans"/>
                <a:sym typeface="Gill Sans"/>
              </a:rPr>
              <a:t>b</a:t>
            </a:r>
            <a:r>
              <a:rPr lang="en-US" sz="1600">
                <a:solidFill>
                  <a:schemeClr val="dk1"/>
                </a:solidFill>
                <a:latin typeface="Gill Sans"/>
                <a:ea typeface="Gill Sans"/>
                <a:cs typeface="Gill Sans"/>
                <a:sym typeface="Gill Sans"/>
              </a:rPr>
              <a:t>’</a:t>
            </a:r>
            <a:endParaRPr/>
          </a:p>
          <a:p>
            <a:pPr indent="-241300" lvl="0" marL="342900" marR="0" rtl="0" algn="l">
              <a:spcBef>
                <a:spcPts val="0"/>
              </a:spcBef>
              <a:spcAft>
                <a:spcPts val="0"/>
              </a:spcAft>
              <a:buClr>
                <a:schemeClr val="dk1"/>
              </a:buClr>
              <a:buSzPts val="1600"/>
              <a:buFont typeface="Gill Sans"/>
              <a:buNone/>
            </a:pPr>
            <a:r>
              <a:t/>
            </a:r>
            <a:endParaRPr sz="16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1600"/>
              <a:buFont typeface="Gill Sans"/>
              <a:buAutoNum type="arabicPeriod"/>
            </a:pPr>
            <a:r>
              <a:rPr lang="en-US" sz="1600">
                <a:solidFill>
                  <a:schemeClr val="dk1"/>
                </a:solidFill>
                <a:latin typeface="Gill Sans"/>
                <a:ea typeface="Gill Sans"/>
                <a:cs typeface="Gill Sans"/>
                <a:sym typeface="Gill Sans"/>
              </a:rPr>
              <a:t>Divide it into 2 parts at the median.</a:t>
            </a:r>
            <a:endParaRPr/>
          </a:p>
        </p:txBody>
      </p:sp>
      <p:graphicFrame>
        <p:nvGraphicFramePr>
          <p:cNvPr id="412" name="Google Shape;412;p31"/>
          <p:cNvGraphicFramePr/>
          <p:nvPr/>
        </p:nvGraphicFramePr>
        <p:xfrm>
          <a:off x="4109885" y="978916"/>
          <a:ext cx="3000000" cy="3000000"/>
        </p:xfrm>
        <a:graphic>
          <a:graphicData uri="http://schemas.openxmlformats.org/drawingml/2006/table">
            <a:tbl>
              <a:tblPr>
                <a:noFill/>
                <a:tableStyleId>{0D2D24B6-16A2-449D-BEFA-78B193F67E84}</a:tableStyleId>
              </a:tblPr>
              <a:tblGrid>
                <a:gridCol w="609600"/>
                <a:gridCol w="609600"/>
                <a:gridCol w="609600"/>
                <a:gridCol w="609600"/>
              </a:tblGrid>
              <a:tr h="200025">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i="0" lang="en-US" sz="1100" u="none" strike="noStrike">
                          <a:solidFill>
                            <a:srgbClr val="000000"/>
                          </a:solidFill>
                          <a:latin typeface="Calibri"/>
                          <a:ea typeface="Calibri"/>
                          <a:cs typeface="Calibri"/>
                          <a:sym typeface="Calibri"/>
                        </a:rPr>
                        <a:t>a</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marR="0" rtl="0" algn="ctr">
                        <a:spcBef>
                          <a:spcPts val="0"/>
                        </a:spcBef>
                        <a:spcAft>
                          <a:spcPts val="0"/>
                        </a:spcAft>
                        <a:buNone/>
                      </a:pPr>
                      <a:r>
                        <a:rPr b="1" i="0" lang="en-US" sz="1100" u="none" strike="noStrike">
                          <a:solidFill>
                            <a:srgbClr val="000000"/>
                          </a:solidFill>
                          <a:latin typeface="Calibri"/>
                          <a:ea typeface="Calibri"/>
                          <a:cs typeface="Calibri"/>
                          <a:sym typeface="Calibri"/>
                        </a:rPr>
                        <a:t>b</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marR="0" rtl="0" algn="ctr">
                        <a:spcBef>
                          <a:spcPts val="0"/>
                        </a:spcBef>
                        <a:spcAft>
                          <a:spcPts val="0"/>
                        </a:spcAft>
                        <a:buNone/>
                      </a:pPr>
                      <a:r>
                        <a:rPr b="1" i="0" lang="en-US" sz="1100" u="none" strike="noStrike">
                          <a:solidFill>
                            <a:srgbClr val="000000"/>
                          </a:solidFill>
                          <a:latin typeface="Calibri"/>
                          <a:ea typeface="Calibri"/>
                          <a:cs typeface="Calibri"/>
                          <a:sym typeface="Calibri"/>
                        </a:rPr>
                        <a:t>c</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r>
              <a:tr h="190500">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22</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38</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21</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4</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8</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6</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2</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14</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3</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8</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20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12</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2325">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10</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26</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18</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12</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32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15</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18</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56</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33</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16</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44</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27</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20</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50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24</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14</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62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30</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0025">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6</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9</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r h="200025">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0500">
                <a:tc>
                  <a:txBody>
                    <a:bodyPr/>
                    <a:lstStyle/>
                    <a:p>
                      <a:pPr indent="0" lvl="0" marL="0" marR="0" rtl="0" algn="l">
                        <a:spcBef>
                          <a:spcPts val="0"/>
                        </a:spcBef>
                        <a:spcAft>
                          <a:spcPts val="0"/>
                        </a:spcAft>
                        <a:buNone/>
                      </a:pPr>
                      <a:r>
                        <a:rPr b="1" i="0" lang="en-US" sz="1100" u="none" strike="noStrike">
                          <a:solidFill>
                            <a:srgbClr val="000000"/>
                          </a:solidFill>
                          <a:latin typeface="Calibri"/>
                          <a:ea typeface="Calibri"/>
                          <a:cs typeface="Calibri"/>
                          <a:sym typeface="Calibri"/>
                        </a:rPr>
                        <a:t>Mean </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12</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32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18</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l">
                        <a:spcBef>
                          <a:spcPts val="0"/>
                        </a:spcBef>
                        <a:spcAft>
                          <a:spcPts val="0"/>
                        </a:spcAft>
                        <a:buNone/>
                      </a:pPr>
                      <a:r>
                        <a:rPr b="1" i="0" lang="en-US" sz="1100" u="none" strike="noStrike">
                          <a:solidFill>
                            <a:srgbClr val="000000"/>
                          </a:solidFill>
                          <a:latin typeface="Calibri"/>
                          <a:ea typeface="Calibri"/>
                          <a:cs typeface="Calibri"/>
                          <a:sym typeface="Calibri"/>
                        </a:rPr>
                        <a:t>Variance</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44</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396</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A9D08E"/>
                    </a:solidFill>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99</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0025">
                <a:tc>
                  <a:txBody>
                    <a:bodyPr/>
                    <a:lstStyle/>
                    <a:p>
                      <a:pPr indent="0" lvl="0" marL="0" marR="0" rtl="0" algn="l">
                        <a:spcBef>
                          <a:spcPts val="0"/>
                        </a:spcBef>
                        <a:spcAft>
                          <a:spcPts val="0"/>
                        </a:spcAft>
                        <a:buNone/>
                      </a:pPr>
                      <a:r>
                        <a:rPr b="0" i="0" lang="en-US" sz="1100" u="none" strike="noStrike">
                          <a:solidFill>
                            <a:srgbClr val="000000"/>
                          </a:solidFill>
                          <a:latin typeface="Calibri"/>
                          <a:ea typeface="Calibri"/>
                          <a:cs typeface="Calibri"/>
                          <a:sym typeface="Calibri"/>
                        </a:rPr>
                        <a:t>SD</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6.63</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19.90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9.95</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13" name="Google Shape;413;p31"/>
          <p:cNvSpPr/>
          <p:nvPr/>
        </p:nvSpPr>
        <p:spPr>
          <a:xfrm>
            <a:off x="7177547" y="4201569"/>
            <a:ext cx="1809138" cy="545586"/>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52974" y="-437730"/>
                </a:lnTo>
              </a:path>
            </a:pathLst>
          </a:custGeom>
          <a:solidFill>
            <a:srgbClr val="D8D5D0"/>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Gill Sans"/>
                <a:ea typeface="Gill Sans"/>
                <a:cs typeface="Gill Sans"/>
                <a:sym typeface="Gill Sans"/>
              </a:rPr>
              <a:t>median is at (12,32,15).</a:t>
            </a:r>
            <a:endParaRPr/>
          </a:p>
        </p:txBody>
      </p:sp>
      <p:graphicFrame>
        <p:nvGraphicFramePr>
          <p:cNvPr id="414" name="Google Shape;414;p31"/>
          <p:cNvGraphicFramePr/>
          <p:nvPr/>
        </p:nvGraphicFramePr>
        <p:xfrm>
          <a:off x="6548285" y="979831"/>
          <a:ext cx="3000000" cy="3000000"/>
        </p:xfrm>
        <a:graphic>
          <a:graphicData uri="http://schemas.openxmlformats.org/drawingml/2006/table">
            <a:tbl>
              <a:tblPr>
                <a:noFill/>
                <a:tableStyleId>{0D2D24B6-16A2-449D-BEFA-78B193F67E84}</a:tableStyleId>
              </a:tblPr>
              <a:tblGrid>
                <a:gridCol w="609600"/>
                <a:gridCol w="609600"/>
                <a:gridCol w="609600"/>
                <a:gridCol w="609600"/>
              </a:tblGrid>
              <a:tr h="200025">
                <a:tc>
                  <a:txBody>
                    <a:bodyPr/>
                    <a:lstStyle/>
                    <a:p>
                      <a:pPr indent="0" lvl="0" marL="0" marR="0" rtl="0" algn="ctr">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i="0" lang="en-US" sz="1100" u="none" strike="noStrike">
                          <a:solidFill>
                            <a:srgbClr val="000000"/>
                          </a:solidFill>
                          <a:latin typeface="Calibri"/>
                          <a:ea typeface="Calibri"/>
                          <a:cs typeface="Calibri"/>
                          <a:sym typeface="Calibri"/>
                        </a:rPr>
                        <a:t>a</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699"/>
                    </a:solidFill>
                  </a:tcPr>
                </a:tc>
                <a:tc>
                  <a:txBody>
                    <a:bodyPr/>
                    <a:lstStyle/>
                    <a:p>
                      <a:pPr indent="0" lvl="0" marL="0" marR="0" rtl="0" algn="ctr">
                        <a:spcBef>
                          <a:spcPts val="0"/>
                        </a:spcBef>
                        <a:spcAft>
                          <a:spcPts val="0"/>
                        </a:spcAft>
                        <a:buNone/>
                      </a:pPr>
                      <a:r>
                        <a:rPr b="1" i="0" lang="en-US" sz="1100" u="none" strike="noStrike">
                          <a:solidFill>
                            <a:srgbClr val="000000"/>
                          </a:solidFill>
                          <a:latin typeface="Calibri"/>
                          <a:ea typeface="Calibri"/>
                          <a:cs typeface="Calibri"/>
                          <a:sym typeface="Calibri"/>
                        </a:rPr>
                        <a:t>b</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699"/>
                    </a:solidFill>
                  </a:tcPr>
                </a:tc>
                <a:tc>
                  <a:txBody>
                    <a:bodyPr/>
                    <a:lstStyle/>
                    <a:p>
                      <a:pPr indent="0" lvl="0" marL="0" marR="0" rtl="0" algn="ctr">
                        <a:spcBef>
                          <a:spcPts val="0"/>
                        </a:spcBef>
                        <a:spcAft>
                          <a:spcPts val="0"/>
                        </a:spcAft>
                        <a:buNone/>
                      </a:pPr>
                      <a:r>
                        <a:rPr b="1" i="0" lang="en-US" sz="1100" u="none" strike="noStrike">
                          <a:solidFill>
                            <a:srgbClr val="000000"/>
                          </a:solidFill>
                          <a:latin typeface="Calibri"/>
                          <a:ea typeface="Calibri"/>
                          <a:cs typeface="Calibri"/>
                          <a:sym typeface="Calibri"/>
                        </a:rPr>
                        <a:t>c</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699"/>
                    </a:solidFill>
                  </a:tcPr>
                </a:tc>
              </a:tr>
              <a:tr h="190500">
                <a:tc>
                  <a:txBody>
                    <a:bodyPr/>
                    <a:lstStyle/>
                    <a:p>
                      <a:pPr indent="0" lvl="0" marL="0" marR="0" rtl="0" algn="ctr">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6</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B050"/>
                          </a:solidFill>
                          <a:latin typeface="Calibri"/>
                          <a:ea typeface="Calibri"/>
                          <a:cs typeface="Calibri"/>
                          <a:sym typeface="Calibri"/>
                        </a:rPr>
                        <a:t>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9</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ctr">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4</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B050"/>
                          </a:solidFill>
                          <a:latin typeface="Calibri"/>
                          <a:ea typeface="Calibri"/>
                          <a:cs typeface="Calibri"/>
                          <a:sym typeface="Calibri"/>
                        </a:rPr>
                        <a:t>8</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6</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ctr">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2</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B050"/>
                          </a:solidFill>
                          <a:latin typeface="Calibri"/>
                          <a:ea typeface="Calibri"/>
                          <a:cs typeface="Calibri"/>
                          <a:sym typeface="Calibri"/>
                        </a:rPr>
                        <a:t>14</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3</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ctr">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8</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B050"/>
                          </a:solidFill>
                          <a:latin typeface="Calibri"/>
                          <a:ea typeface="Calibri"/>
                          <a:cs typeface="Calibri"/>
                          <a:sym typeface="Calibri"/>
                        </a:rPr>
                        <a:t>20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12</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ctr">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10</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B050"/>
                          </a:solidFill>
                          <a:latin typeface="Calibri"/>
                          <a:ea typeface="Calibri"/>
                          <a:cs typeface="Calibri"/>
                          <a:sym typeface="Calibri"/>
                        </a:rPr>
                        <a:t>26</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18</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ctr">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12</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B050"/>
                          </a:solidFill>
                          <a:latin typeface="Calibri"/>
                          <a:ea typeface="Calibri"/>
                          <a:cs typeface="Calibri"/>
                          <a:sym typeface="Calibri"/>
                        </a:rPr>
                        <a:t>32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D966"/>
                    </a:solidFill>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15</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ctr">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22</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B050"/>
                          </a:solidFill>
                          <a:latin typeface="Calibri"/>
                          <a:ea typeface="Calibri"/>
                          <a:cs typeface="Calibri"/>
                          <a:sym typeface="Calibri"/>
                        </a:rPr>
                        <a:t>38</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21</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ctr">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16</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B050"/>
                          </a:solidFill>
                          <a:latin typeface="Calibri"/>
                          <a:ea typeface="Calibri"/>
                          <a:cs typeface="Calibri"/>
                          <a:sym typeface="Calibri"/>
                        </a:rPr>
                        <a:t>44</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27</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ctr">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20</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B050"/>
                          </a:solidFill>
                          <a:latin typeface="Calibri"/>
                          <a:ea typeface="Calibri"/>
                          <a:cs typeface="Calibri"/>
                          <a:sym typeface="Calibri"/>
                        </a:rPr>
                        <a:t>50</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24</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ctr">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18</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B050"/>
                          </a:solidFill>
                          <a:latin typeface="Calibri"/>
                          <a:ea typeface="Calibri"/>
                          <a:cs typeface="Calibri"/>
                          <a:sym typeface="Calibri"/>
                        </a:rPr>
                        <a:t>56</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33</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0025">
                <a:tc>
                  <a:txBody>
                    <a:bodyPr/>
                    <a:lstStyle/>
                    <a:p>
                      <a:pPr indent="0" lvl="0" marL="0" marR="0" rtl="0" algn="ctr">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14</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B050"/>
                          </a:solidFill>
                          <a:latin typeface="Calibri"/>
                          <a:ea typeface="Calibri"/>
                          <a:cs typeface="Calibri"/>
                          <a:sym typeface="Calibri"/>
                        </a:rPr>
                        <a:t>62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30</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r h="200025">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0500">
                <a:tc>
                  <a:txBody>
                    <a:bodyPr/>
                    <a:lstStyle/>
                    <a:p>
                      <a:pPr indent="0" lvl="0" marL="0" marR="0" rtl="0" algn="r">
                        <a:spcBef>
                          <a:spcPts val="0"/>
                        </a:spcBef>
                        <a:spcAft>
                          <a:spcPts val="0"/>
                        </a:spcAft>
                        <a:buNone/>
                      </a:pPr>
                      <a:r>
                        <a:rPr b="1" i="0" lang="en-US" sz="1100" u="none" strike="noStrike">
                          <a:solidFill>
                            <a:srgbClr val="000000"/>
                          </a:solidFill>
                          <a:latin typeface="Calibri"/>
                          <a:ea typeface="Calibri"/>
                          <a:cs typeface="Calibri"/>
                          <a:sym typeface="Calibri"/>
                        </a:rPr>
                        <a:t>Median</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12</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32</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92D050"/>
                    </a:solidFill>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18</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90500">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 </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0025">
                <a:tc>
                  <a:txBody>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 </a:t>
                      </a:r>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100" u="none" strike="noStrike">
                          <a:solidFill>
                            <a:srgbClr val="000000"/>
                          </a:solidFill>
                          <a:latin typeface="Calibri"/>
                          <a:ea typeface="Calibri"/>
                          <a:cs typeface="Calibri"/>
                          <a:sym typeface="Calibri"/>
                        </a:rPr>
                        <a:t> </a:t>
                      </a:r>
                      <a:endParaRPr/>
                    </a:p>
                  </a:txBody>
                  <a:tcPr marT="9525" marB="0" marR="9525" marL="9525"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15" name="Google Shape;415;p31"/>
          <p:cNvSpPr/>
          <p:nvPr/>
        </p:nvSpPr>
        <p:spPr>
          <a:xfrm>
            <a:off x="4739147" y="4147584"/>
            <a:ext cx="1809138" cy="545586"/>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53626" y="-669125"/>
                </a:lnTo>
              </a:path>
            </a:pathLst>
          </a:custGeom>
          <a:solidFill>
            <a:srgbClr val="D8D5D0"/>
          </a:solidFill>
          <a:ln cap="flat" cmpd="sng" w="12700">
            <a:solidFill>
              <a:srgbClr val="B376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Gill Sans"/>
                <a:ea typeface="Gill Sans"/>
                <a:cs typeface="Gill Sans"/>
                <a:sym typeface="Gill Sans"/>
              </a:rPr>
              <a:t>Column ‘b’ has max variance</a:t>
            </a:r>
            <a:endParaRPr/>
          </a:p>
        </p:txBody>
      </p:sp>
      <p:sp>
        <p:nvSpPr>
          <p:cNvPr id="416" name="Google Shape;416;p31"/>
          <p:cNvSpPr/>
          <p:nvPr/>
        </p:nvSpPr>
        <p:spPr>
          <a:xfrm rot="-3572550">
            <a:off x="2511256" y="1063756"/>
            <a:ext cx="2408907" cy="2303943"/>
          </a:xfrm>
          <a:prstGeom prst="irregularSeal2">
            <a:avLst/>
          </a:prstGeom>
          <a:gradFill>
            <a:gsLst>
              <a:gs pos="0">
                <a:srgbClr val="FCBD82"/>
              </a:gs>
              <a:gs pos="100000">
                <a:srgbClr val="FDBB7B"/>
              </a:gs>
            </a:gsLst>
            <a:lin ang="5400000" scaled="0"/>
          </a:gra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Gill Sans"/>
                <a:ea typeface="Gill Sans"/>
                <a:cs typeface="Gill Sans"/>
                <a:sym typeface="Gill Sans"/>
              </a:rPr>
              <a:t>Refer to the excel sheet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2"/>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BALL TREE</a:t>
            </a:r>
            <a:endParaRPr/>
          </a:p>
        </p:txBody>
      </p:sp>
      <p:sp>
        <p:nvSpPr>
          <p:cNvPr id="422" name="Google Shape;422;p32"/>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423" name="Google Shape;423;p32"/>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424" name="Google Shape;424;p32"/>
          <p:cNvSpPr/>
          <p:nvPr/>
        </p:nvSpPr>
        <p:spPr>
          <a:xfrm>
            <a:off x="103238" y="891540"/>
            <a:ext cx="8971936" cy="206210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In computer science, a </a:t>
            </a:r>
            <a:r>
              <a:rPr lang="en-US" sz="1600">
                <a:solidFill>
                  <a:srgbClr val="0070C0"/>
                </a:solidFill>
                <a:latin typeface="Gill Sans"/>
                <a:ea typeface="Gill Sans"/>
                <a:cs typeface="Gill Sans"/>
                <a:sym typeface="Gill Sans"/>
              </a:rPr>
              <a:t>ball tree</a:t>
            </a:r>
            <a:r>
              <a:rPr lang="en-US" sz="1600">
                <a:solidFill>
                  <a:schemeClr val="dk1"/>
                </a:solidFill>
                <a:latin typeface="Gill Sans"/>
                <a:ea typeface="Gill Sans"/>
                <a:cs typeface="Gill Sans"/>
                <a:sym typeface="Gill Sans"/>
              </a:rPr>
              <a:t>, or metric tree, is a space partitioning data structure for organizing points in a </a:t>
            </a:r>
            <a:r>
              <a:rPr lang="en-US" sz="1600">
                <a:solidFill>
                  <a:schemeClr val="dk1"/>
                </a:solidFill>
                <a:highlight>
                  <a:srgbClr val="FFFF00"/>
                </a:highlight>
                <a:latin typeface="Gill Sans"/>
                <a:ea typeface="Gill Sans"/>
                <a:cs typeface="Gill Sans"/>
                <a:sym typeface="Gill Sans"/>
              </a:rPr>
              <a:t>multi-dimensional space</a:t>
            </a:r>
            <a:r>
              <a:rPr lang="en-US" sz="1600">
                <a:solidFill>
                  <a:schemeClr val="dk1"/>
                </a:solidFill>
                <a:latin typeface="Gill Sans"/>
                <a:ea typeface="Gill Sans"/>
                <a:cs typeface="Gill Sans"/>
                <a:sym typeface="Gill Sans"/>
              </a:rPr>
              <a:t>. </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The ball tree gets its name from the fact that it </a:t>
            </a:r>
            <a:r>
              <a:rPr lang="en-US" sz="1600">
                <a:solidFill>
                  <a:schemeClr val="dk1"/>
                </a:solidFill>
                <a:highlight>
                  <a:srgbClr val="FFFF00"/>
                </a:highlight>
                <a:latin typeface="Gill Sans"/>
                <a:ea typeface="Gill Sans"/>
                <a:cs typeface="Gill Sans"/>
                <a:sym typeface="Gill Sans"/>
              </a:rPr>
              <a:t>partitions data points into a nested set of hyperspheres </a:t>
            </a:r>
            <a:r>
              <a:rPr lang="en-US" sz="1600">
                <a:solidFill>
                  <a:schemeClr val="dk1"/>
                </a:solidFill>
                <a:latin typeface="Gill Sans"/>
                <a:ea typeface="Gill Sans"/>
                <a:cs typeface="Gill Sans"/>
                <a:sym typeface="Gill Sans"/>
              </a:rPr>
              <a:t>known as "balls". </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The resulting data structure has characteristics that make it </a:t>
            </a:r>
            <a:r>
              <a:rPr lang="en-US" sz="1600">
                <a:solidFill>
                  <a:schemeClr val="dk1"/>
                </a:solidFill>
                <a:highlight>
                  <a:srgbClr val="FFFF00"/>
                </a:highlight>
                <a:latin typeface="Gill Sans"/>
                <a:ea typeface="Gill Sans"/>
                <a:cs typeface="Gill Sans"/>
                <a:sym typeface="Gill Sans"/>
              </a:rPr>
              <a:t>useful</a:t>
            </a:r>
            <a:r>
              <a:rPr lang="en-US" sz="1600">
                <a:solidFill>
                  <a:schemeClr val="dk1"/>
                </a:solidFill>
                <a:latin typeface="Gill Sans"/>
                <a:ea typeface="Gill Sans"/>
                <a:cs typeface="Gill Sans"/>
                <a:sym typeface="Gill Sans"/>
              </a:rPr>
              <a:t> for a number of applications, most notably </a:t>
            </a:r>
            <a:r>
              <a:rPr lang="en-US" sz="1600">
                <a:solidFill>
                  <a:schemeClr val="dk1"/>
                </a:solidFill>
                <a:highlight>
                  <a:srgbClr val="FFFF00"/>
                </a:highlight>
                <a:latin typeface="Gill Sans"/>
                <a:ea typeface="Gill Sans"/>
                <a:cs typeface="Gill Sans"/>
                <a:sym typeface="Gill Sans"/>
              </a:rPr>
              <a:t>nearest neighbor </a:t>
            </a:r>
            <a:r>
              <a:rPr lang="en-US" sz="1600">
                <a:solidFill>
                  <a:schemeClr val="dk1"/>
                </a:solidFill>
                <a:latin typeface="Gill Sans"/>
                <a:ea typeface="Gill Sans"/>
                <a:cs typeface="Gill Sans"/>
                <a:sym typeface="Gill Sans"/>
              </a:rPr>
              <a:t>search.</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3"/>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CHOICE OF TREE ALGORITHM</a:t>
            </a:r>
            <a:endParaRPr/>
          </a:p>
        </p:txBody>
      </p:sp>
      <p:sp>
        <p:nvSpPr>
          <p:cNvPr id="430" name="Google Shape;430;p33"/>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431" name="Google Shape;431;p33"/>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432" name="Google Shape;432;p33"/>
          <p:cNvSpPr/>
          <p:nvPr/>
        </p:nvSpPr>
        <p:spPr>
          <a:xfrm>
            <a:off x="103734" y="891540"/>
            <a:ext cx="8948058"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ill Sans"/>
                <a:ea typeface="Gill Sans"/>
                <a:cs typeface="Gill Sans"/>
                <a:sym typeface="Gill Sans"/>
              </a:rPr>
              <a:t>The optimal algorithm for a given dataset is a complicated choice and depends on a number of factors:</a:t>
            </a:r>
            <a:endParaRPr/>
          </a:p>
          <a:p>
            <a:pPr indent="0" lvl="0" marL="0" marR="0" rtl="0" algn="l">
              <a:spcBef>
                <a:spcPts val="0"/>
              </a:spcBef>
              <a:spcAft>
                <a:spcPts val="0"/>
              </a:spcAft>
              <a:buNone/>
            </a:pPr>
            <a:r>
              <a:t/>
            </a:r>
            <a:endParaRPr sz="16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1600"/>
              <a:buFont typeface="Arial"/>
              <a:buChar char="•"/>
            </a:pPr>
            <a:r>
              <a:rPr lang="en-US" sz="1600">
                <a:solidFill>
                  <a:schemeClr val="dk1"/>
                </a:solidFill>
                <a:highlight>
                  <a:srgbClr val="FFFF00"/>
                </a:highlight>
                <a:latin typeface="Gill Sans"/>
                <a:ea typeface="Gill Sans"/>
                <a:cs typeface="Gill Sans"/>
                <a:sym typeface="Gill Sans"/>
              </a:rPr>
              <a:t>number of samples  </a:t>
            </a:r>
            <a:r>
              <a:rPr lang="en-US" sz="1600">
                <a:solidFill>
                  <a:schemeClr val="dk1"/>
                </a:solidFill>
                <a:latin typeface="Gill Sans"/>
                <a:ea typeface="Gill Sans"/>
                <a:cs typeface="Gill Sans"/>
                <a:sym typeface="Gill Sans"/>
              </a:rPr>
              <a:t>(i.e. n_samples) and </a:t>
            </a:r>
            <a:r>
              <a:rPr lang="en-US" sz="1600">
                <a:solidFill>
                  <a:schemeClr val="dk1"/>
                </a:solidFill>
                <a:highlight>
                  <a:srgbClr val="FFFF00"/>
                </a:highlight>
                <a:latin typeface="Gill Sans"/>
                <a:ea typeface="Gill Sans"/>
                <a:cs typeface="Gill Sans"/>
                <a:sym typeface="Gill Sans"/>
              </a:rPr>
              <a:t>dimensionality</a:t>
            </a:r>
            <a:r>
              <a:rPr lang="en-US" sz="1600">
                <a:solidFill>
                  <a:schemeClr val="dk1"/>
                </a:solidFill>
                <a:latin typeface="Gill Sans"/>
                <a:ea typeface="Gill Sans"/>
                <a:cs typeface="Gill Sans"/>
                <a:sym typeface="Gill Sans"/>
              </a:rPr>
              <a:t>  (i.e. n_features).</a:t>
            </a:r>
            <a:endParaRPr/>
          </a:p>
          <a:p>
            <a:pPr indent="-241300" lvl="0" marL="342900" marR="0" rtl="0" algn="l">
              <a:spcBef>
                <a:spcPts val="0"/>
              </a:spcBef>
              <a:spcAft>
                <a:spcPts val="0"/>
              </a:spcAft>
              <a:buClr>
                <a:schemeClr val="dk1"/>
              </a:buClr>
              <a:buSzPts val="1600"/>
              <a:buFont typeface="Gill Sans"/>
              <a:buNone/>
            </a:pPr>
            <a:r>
              <a:t/>
            </a:r>
            <a:endParaRPr sz="1600">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For small data sets, </a:t>
            </a:r>
            <a:r>
              <a:rPr b="0" i="0" lang="en-US" sz="1600" u="none" cap="none" strike="noStrike">
                <a:solidFill>
                  <a:srgbClr val="0070C0"/>
                </a:solidFill>
                <a:latin typeface="Gill Sans"/>
                <a:ea typeface="Gill Sans"/>
                <a:cs typeface="Gill Sans"/>
                <a:sym typeface="Gill Sans"/>
              </a:rPr>
              <a:t>brute force </a:t>
            </a:r>
            <a:r>
              <a:rPr b="0" i="0" lang="en-US" sz="1600" u="none" cap="none" strike="noStrike">
                <a:solidFill>
                  <a:schemeClr val="dk1"/>
                </a:solidFill>
                <a:latin typeface="Gill Sans"/>
                <a:ea typeface="Gill Sans"/>
                <a:cs typeface="Gill Sans"/>
                <a:sym typeface="Gill Sans"/>
              </a:rPr>
              <a:t>algorithms can be more efficient than a tree-based approach. </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Both </a:t>
            </a:r>
            <a:r>
              <a:rPr b="0" i="0" lang="en-US" sz="1600" u="none" cap="none" strike="noStrike">
                <a:solidFill>
                  <a:srgbClr val="0070C0"/>
                </a:solidFill>
                <a:latin typeface="Gill Sans"/>
                <a:ea typeface="Gill Sans"/>
                <a:cs typeface="Gill Sans"/>
                <a:sym typeface="Gill Sans"/>
              </a:rPr>
              <a:t>KDTree</a:t>
            </a:r>
            <a:r>
              <a:rPr b="0" i="0" lang="en-US" sz="1600" u="none" cap="none" strike="noStrike">
                <a:solidFill>
                  <a:schemeClr val="dk1"/>
                </a:solidFill>
                <a:latin typeface="Gill Sans"/>
                <a:ea typeface="Gill Sans"/>
                <a:cs typeface="Gill Sans"/>
                <a:sym typeface="Gill Sans"/>
              </a:rPr>
              <a:t> and </a:t>
            </a:r>
            <a:r>
              <a:rPr b="0" i="0" lang="en-US" sz="1600" u="none" cap="none" strike="noStrike">
                <a:solidFill>
                  <a:srgbClr val="0070C0"/>
                </a:solidFill>
                <a:latin typeface="Gill Sans"/>
                <a:ea typeface="Gill Sans"/>
                <a:cs typeface="Gill Sans"/>
                <a:sym typeface="Gill Sans"/>
              </a:rPr>
              <a:t>BallTree</a:t>
            </a:r>
            <a:r>
              <a:rPr b="0" i="0" lang="en-US" sz="1600" u="none" cap="none" strike="noStrike">
                <a:solidFill>
                  <a:schemeClr val="dk1"/>
                </a:solidFill>
                <a:latin typeface="Gill Sans"/>
                <a:ea typeface="Gill Sans"/>
                <a:cs typeface="Gill Sans"/>
                <a:sym typeface="Gill Sans"/>
              </a:rPr>
              <a:t> address this through providing a leaf size parameter: this controls the number of samples at which a query switches to </a:t>
            </a:r>
            <a:r>
              <a:rPr b="0" i="0" lang="en-US" sz="1600" u="none" cap="none" strike="noStrike">
                <a:solidFill>
                  <a:srgbClr val="0070C0"/>
                </a:solidFill>
                <a:latin typeface="Gill Sans"/>
                <a:ea typeface="Gill Sans"/>
                <a:cs typeface="Gill Sans"/>
                <a:sym typeface="Gill Sans"/>
              </a:rPr>
              <a:t>brute-force</a:t>
            </a:r>
            <a:r>
              <a:rPr b="0" i="0" lang="en-US" sz="1600" u="none" cap="none" strike="noStrike">
                <a:solidFill>
                  <a:schemeClr val="dk1"/>
                </a:solidFill>
                <a:latin typeface="Gill Sans"/>
                <a:ea typeface="Gill Sans"/>
                <a:cs typeface="Gill Sans"/>
                <a:sym typeface="Gill Sans"/>
              </a:rPr>
              <a:t>. </a:t>
            </a:r>
            <a:endParaRPr/>
          </a:p>
          <a:p>
            <a:pPr indent="-184150" lvl="1" marL="7429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highlight>
                  <a:srgbClr val="FFFF00"/>
                </a:highlight>
                <a:latin typeface="Gill Sans"/>
                <a:ea typeface="Gill Sans"/>
                <a:cs typeface="Gill Sans"/>
                <a:sym typeface="Gill Sans"/>
              </a:rPr>
              <a:t>number of neighbors </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Brute force query time is </a:t>
            </a:r>
            <a:r>
              <a:rPr b="0" i="0" lang="en-US" sz="1600" u="none" cap="none" strike="noStrike">
                <a:solidFill>
                  <a:schemeClr val="dk1"/>
                </a:solidFill>
                <a:highlight>
                  <a:srgbClr val="FFFF00"/>
                </a:highlight>
                <a:latin typeface="Gill Sans"/>
                <a:ea typeface="Gill Sans"/>
                <a:cs typeface="Gill Sans"/>
                <a:sym typeface="Gill Sans"/>
              </a:rPr>
              <a:t>largely unaffected </a:t>
            </a:r>
            <a:r>
              <a:rPr b="0" i="0" lang="en-US" sz="1600" u="none" cap="none" strike="noStrike">
                <a:solidFill>
                  <a:schemeClr val="dk1"/>
                </a:solidFill>
                <a:latin typeface="Gill Sans"/>
                <a:ea typeface="Gill Sans"/>
                <a:cs typeface="Gill Sans"/>
                <a:sym typeface="Gill Sans"/>
              </a:rPr>
              <a:t>by the value of k</a:t>
            </a:r>
            <a:endParaRPr/>
          </a:p>
          <a:p>
            <a:pPr indent="-184150" lvl="1" marL="7429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4"/>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KNN REGRESSOR</a:t>
            </a:r>
            <a:endParaRPr/>
          </a:p>
        </p:txBody>
      </p:sp>
      <p:sp>
        <p:nvSpPr>
          <p:cNvPr id="438" name="Google Shape;438;p34"/>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439" name="Google Shape;439;p34"/>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440" name="Google Shape;440;p34"/>
          <p:cNvSpPr/>
          <p:nvPr/>
        </p:nvSpPr>
        <p:spPr>
          <a:xfrm>
            <a:off x="71845" y="991707"/>
            <a:ext cx="8941526" cy="181588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600"/>
              <a:buFont typeface="Gill Sans"/>
              <a:buAutoNum type="arabicPeriod"/>
            </a:pPr>
            <a:r>
              <a:rPr lang="en-US" sz="1600">
                <a:solidFill>
                  <a:schemeClr val="dk1"/>
                </a:solidFill>
                <a:latin typeface="Gill Sans"/>
                <a:ea typeface="Gill Sans"/>
                <a:cs typeface="Gill Sans"/>
                <a:sym typeface="Gill Sans"/>
              </a:rPr>
              <a:t>Assume a value for the number of nearest neighbors K and a prediction point x</a:t>
            </a:r>
            <a:r>
              <a:rPr baseline="-25000" lang="en-US" sz="1600">
                <a:solidFill>
                  <a:schemeClr val="dk1"/>
                </a:solidFill>
                <a:latin typeface="Gill Sans"/>
                <a:ea typeface="Gill Sans"/>
                <a:cs typeface="Gill Sans"/>
                <a:sym typeface="Gill Sans"/>
              </a:rPr>
              <a:t>o</a:t>
            </a:r>
            <a:r>
              <a:rPr lang="en-US" sz="1600">
                <a:solidFill>
                  <a:schemeClr val="dk1"/>
                </a:solidFill>
                <a:latin typeface="Gill Sans"/>
                <a:ea typeface="Gill Sans"/>
                <a:cs typeface="Gill Sans"/>
                <a:sym typeface="Gill Sans"/>
              </a:rPr>
              <a:t>.</a:t>
            </a:r>
            <a:endParaRPr/>
          </a:p>
          <a:p>
            <a:pPr indent="-241300" lvl="0" marL="342900" marR="0" rtl="0" algn="l">
              <a:spcBef>
                <a:spcPts val="0"/>
              </a:spcBef>
              <a:spcAft>
                <a:spcPts val="0"/>
              </a:spcAft>
              <a:buClr>
                <a:schemeClr val="dk1"/>
              </a:buClr>
              <a:buSzPts val="1600"/>
              <a:buFont typeface="Gill Sans"/>
              <a:buNone/>
            </a:pPr>
            <a:r>
              <a:t/>
            </a:r>
            <a:endParaRPr sz="16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1600"/>
              <a:buFont typeface="Gill Sans"/>
              <a:buAutoNum type="arabicPeriod"/>
            </a:pPr>
            <a:r>
              <a:rPr lang="en-US" sz="1600">
                <a:solidFill>
                  <a:schemeClr val="dk1"/>
                </a:solidFill>
                <a:latin typeface="Gill Sans"/>
                <a:ea typeface="Gill Sans"/>
                <a:cs typeface="Gill Sans"/>
                <a:sym typeface="Gill Sans"/>
              </a:rPr>
              <a:t>KNN identifies the training observations No closest to the prediction point x</a:t>
            </a:r>
            <a:r>
              <a:rPr baseline="-25000" lang="en-US" sz="1600">
                <a:solidFill>
                  <a:schemeClr val="dk1"/>
                </a:solidFill>
                <a:latin typeface="Gill Sans"/>
                <a:ea typeface="Gill Sans"/>
                <a:cs typeface="Gill Sans"/>
                <a:sym typeface="Gill Sans"/>
              </a:rPr>
              <a:t>o</a:t>
            </a:r>
            <a:r>
              <a:rPr lang="en-US" sz="1600">
                <a:solidFill>
                  <a:schemeClr val="dk1"/>
                </a:solidFill>
                <a:latin typeface="Gill Sans"/>
                <a:ea typeface="Gill Sans"/>
                <a:cs typeface="Gill Sans"/>
                <a:sym typeface="Gill Sans"/>
              </a:rPr>
              <a:t>.</a:t>
            </a:r>
            <a:endParaRPr/>
          </a:p>
          <a:p>
            <a:pPr indent="-241300" lvl="0" marL="342900" marR="0" rtl="0" algn="l">
              <a:spcBef>
                <a:spcPts val="0"/>
              </a:spcBef>
              <a:spcAft>
                <a:spcPts val="0"/>
              </a:spcAft>
              <a:buClr>
                <a:schemeClr val="dk1"/>
              </a:buClr>
              <a:buSzPts val="1600"/>
              <a:buFont typeface="Gill Sans"/>
              <a:buNone/>
            </a:pPr>
            <a:r>
              <a:t/>
            </a:r>
            <a:endParaRPr sz="16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1600"/>
              <a:buFont typeface="Gill Sans"/>
              <a:buAutoNum type="arabicPeriod"/>
            </a:pPr>
            <a:r>
              <a:rPr lang="en-US" sz="1600">
                <a:solidFill>
                  <a:schemeClr val="dk1"/>
                </a:solidFill>
                <a:latin typeface="Gill Sans"/>
                <a:ea typeface="Gill Sans"/>
                <a:cs typeface="Gill Sans"/>
                <a:sym typeface="Gill Sans"/>
              </a:rPr>
              <a:t>KNN estimates f (x</a:t>
            </a:r>
            <a:r>
              <a:rPr baseline="-25000" lang="en-US" sz="1600">
                <a:solidFill>
                  <a:schemeClr val="dk1"/>
                </a:solidFill>
                <a:latin typeface="Gill Sans"/>
                <a:ea typeface="Gill Sans"/>
                <a:cs typeface="Gill Sans"/>
                <a:sym typeface="Gill Sans"/>
              </a:rPr>
              <a:t>o</a:t>
            </a:r>
            <a:r>
              <a:rPr lang="en-US" sz="1600">
                <a:solidFill>
                  <a:schemeClr val="dk1"/>
                </a:solidFill>
                <a:latin typeface="Gill Sans"/>
                <a:ea typeface="Gill Sans"/>
                <a:cs typeface="Gill Sans"/>
                <a:sym typeface="Gill Sans"/>
              </a:rPr>
              <a:t>) using the average of all the responses in No, i.e.</a:t>
            </a:r>
            <a:endParaRPr/>
          </a:p>
          <a:p>
            <a:pPr indent="-241300" lvl="0" marL="342900" marR="0" rtl="0" algn="l">
              <a:spcBef>
                <a:spcPts val="0"/>
              </a:spcBef>
              <a:spcAft>
                <a:spcPts val="0"/>
              </a:spcAft>
              <a:buClr>
                <a:schemeClr val="dk1"/>
              </a:buClr>
              <a:buSzPts val="1600"/>
              <a:buFont typeface="Gill Sans"/>
              <a:buNone/>
            </a:pPr>
            <a:r>
              <a:t/>
            </a:r>
            <a:endParaRPr sz="1600">
              <a:solidFill>
                <a:schemeClr val="dk1"/>
              </a:solidFill>
              <a:latin typeface="Gill Sans"/>
              <a:ea typeface="Gill Sans"/>
              <a:cs typeface="Gill Sans"/>
              <a:sym typeface="Gill Sans"/>
            </a:endParaRPr>
          </a:p>
          <a:p>
            <a:pPr indent="-241300" lvl="0" marL="342900" marR="0" rtl="0" algn="l">
              <a:spcBef>
                <a:spcPts val="0"/>
              </a:spcBef>
              <a:spcAft>
                <a:spcPts val="0"/>
              </a:spcAft>
              <a:buClr>
                <a:schemeClr val="dk1"/>
              </a:buClr>
              <a:buSzPts val="1600"/>
              <a:buFont typeface="Gill Sans"/>
              <a:buNone/>
            </a:pPr>
            <a:r>
              <a:t/>
            </a:r>
            <a:endParaRPr sz="1600">
              <a:solidFill>
                <a:schemeClr val="dk1"/>
              </a:solidFill>
              <a:latin typeface="Gill Sans"/>
              <a:ea typeface="Gill Sans"/>
              <a:cs typeface="Gill Sans"/>
              <a:sym typeface="Gill Sans"/>
            </a:endParaRPr>
          </a:p>
        </p:txBody>
      </p:sp>
      <p:pic>
        <p:nvPicPr>
          <p:cNvPr id="441" name="Google Shape;441;p34"/>
          <p:cNvPicPr preferRelativeResize="0"/>
          <p:nvPr/>
        </p:nvPicPr>
        <p:blipFill rotWithShape="1">
          <a:blip r:embed="rId3">
            <a:alphaModFix/>
          </a:blip>
          <a:srcRect b="0" l="0" r="0" t="0"/>
          <a:stretch/>
        </p:blipFill>
        <p:spPr>
          <a:xfrm>
            <a:off x="517241" y="2640151"/>
            <a:ext cx="2921283" cy="127055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5"/>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KNN – SOME CONSIDERATIONS</a:t>
            </a:r>
            <a:endParaRPr/>
          </a:p>
        </p:txBody>
      </p:sp>
      <p:sp>
        <p:nvSpPr>
          <p:cNvPr id="447" name="Google Shape;447;p35"/>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448" name="Google Shape;448;p35"/>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449" name="Google Shape;449;p35"/>
          <p:cNvSpPr txBox="1"/>
          <p:nvPr/>
        </p:nvSpPr>
        <p:spPr>
          <a:xfrm>
            <a:off x="69850" y="971550"/>
            <a:ext cx="5321300" cy="584775"/>
          </a:xfrm>
          <a:prstGeom prst="rect">
            <a:avLst/>
          </a:prstGeom>
          <a:noFill/>
          <a:ln>
            <a:noFill/>
          </a:ln>
        </p:spPr>
        <p:txBody>
          <a:bodyPr anchorCtr="0" anchor="t" bIns="45700" lIns="91425" spcFirstLastPara="1" rIns="91425" wrap="square" tIns="45700">
            <a:spAutoFit/>
          </a:bodyPr>
          <a:lstStyle/>
          <a:p>
            <a:pPr indent="-241300" lvl="0" marL="342900" marR="0" rtl="0" algn="l">
              <a:spcBef>
                <a:spcPts val="0"/>
              </a:spcBef>
              <a:spcAft>
                <a:spcPts val="0"/>
              </a:spcAft>
              <a:buClr>
                <a:schemeClr val="dk1"/>
              </a:buClr>
              <a:buSzPts val="1600"/>
              <a:buFont typeface="Gill Sans"/>
              <a:buNone/>
            </a:pPr>
            <a:r>
              <a:t/>
            </a:r>
            <a:endParaRPr sz="1600">
              <a:solidFill>
                <a:schemeClr val="dk1"/>
              </a:solidFill>
              <a:latin typeface="Gill Sans"/>
              <a:ea typeface="Gill Sans"/>
              <a:cs typeface="Gill Sans"/>
              <a:sym typeface="Gill Sans"/>
            </a:endParaRPr>
          </a:p>
          <a:p>
            <a:pPr indent="-241300" lvl="0" marL="342900" marR="0" rtl="0" algn="l">
              <a:spcBef>
                <a:spcPts val="0"/>
              </a:spcBef>
              <a:spcAft>
                <a:spcPts val="0"/>
              </a:spcAft>
              <a:buClr>
                <a:schemeClr val="dk1"/>
              </a:buClr>
              <a:buSzPts val="1600"/>
              <a:buFont typeface="Gill Sans"/>
              <a:buNone/>
            </a:pPr>
            <a:r>
              <a:t/>
            </a:r>
            <a:endParaRPr sz="1600">
              <a:solidFill>
                <a:schemeClr val="dk1"/>
              </a:solidFill>
              <a:latin typeface="Gill Sans"/>
              <a:ea typeface="Gill Sans"/>
              <a:cs typeface="Gill Sans"/>
              <a:sym typeface="Gill Sans"/>
            </a:endParaRPr>
          </a:p>
        </p:txBody>
      </p:sp>
      <p:graphicFrame>
        <p:nvGraphicFramePr>
          <p:cNvPr id="450" name="Google Shape;450;p35"/>
          <p:cNvGraphicFramePr/>
          <p:nvPr/>
        </p:nvGraphicFramePr>
        <p:xfrm>
          <a:off x="139700" y="980105"/>
          <a:ext cx="3000000" cy="3000000"/>
        </p:xfrm>
        <a:graphic>
          <a:graphicData uri="http://schemas.openxmlformats.org/drawingml/2006/table">
            <a:tbl>
              <a:tblPr bandRow="1" firstRow="1">
                <a:noFill/>
                <a:tableStyleId>{B949B563-C216-46BB-AFB0-606C8D2F3257}</a:tableStyleId>
              </a:tblPr>
              <a:tblGrid>
                <a:gridCol w="1950350"/>
                <a:gridCol w="6984100"/>
              </a:tblGrid>
              <a:tr h="370850">
                <a:tc>
                  <a:txBody>
                    <a:bodyPr/>
                    <a:lstStyle/>
                    <a:p>
                      <a:pPr indent="0" lvl="0" marL="0" marR="0" rtl="0" algn="l">
                        <a:spcBef>
                          <a:spcPts val="0"/>
                        </a:spcBef>
                        <a:spcAft>
                          <a:spcPts val="0"/>
                        </a:spcAft>
                        <a:buNone/>
                      </a:pPr>
                      <a:r>
                        <a:rPr lang="en-US" sz="1350"/>
                        <a:t>considerations</a:t>
                      </a:r>
                      <a:endParaRPr/>
                    </a:p>
                  </a:txBody>
                  <a:tcPr marT="45725" marB="45725" marR="91450" marL="91450"/>
                </a:tc>
                <a:tc>
                  <a:txBody>
                    <a:bodyPr/>
                    <a:lstStyle/>
                    <a:p>
                      <a:pPr indent="0" lvl="0" marL="0" marR="0" rtl="0" algn="l">
                        <a:spcBef>
                          <a:spcPts val="0"/>
                        </a:spcBef>
                        <a:spcAft>
                          <a:spcPts val="0"/>
                        </a:spcAft>
                        <a:buNone/>
                      </a:pPr>
                      <a:r>
                        <a:rPr lang="en-US" sz="1350"/>
                        <a:t>Comments</a:t>
                      </a:r>
                      <a:endParaRPr/>
                    </a:p>
                  </a:txBody>
                  <a:tcPr marT="45725" marB="45725" marR="91450" marL="91450"/>
                </a:tc>
              </a:tr>
              <a:tr h="370850">
                <a:tc>
                  <a:txBody>
                    <a:bodyPr/>
                    <a:lstStyle/>
                    <a:p>
                      <a:pPr indent="0" lvl="0" marL="0" marR="0" rtl="0" algn="l">
                        <a:spcBef>
                          <a:spcPts val="0"/>
                        </a:spcBef>
                        <a:spcAft>
                          <a:spcPts val="0"/>
                        </a:spcAft>
                        <a:buNone/>
                      </a:pPr>
                      <a:r>
                        <a:rPr lang="en-US" sz="1350"/>
                        <a:t>Parametric or non parametric ?</a:t>
                      </a:r>
                      <a:endParaRPr/>
                    </a:p>
                  </a:txBody>
                  <a:tcPr marT="45725" marB="45725" marR="91450" marL="91450"/>
                </a:tc>
                <a:tc>
                  <a:txBody>
                    <a:bodyPr/>
                    <a:lstStyle/>
                    <a:p>
                      <a:pPr indent="0" lvl="0" marL="0" marR="0" rtl="0" algn="l">
                        <a:spcBef>
                          <a:spcPts val="0"/>
                        </a:spcBef>
                        <a:spcAft>
                          <a:spcPts val="0"/>
                        </a:spcAft>
                        <a:buNone/>
                      </a:pPr>
                      <a:r>
                        <a:rPr lang="en-US" sz="1350">
                          <a:solidFill>
                            <a:srgbClr val="00B0F0"/>
                          </a:solidFill>
                        </a:rPr>
                        <a:t>KNN</a:t>
                      </a:r>
                      <a:r>
                        <a:rPr lang="en-US" sz="1350"/>
                        <a:t> is a non-parametric machine learning algorithm</a:t>
                      </a:r>
                      <a:endParaRPr/>
                    </a:p>
                  </a:txBody>
                  <a:tcPr marT="45725" marB="45725" marR="91450" marL="91450"/>
                </a:tc>
              </a:tr>
              <a:tr h="370850">
                <a:tc>
                  <a:txBody>
                    <a:bodyPr/>
                    <a:lstStyle/>
                    <a:p>
                      <a:pPr indent="0" lvl="0" marL="0" marR="0" rtl="0" algn="l">
                        <a:spcBef>
                          <a:spcPts val="0"/>
                        </a:spcBef>
                        <a:spcAft>
                          <a:spcPts val="0"/>
                        </a:spcAft>
                        <a:buNone/>
                      </a:pPr>
                      <a:r>
                        <a:rPr lang="en-US" sz="1350"/>
                        <a:t>Features normality?</a:t>
                      </a:r>
                      <a:endParaRPr/>
                    </a:p>
                  </a:txBody>
                  <a:tcPr marT="45725" marB="45725" marR="91450" marL="91450"/>
                </a:tc>
                <a:tc>
                  <a:txBody>
                    <a:bodyPr/>
                    <a:lstStyle/>
                    <a:p>
                      <a:pPr indent="0" lvl="0" marL="0" marR="0" rtl="0" algn="l">
                        <a:spcBef>
                          <a:spcPts val="0"/>
                        </a:spcBef>
                        <a:spcAft>
                          <a:spcPts val="0"/>
                        </a:spcAft>
                        <a:buNone/>
                      </a:pPr>
                      <a:r>
                        <a:rPr lang="en-US" sz="1350"/>
                        <a:t>Non-parametric means that </a:t>
                      </a:r>
                      <a:r>
                        <a:rPr lang="en-US" sz="1350">
                          <a:solidFill>
                            <a:srgbClr val="00B0F0"/>
                          </a:solidFill>
                        </a:rPr>
                        <a:t>KNN</a:t>
                      </a:r>
                      <a:r>
                        <a:rPr lang="en-US" sz="1350"/>
                        <a:t> </a:t>
                      </a:r>
                      <a:r>
                        <a:rPr lang="en-US" sz="1350">
                          <a:highlight>
                            <a:srgbClr val="FFFF00"/>
                          </a:highlight>
                        </a:rPr>
                        <a:t>does not make assumptions </a:t>
                      </a:r>
                      <a:r>
                        <a:rPr lang="en-US" sz="1350"/>
                        <a:t>about the distribution of the data it is modeling</a:t>
                      </a:r>
                      <a:endParaRPr/>
                    </a:p>
                  </a:txBody>
                  <a:tcPr marT="45725" marB="45725" marR="91450" marL="91450"/>
                </a:tc>
              </a:tr>
              <a:tr h="370850">
                <a:tc>
                  <a:txBody>
                    <a:bodyPr/>
                    <a:lstStyle/>
                    <a:p>
                      <a:pPr indent="0" lvl="0" marL="0" marR="0" rtl="0" algn="l">
                        <a:spcBef>
                          <a:spcPts val="0"/>
                        </a:spcBef>
                        <a:spcAft>
                          <a:spcPts val="0"/>
                        </a:spcAft>
                        <a:buNone/>
                      </a:pPr>
                      <a:r>
                        <a:rPr lang="en-US" sz="1350"/>
                        <a:t>Categorical features?</a:t>
                      </a:r>
                      <a:endParaRPr/>
                    </a:p>
                  </a:txBody>
                  <a:tcPr marT="45725" marB="45725" marR="91450" marL="91450"/>
                </a:tc>
                <a:tc>
                  <a:txBody>
                    <a:bodyPr/>
                    <a:lstStyle/>
                    <a:p>
                      <a:pPr indent="0" lvl="0" marL="0" marR="0" rtl="0" algn="l">
                        <a:spcBef>
                          <a:spcPts val="0"/>
                        </a:spcBef>
                        <a:spcAft>
                          <a:spcPts val="0"/>
                        </a:spcAft>
                        <a:buNone/>
                      </a:pPr>
                      <a:r>
                        <a:rPr lang="en-US" sz="1350"/>
                        <a:t>For binary and ordinal, converting to numbers makes sense. ***</a:t>
                      </a:r>
                      <a:endParaRPr/>
                    </a:p>
                    <a:p>
                      <a:pPr indent="0" lvl="0" marL="0" marR="0" rtl="0" algn="l">
                        <a:spcBef>
                          <a:spcPts val="0"/>
                        </a:spcBef>
                        <a:spcAft>
                          <a:spcPts val="0"/>
                        </a:spcAft>
                        <a:buNone/>
                      </a:pPr>
                      <a:r>
                        <a:rPr lang="en-US" sz="1350"/>
                        <a:t>But for nominal, it does not make sense.</a:t>
                      </a:r>
                      <a:endParaRPr/>
                    </a:p>
                  </a:txBody>
                  <a:tcPr marT="45725" marB="45725" marR="91450" marL="91450"/>
                </a:tc>
              </a:tr>
              <a:tr h="370850">
                <a:tc>
                  <a:txBody>
                    <a:bodyPr/>
                    <a:lstStyle/>
                    <a:p>
                      <a:pPr indent="0" lvl="0" marL="0" marR="0" rtl="0" algn="l">
                        <a:spcBef>
                          <a:spcPts val="0"/>
                        </a:spcBef>
                        <a:spcAft>
                          <a:spcPts val="0"/>
                        </a:spcAft>
                        <a:buNone/>
                      </a:pPr>
                      <a:r>
                        <a:rPr lang="en-US" sz="1350"/>
                        <a:t>Normalizing features?</a:t>
                      </a:r>
                      <a:endParaRPr/>
                    </a:p>
                  </a:txBody>
                  <a:tcPr marT="45725" marB="45725" marR="91450" marL="91450"/>
                </a:tc>
                <a:tc>
                  <a:txBody>
                    <a:bodyPr/>
                    <a:lstStyle/>
                    <a:p>
                      <a:pPr indent="0" lvl="0" marL="0" marR="0" rtl="0" algn="l">
                        <a:spcBef>
                          <a:spcPts val="0"/>
                        </a:spcBef>
                        <a:spcAft>
                          <a:spcPts val="0"/>
                        </a:spcAft>
                        <a:buNone/>
                      </a:pPr>
                      <a:r>
                        <a:rPr lang="en-US" sz="1350"/>
                        <a:t>Required</a:t>
                      </a:r>
                      <a:endParaRPr/>
                    </a:p>
                  </a:txBody>
                  <a:tcPr marT="45725" marB="45725" marR="91450" marL="91450"/>
                </a:tc>
              </a:tr>
              <a:tr h="370850">
                <a:tc>
                  <a:txBody>
                    <a:bodyPr/>
                    <a:lstStyle/>
                    <a:p>
                      <a:pPr indent="0" lvl="0" marL="0" marR="0" rtl="0" algn="l">
                        <a:spcBef>
                          <a:spcPts val="0"/>
                        </a:spcBef>
                        <a:spcAft>
                          <a:spcPts val="0"/>
                        </a:spcAft>
                        <a:buNone/>
                      </a:pPr>
                      <a:r>
                        <a:rPr lang="en-US" sz="1350"/>
                        <a:t>Affect of outliers?</a:t>
                      </a:r>
                      <a:endParaRPr/>
                    </a:p>
                  </a:txBody>
                  <a:tcPr marT="45725" marB="45725" marR="91450" marL="91450"/>
                </a:tc>
                <a:tc>
                  <a:txBody>
                    <a:bodyPr/>
                    <a:lstStyle/>
                    <a:p>
                      <a:pPr indent="0" lvl="0" marL="0" marR="0" rtl="0" algn="l">
                        <a:spcBef>
                          <a:spcPts val="0"/>
                        </a:spcBef>
                        <a:spcAft>
                          <a:spcPts val="0"/>
                        </a:spcAft>
                        <a:buNone/>
                      </a:pPr>
                      <a:r>
                        <a:rPr lang="en-US" sz="1350"/>
                        <a:t>Needs to be removed</a:t>
                      </a:r>
                      <a:endParaRPr/>
                    </a:p>
                  </a:txBody>
                  <a:tcPr marT="45725" marB="45725" marR="91450" marL="91450"/>
                </a:tc>
              </a:tr>
              <a:tr h="370850">
                <a:tc>
                  <a:txBody>
                    <a:bodyPr/>
                    <a:lstStyle/>
                    <a:p>
                      <a:pPr indent="0" lvl="0" marL="0" marR="0" rtl="0" algn="l">
                        <a:spcBef>
                          <a:spcPts val="0"/>
                        </a:spcBef>
                        <a:spcAft>
                          <a:spcPts val="0"/>
                        </a:spcAft>
                        <a:buNone/>
                      </a:pPr>
                      <a:r>
                        <a:rPr lang="en-US" sz="1350"/>
                        <a:t>All attributes are equally important</a:t>
                      </a:r>
                      <a:endParaRPr/>
                    </a:p>
                  </a:txBody>
                  <a:tcPr marT="45725" marB="45725" marR="91450" marL="91450"/>
                </a:tc>
                <a:tc>
                  <a:txBody>
                    <a:bodyPr/>
                    <a:lstStyle/>
                    <a:p>
                      <a:pPr indent="0" lvl="0" marL="0" marR="0" rtl="0" algn="l">
                        <a:spcBef>
                          <a:spcPts val="0"/>
                        </a:spcBef>
                        <a:spcAft>
                          <a:spcPts val="0"/>
                        </a:spcAft>
                        <a:buNone/>
                      </a:pPr>
                      <a:r>
                        <a:rPr lang="en-US" sz="1350">
                          <a:solidFill>
                            <a:srgbClr val="00B0F0"/>
                          </a:solidFill>
                        </a:rPr>
                        <a:t>KNN</a:t>
                      </a:r>
                      <a:r>
                        <a:rPr lang="en-US" sz="1350"/>
                        <a:t> assumes that all attributes are equally important. </a:t>
                      </a:r>
                      <a:r>
                        <a:rPr lang="en-US" sz="1350">
                          <a:highlight>
                            <a:srgbClr val="FFFF00"/>
                          </a:highlight>
                        </a:rPr>
                        <a:t>Feature Engg </a:t>
                      </a:r>
                      <a:r>
                        <a:rPr lang="en-US" sz="1350"/>
                        <a:t>required</a:t>
                      </a:r>
                      <a:endParaRPr/>
                    </a:p>
                    <a:p>
                      <a:pPr indent="0" lvl="0" marL="0" marR="0" rtl="0" algn="l">
                        <a:spcBef>
                          <a:spcPts val="0"/>
                        </a:spcBef>
                        <a:spcAft>
                          <a:spcPts val="0"/>
                        </a:spcAft>
                        <a:buNone/>
                      </a:pPr>
                      <a:r>
                        <a:t/>
                      </a:r>
                      <a:endParaRPr sz="1350"/>
                    </a:p>
                    <a:p>
                      <a:pPr indent="0" lvl="0" marL="0" marR="0" rtl="0" algn="l">
                        <a:spcBef>
                          <a:spcPts val="0"/>
                        </a:spcBef>
                        <a:spcAft>
                          <a:spcPts val="0"/>
                        </a:spcAft>
                        <a:buNone/>
                      </a:pPr>
                      <a:r>
                        <a:t/>
                      </a:r>
                      <a:endParaRPr sz="1350"/>
                    </a:p>
                  </a:txBody>
                  <a:tcPr marT="45725" marB="45725" marR="91450" marL="91450"/>
                </a:tc>
              </a:tr>
              <a:tr h="370850">
                <a:tc>
                  <a:txBody>
                    <a:bodyPr/>
                    <a:lstStyle/>
                    <a:p>
                      <a:pPr indent="0" lvl="0" marL="0" marR="0" rtl="0" algn="l">
                        <a:spcBef>
                          <a:spcPts val="0"/>
                        </a:spcBef>
                        <a:spcAft>
                          <a:spcPts val="0"/>
                        </a:spcAft>
                        <a:buNone/>
                      </a:pPr>
                      <a:r>
                        <a:rPr lang="en-US" sz="1350"/>
                        <a:t>Affect of features collinearity</a:t>
                      </a:r>
                      <a:endParaRPr/>
                    </a:p>
                  </a:txBody>
                  <a:tcPr marT="45725" marB="45725" marR="91450" marL="91450"/>
                </a:tc>
                <a:tc>
                  <a:txBody>
                    <a:bodyPr/>
                    <a:lstStyle/>
                    <a:p>
                      <a:pPr indent="0" lvl="0" marL="0" marR="0" rtl="0" algn="l">
                        <a:spcBef>
                          <a:spcPts val="0"/>
                        </a:spcBef>
                        <a:spcAft>
                          <a:spcPts val="0"/>
                        </a:spcAft>
                        <a:buNone/>
                      </a:pPr>
                      <a:r>
                        <a:rPr lang="en-US" sz="1350"/>
                        <a:t>KNN makes no assumption about the data. </a:t>
                      </a:r>
                      <a:endParaRPr/>
                    </a:p>
                  </a:txBody>
                  <a:tcPr marT="45725" marB="45725" marR="91450" marL="9145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6"/>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KNN – SOME CONSIDERATIONS</a:t>
            </a:r>
            <a:endParaRPr/>
          </a:p>
        </p:txBody>
      </p:sp>
      <p:sp>
        <p:nvSpPr>
          <p:cNvPr id="456" name="Google Shape;456;p36"/>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457" name="Google Shape;457;p36"/>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458" name="Google Shape;458;p36"/>
          <p:cNvSpPr txBox="1"/>
          <p:nvPr/>
        </p:nvSpPr>
        <p:spPr>
          <a:xfrm>
            <a:off x="69850" y="971550"/>
            <a:ext cx="5321300" cy="584775"/>
          </a:xfrm>
          <a:prstGeom prst="rect">
            <a:avLst/>
          </a:prstGeom>
          <a:noFill/>
          <a:ln>
            <a:noFill/>
          </a:ln>
        </p:spPr>
        <p:txBody>
          <a:bodyPr anchorCtr="0" anchor="t" bIns="45700" lIns="91425" spcFirstLastPara="1" rIns="91425" wrap="square" tIns="45700">
            <a:spAutoFit/>
          </a:bodyPr>
          <a:lstStyle/>
          <a:p>
            <a:pPr indent="-241300" lvl="0" marL="342900" marR="0" rtl="0" algn="l">
              <a:spcBef>
                <a:spcPts val="0"/>
              </a:spcBef>
              <a:spcAft>
                <a:spcPts val="0"/>
              </a:spcAft>
              <a:buClr>
                <a:schemeClr val="dk1"/>
              </a:buClr>
              <a:buSzPts val="1600"/>
              <a:buFont typeface="Gill Sans"/>
              <a:buNone/>
            </a:pPr>
            <a:r>
              <a:t/>
            </a:r>
            <a:endParaRPr sz="1600">
              <a:solidFill>
                <a:schemeClr val="dk1"/>
              </a:solidFill>
              <a:latin typeface="Gill Sans"/>
              <a:ea typeface="Gill Sans"/>
              <a:cs typeface="Gill Sans"/>
              <a:sym typeface="Gill Sans"/>
            </a:endParaRPr>
          </a:p>
          <a:p>
            <a:pPr indent="-241300" lvl="0" marL="342900" marR="0" rtl="0" algn="l">
              <a:spcBef>
                <a:spcPts val="0"/>
              </a:spcBef>
              <a:spcAft>
                <a:spcPts val="0"/>
              </a:spcAft>
              <a:buClr>
                <a:schemeClr val="dk1"/>
              </a:buClr>
              <a:buSzPts val="1600"/>
              <a:buFont typeface="Gill Sans"/>
              <a:buNone/>
            </a:pPr>
            <a:r>
              <a:t/>
            </a:r>
            <a:endParaRPr sz="1600">
              <a:solidFill>
                <a:schemeClr val="dk1"/>
              </a:solidFill>
              <a:latin typeface="Gill Sans"/>
              <a:ea typeface="Gill Sans"/>
              <a:cs typeface="Gill Sans"/>
              <a:sym typeface="Gill Sans"/>
            </a:endParaRPr>
          </a:p>
        </p:txBody>
      </p:sp>
      <p:graphicFrame>
        <p:nvGraphicFramePr>
          <p:cNvPr id="459" name="Google Shape;459;p36"/>
          <p:cNvGraphicFramePr/>
          <p:nvPr/>
        </p:nvGraphicFramePr>
        <p:xfrm>
          <a:off x="139700" y="980105"/>
          <a:ext cx="3000000" cy="3000000"/>
        </p:xfrm>
        <a:graphic>
          <a:graphicData uri="http://schemas.openxmlformats.org/drawingml/2006/table">
            <a:tbl>
              <a:tblPr bandRow="1" firstRow="1">
                <a:noFill/>
                <a:tableStyleId>{B949B563-C216-46BB-AFB0-606C8D2F3257}</a:tableStyleId>
              </a:tblPr>
              <a:tblGrid>
                <a:gridCol w="1950350"/>
                <a:gridCol w="6984100"/>
              </a:tblGrid>
              <a:tr h="370850">
                <a:tc>
                  <a:txBody>
                    <a:bodyPr/>
                    <a:lstStyle/>
                    <a:p>
                      <a:pPr indent="0" lvl="0" marL="0" marR="0" rtl="0" algn="l">
                        <a:spcBef>
                          <a:spcPts val="0"/>
                        </a:spcBef>
                        <a:spcAft>
                          <a:spcPts val="0"/>
                        </a:spcAft>
                        <a:buNone/>
                      </a:pPr>
                      <a:r>
                        <a:rPr lang="en-US" sz="1350"/>
                        <a:t>considerations</a:t>
                      </a:r>
                      <a:endParaRPr/>
                    </a:p>
                  </a:txBody>
                  <a:tcPr marT="45725" marB="45725" marR="91450" marL="91450"/>
                </a:tc>
                <a:tc>
                  <a:txBody>
                    <a:bodyPr/>
                    <a:lstStyle/>
                    <a:p>
                      <a:pPr indent="0" lvl="0" marL="0" marR="0" rtl="0" algn="l">
                        <a:spcBef>
                          <a:spcPts val="0"/>
                        </a:spcBef>
                        <a:spcAft>
                          <a:spcPts val="0"/>
                        </a:spcAft>
                        <a:buNone/>
                      </a:pPr>
                      <a:r>
                        <a:rPr lang="en-US" sz="1350"/>
                        <a:t>Comments</a:t>
                      </a:r>
                      <a:endParaRPr/>
                    </a:p>
                  </a:txBody>
                  <a:tcPr marT="45725" marB="45725" marR="91450" marL="91450"/>
                </a:tc>
              </a:tr>
              <a:tr h="370850">
                <a:tc>
                  <a:txBody>
                    <a:bodyPr/>
                    <a:lstStyle/>
                    <a:p>
                      <a:pPr indent="0" lvl="0" marL="0" marR="0" rtl="0" algn="l">
                        <a:spcBef>
                          <a:spcPts val="0"/>
                        </a:spcBef>
                        <a:spcAft>
                          <a:spcPts val="0"/>
                        </a:spcAft>
                        <a:buNone/>
                      </a:pPr>
                      <a:r>
                        <a:rPr lang="en-US" sz="1350"/>
                        <a:t>Noisy instances</a:t>
                      </a:r>
                      <a:endParaRPr/>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lang="en-US" sz="1350"/>
                        <a:t>Noisy instances are instances with a bad </a:t>
                      </a:r>
                      <a:r>
                        <a:rPr lang="en-US" sz="1350">
                          <a:solidFill>
                            <a:srgbClr val="00B0F0"/>
                          </a:solidFill>
                        </a:rPr>
                        <a:t>target</a:t>
                      </a:r>
                      <a:r>
                        <a:rPr lang="en-US" sz="1350"/>
                        <a:t> class. If the dataset is noisy , then by accident we might find an incorrectly classified training instance as the nearest one to our test instance.</a:t>
                      </a:r>
                      <a:endParaRPr/>
                    </a:p>
                    <a:p>
                      <a:pPr indent="-200025" lvl="0" marL="285750" marR="0" rtl="0" algn="l">
                        <a:spcBef>
                          <a:spcPts val="0"/>
                        </a:spcBef>
                        <a:spcAft>
                          <a:spcPts val="0"/>
                        </a:spcAft>
                        <a:buClr>
                          <a:schemeClr val="dk1"/>
                        </a:buClr>
                        <a:buSzPts val="1350"/>
                        <a:buFont typeface="Arial"/>
                        <a:buNone/>
                      </a:pPr>
                      <a:r>
                        <a:t/>
                      </a:r>
                      <a:endParaRPr sz="1350"/>
                    </a:p>
                    <a:p>
                      <a:pPr indent="-285750" lvl="0" marL="285750" marR="0" rtl="0" algn="l">
                        <a:spcBef>
                          <a:spcPts val="0"/>
                        </a:spcBef>
                        <a:spcAft>
                          <a:spcPts val="0"/>
                        </a:spcAft>
                        <a:buClr>
                          <a:schemeClr val="dk1"/>
                        </a:buClr>
                        <a:buSzPts val="1350"/>
                        <a:buFont typeface="Arial"/>
                        <a:buChar char="•"/>
                      </a:pPr>
                      <a:r>
                        <a:rPr lang="en-US" sz="1350"/>
                        <a:t>Majority vote over K nearest neighbors instances . </a:t>
                      </a:r>
                      <a:endParaRPr/>
                    </a:p>
                    <a:p>
                      <a:pPr indent="-200025" lvl="0" marL="285750" marR="0" rtl="0" algn="l">
                        <a:spcBef>
                          <a:spcPts val="0"/>
                        </a:spcBef>
                        <a:spcAft>
                          <a:spcPts val="0"/>
                        </a:spcAft>
                        <a:buClr>
                          <a:schemeClr val="dk1"/>
                        </a:buClr>
                        <a:buSzPts val="1350"/>
                        <a:buFont typeface="Arial"/>
                        <a:buNone/>
                      </a:pPr>
                      <a:r>
                        <a:t/>
                      </a:r>
                      <a:endParaRPr sz="1350"/>
                    </a:p>
                    <a:p>
                      <a:pPr indent="-285750" lvl="0" marL="285750" marR="0" rtl="0" algn="l">
                        <a:spcBef>
                          <a:spcPts val="0"/>
                        </a:spcBef>
                        <a:spcAft>
                          <a:spcPts val="0"/>
                        </a:spcAft>
                        <a:buClr>
                          <a:schemeClr val="dk1"/>
                        </a:buClr>
                        <a:buSzPts val="1350"/>
                        <a:buFont typeface="Arial"/>
                        <a:buChar char="•"/>
                      </a:pPr>
                      <a:r>
                        <a:rPr lang="en-US" sz="1350"/>
                        <a:t>Identification of reliable “prototypes” for each class</a:t>
                      </a:r>
                      <a:endParaRPr/>
                    </a:p>
                  </a:txBody>
                  <a:tcPr marT="45725" marB="45725" marR="91450" marL="91450"/>
                </a:tc>
              </a:tr>
              <a:tr h="370850">
                <a:tc>
                  <a:txBody>
                    <a:bodyPr/>
                    <a:lstStyle/>
                    <a:p>
                      <a:pPr indent="0" lvl="0" marL="0" marR="0" rtl="0" algn="l">
                        <a:spcBef>
                          <a:spcPts val="0"/>
                        </a:spcBef>
                        <a:spcAft>
                          <a:spcPts val="0"/>
                        </a:spcAft>
                        <a:buNone/>
                      </a:pPr>
                      <a:r>
                        <a:rPr lang="en-US" sz="1350"/>
                        <a:t>Identify noisy data</a:t>
                      </a:r>
                      <a:endParaRPr/>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lang="en-US" sz="1350"/>
                        <a:t>By changing the </a:t>
                      </a:r>
                      <a:r>
                        <a:rPr lang="en-US" sz="1350">
                          <a:solidFill>
                            <a:srgbClr val="00B0F0"/>
                          </a:solidFill>
                        </a:rPr>
                        <a:t>k,</a:t>
                      </a:r>
                      <a:r>
                        <a:rPr lang="en-US" sz="1350"/>
                        <a:t> if the accuracy </a:t>
                      </a:r>
                      <a:r>
                        <a:rPr lang="en-US" sz="1350">
                          <a:highlight>
                            <a:srgbClr val="FFFF00"/>
                          </a:highlight>
                        </a:rPr>
                        <a:t>changes a lot </a:t>
                      </a:r>
                      <a:r>
                        <a:rPr lang="en-US" sz="1350"/>
                        <a:t>between various settings of </a:t>
                      </a:r>
                      <a:r>
                        <a:rPr lang="en-US" sz="1350">
                          <a:solidFill>
                            <a:srgbClr val="00B0F0"/>
                          </a:solidFill>
                        </a:rPr>
                        <a:t>k</a:t>
                      </a:r>
                      <a:r>
                        <a:rPr lang="en-US" sz="1350"/>
                        <a:t> it's may be a noisy data set </a:t>
                      </a:r>
                      <a:endParaRPr/>
                    </a:p>
                    <a:p>
                      <a:pPr indent="-200025" lvl="0" marL="285750" marR="0" rtl="0" algn="l">
                        <a:spcBef>
                          <a:spcPts val="0"/>
                        </a:spcBef>
                        <a:spcAft>
                          <a:spcPts val="0"/>
                        </a:spcAft>
                        <a:buClr>
                          <a:schemeClr val="dk1"/>
                        </a:buClr>
                        <a:buSzPts val="1350"/>
                        <a:buFont typeface="Arial"/>
                        <a:buNone/>
                      </a:pPr>
                      <a:r>
                        <a:t/>
                      </a:r>
                      <a:endParaRPr sz="1350"/>
                    </a:p>
                  </a:txBody>
                  <a:tcPr marT="45725" marB="45725" marR="91450" marL="91450"/>
                </a:tc>
              </a:tr>
              <a:tr h="370850">
                <a:tc>
                  <a:txBody>
                    <a:bodyPr/>
                    <a:lstStyle/>
                    <a:p>
                      <a:pPr indent="0" lvl="0" marL="0" marR="0" rtl="0" algn="l">
                        <a:spcBef>
                          <a:spcPts val="0"/>
                        </a:spcBef>
                        <a:spcAft>
                          <a:spcPts val="0"/>
                        </a:spcAft>
                        <a:buNone/>
                      </a:pPr>
                      <a:r>
                        <a:rPr lang="en-US" sz="1350"/>
                        <a:t>Mixed data types (continuous and categorical)</a:t>
                      </a:r>
                      <a:endParaRPr/>
                    </a:p>
                  </a:txBody>
                  <a:tcPr marT="45725" marB="45725" marR="91450" marL="91450"/>
                </a:tc>
                <a:tc>
                  <a:txBody>
                    <a:bodyPr/>
                    <a:lstStyle/>
                    <a:p>
                      <a:pPr indent="-285750" lvl="0" marL="285750" marR="0" rtl="0" algn="l">
                        <a:spcBef>
                          <a:spcPts val="0"/>
                        </a:spcBef>
                        <a:spcAft>
                          <a:spcPts val="0"/>
                        </a:spcAft>
                        <a:buClr>
                          <a:schemeClr val="dk1"/>
                        </a:buClr>
                        <a:buSzPts val="1350"/>
                        <a:buFont typeface="Arial"/>
                        <a:buChar char="•"/>
                      </a:pPr>
                      <a:r>
                        <a:rPr lang="en-US" sz="1350"/>
                        <a:t>Use GOWER method for distance calculation</a:t>
                      </a:r>
                      <a:endParaRPr/>
                    </a:p>
                  </a:txBody>
                  <a:tcPr marT="45725" marB="45725" marR="91450" marL="91450"/>
                </a:tc>
              </a:tr>
              <a:tr h="370850">
                <a:tc>
                  <a:txBody>
                    <a:bodyPr/>
                    <a:lstStyle/>
                    <a:p>
                      <a:pPr indent="0" lvl="0" marL="0" marR="0" rtl="0" algn="l">
                        <a:spcBef>
                          <a:spcPts val="0"/>
                        </a:spcBef>
                        <a:spcAft>
                          <a:spcPts val="0"/>
                        </a:spcAft>
                        <a:buNone/>
                      </a:pPr>
                      <a:r>
                        <a:rPr lang="en-US" sz="1350"/>
                        <a:t>KNN for only categorical variables</a:t>
                      </a:r>
                      <a:endParaRPr sz="1350"/>
                    </a:p>
                  </a:txBody>
                  <a:tcPr marT="45725" marB="45725" marR="91450" marL="91450"/>
                </a:tc>
                <a:tc>
                  <a:txBody>
                    <a:bodyPr/>
                    <a:lstStyle/>
                    <a:p>
                      <a:pPr indent="-200025" lvl="0" marL="285750" marR="0" rtl="0" algn="l">
                        <a:spcBef>
                          <a:spcPts val="0"/>
                        </a:spcBef>
                        <a:spcAft>
                          <a:spcPts val="0"/>
                        </a:spcAft>
                        <a:buClr>
                          <a:schemeClr val="dk1"/>
                        </a:buClr>
                        <a:buSzPts val="1350"/>
                        <a:buFont typeface="Arial"/>
                        <a:buNone/>
                      </a:pPr>
                      <a:r>
                        <a:t/>
                      </a:r>
                      <a:endParaRPr sz="1350"/>
                    </a:p>
                  </a:txBody>
                  <a:tcPr marT="45725" marB="45725" marR="91450" marL="91450"/>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7"/>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APPLICATION</a:t>
            </a:r>
            <a:endParaRPr/>
          </a:p>
        </p:txBody>
      </p:sp>
      <p:sp>
        <p:nvSpPr>
          <p:cNvPr id="465" name="Google Shape;465;p37"/>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466" name="Google Shape;466;p37"/>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467" name="Google Shape;467;p37"/>
          <p:cNvSpPr/>
          <p:nvPr/>
        </p:nvSpPr>
        <p:spPr>
          <a:xfrm>
            <a:off x="80682" y="891540"/>
            <a:ext cx="8963426" cy="329320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Gill Sans"/>
                <a:ea typeface="Gill Sans"/>
                <a:cs typeface="Gill Sans"/>
                <a:sym typeface="Gill Sans"/>
              </a:rPr>
              <a:t>Text mining</a:t>
            </a:r>
            <a:endParaRPr/>
          </a:p>
          <a:p>
            <a:pPr indent="-285750" lvl="1" marL="742950" marR="0" rtl="0" algn="l">
              <a:spcBef>
                <a:spcPts val="0"/>
              </a:spcBef>
              <a:spcAft>
                <a:spcPts val="0"/>
              </a:spcAft>
              <a:buClr>
                <a:srgbClr val="0070C0"/>
              </a:buClr>
              <a:buSzPts val="1600"/>
              <a:buFont typeface="Arial"/>
              <a:buChar char="•"/>
            </a:pPr>
            <a:r>
              <a:rPr b="0" i="0" lang="en-US" sz="1600" u="none" cap="none" strike="noStrike">
                <a:solidFill>
                  <a:srgbClr val="0070C0"/>
                </a:solidFill>
                <a:latin typeface="Gill Sans"/>
                <a:ea typeface="Gill Sans"/>
                <a:cs typeface="Gill Sans"/>
                <a:sym typeface="Gill Sans"/>
              </a:rPr>
              <a:t>k-NN</a:t>
            </a:r>
            <a:r>
              <a:rPr b="0" i="0" lang="en-US" sz="1600" u="none" cap="none" strike="noStrike">
                <a:solidFill>
                  <a:schemeClr val="dk1"/>
                </a:solidFill>
                <a:latin typeface="Gill Sans"/>
                <a:ea typeface="Gill Sans"/>
                <a:cs typeface="Gill Sans"/>
                <a:sym typeface="Gill Sans"/>
              </a:rPr>
              <a:t> is often used in </a:t>
            </a:r>
            <a:r>
              <a:rPr b="0" i="0" lang="en-US" sz="1600" u="none" cap="none" strike="noStrike">
                <a:solidFill>
                  <a:schemeClr val="dk1"/>
                </a:solidFill>
                <a:highlight>
                  <a:srgbClr val="FFFF00"/>
                </a:highlight>
                <a:latin typeface="Gill Sans"/>
                <a:ea typeface="Gill Sans"/>
                <a:cs typeface="Gill Sans"/>
                <a:sym typeface="Gill Sans"/>
              </a:rPr>
              <a:t>search applications </a:t>
            </a:r>
            <a:r>
              <a:rPr b="0" i="0" lang="en-US" sz="1600" u="none" cap="none" strike="noStrike">
                <a:solidFill>
                  <a:schemeClr val="dk1"/>
                </a:solidFill>
                <a:latin typeface="Gill Sans"/>
                <a:ea typeface="Gill Sans"/>
                <a:cs typeface="Gill Sans"/>
                <a:sym typeface="Gill Sans"/>
              </a:rPr>
              <a:t>where we are looking for “similar” items; </a:t>
            </a:r>
            <a:endParaRPr/>
          </a:p>
          <a:p>
            <a:pPr indent="-285750" lvl="2" marL="12001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when our task is some form of “find items similar to this one”. </a:t>
            </a:r>
            <a:endParaRPr/>
          </a:p>
          <a:p>
            <a:pPr indent="-184150" lvl="2" marL="12001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searching for </a:t>
            </a:r>
            <a:r>
              <a:rPr b="0" i="0" lang="en-US" sz="1600" u="none" cap="none" strike="noStrike">
                <a:solidFill>
                  <a:schemeClr val="dk1"/>
                </a:solidFill>
                <a:highlight>
                  <a:srgbClr val="FFFF00"/>
                </a:highlight>
                <a:latin typeface="Gill Sans"/>
                <a:ea typeface="Gill Sans"/>
                <a:cs typeface="Gill Sans"/>
                <a:sym typeface="Gill Sans"/>
              </a:rPr>
              <a:t>semantically similar </a:t>
            </a:r>
            <a:r>
              <a:rPr b="0" i="0" lang="en-US" sz="1600" u="none" cap="none" strike="noStrike">
                <a:solidFill>
                  <a:schemeClr val="dk1"/>
                </a:solidFill>
                <a:latin typeface="Gill Sans"/>
                <a:ea typeface="Gill Sans"/>
                <a:cs typeface="Gill Sans"/>
                <a:sym typeface="Gill Sans"/>
              </a:rPr>
              <a:t>documents (i.e., documents containing similar topics), this is referred to as </a:t>
            </a:r>
            <a:r>
              <a:rPr b="0" i="0" lang="en-US" sz="1600" u="none" cap="none" strike="noStrike">
                <a:solidFill>
                  <a:srgbClr val="0070C0"/>
                </a:solidFill>
                <a:latin typeface="Gill Sans"/>
                <a:ea typeface="Gill Sans"/>
                <a:cs typeface="Gill Sans"/>
                <a:sym typeface="Gill Sans"/>
              </a:rPr>
              <a:t>Concept Search</a:t>
            </a:r>
            <a:endParaRPr/>
          </a:p>
          <a:p>
            <a:pPr indent="-184150" lvl="1" marL="742950" marR="0" rtl="0" algn="l">
              <a:spcBef>
                <a:spcPts val="0"/>
              </a:spcBef>
              <a:spcAft>
                <a:spcPts val="0"/>
              </a:spcAft>
              <a:buClr>
                <a:schemeClr val="dk1"/>
              </a:buClr>
              <a:buSzPts val="1600"/>
              <a:buFont typeface="Arial"/>
              <a:buNone/>
            </a:pPr>
            <a:r>
              <a:t/>
            </a:r>
            <a:endParaRPr b="0" i="0" sz="1600" u="none" cap="none" strike="noStrike">
              <a:solidFill>
                <a:srgbClr val="0070C0"/>
              </a:solidFill>
              <a:latin typeface="Gill Sans"/>
              <a:ea typeface="Gill Sans"/>
              <a:cs typeface="Gill Sans"/>
              <a:sym typeface="Gill Sans"/>
            </a:endParaRPr>
          </a:p>
          <a:p>
            <a:pPr indent="-285750" lvl="1" marL="742950" marR="0" rtl="0" algn="l">
              <a:spcBef>
                <a:spcPts val="0"/>
              </a:spcBef>
              <a:spcAft>
                <a:spcPts val="0"/>
              </a:spcAft>
              <a:buClr>
                <a:srgbClr val="0070C0"/>
              </a:buClr>
              <a:buSzPts val="1600"/>
              <a:buFont typeface="Arial"/>
              <a:buChar char="•"/>
            </a:pPr>
            <a:r>
              <a:rPr b="0" i="0" lang="en-US" sz="1600" u="none" cap="none" strike="noStrike">
                <a:solidFill>
                  <a:srgbClr val="0070C0"/>
                </a:solidFill>
                <a:latin typeface="Gill Sans"/>
                <a:ea typeface="Gill Sans"/>
                <a:cs typeface="Gill Sans"/>
                <a:sym typeface="Gill Sans"/>
              </a:rPr>
              <a:t>Recommender Systems -</a:t>
            </a:r>
            <a:r>
              <a:rPr b="0" i="0" lang="en-US" sz="1600" u="none" cap="none" strike="noStrike">
                <a:solidFill>
                  <a:schemeClr val="dk1"/>
                </a:solidFill>
                <a:latin typeface="Gill Sans"/>
                <a:ea typeface="Gill Sans"/>
                <a:cs typeface="Gill Sans"/>
                <a:sym typeface="Gill Sans"/>
              </a:rPr>
              <a:t> If you know a user likes a particular item, then you can recommend similar items for them. </a:t>
            </a:r>
            <a:endParaRPr/>
          </a:p>
          <a:p>
            <a:pPr indent="-285750" lvl="2" marL="12001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To find similar items, compare the set of users who like each item—</a:t>
            </a:r>
            <a:endParaRPr/>
          </a:p>
          <a:p>
            <a:pPr indent="-285750" lvl="2" marL="12001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recommending products, media to consume, or even ‘recommending’ advertisements to display to a user!</a:t>
            </a:r>
            <a:endParaRPr/>
          </a:p>
          <a:p>
            <a:pPr indent="-184150" lvl="1" marL="7429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Gill Sans"/>
              <a:ea typeface="Gill Sans"/>
              <a:cs typeface="Gill Sans"/>
              <a:sym typeface="Gill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8"/>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APPLICATION</a:t>
            </a:r>
            <a:endParaRPr/>
          </a:p>
        </p:txBody>
      </p:sp>
      <p:sp>
        <p:nvSpPr>
          <p:cNvPr id="473" name="Google Shape;473;p38"/>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474" name="Google Shape;474;p38"/>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475" name="Google Shape;475;p38"/>
          <p:cNvSpPr/>
          <p:nvPr/>
        </p:nvSpPr>
        <p:spPr>
          <a:xfrm>
            <a:off x="80682" y="891540"/>
            <a:ext cx="4890888" cy="378565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Gill Sans"/>
                <a:ea typeface="Gill Sans"/>
                <a:cs typeface="Gill Sans"/>
                <a:sym typeface="Gill Sans"/>
              </a:rPr>
              <a:t>Finance</a:t>
            </a:r>
            <a:endParaRPr/>
          </a:p>
          <a:p>
            <a:pPr indent="-285750" lvl="1" marL="742950" marR="0" rtl="0" algn="l">
              <a:spcBef>
                <a:spcPts val="0"/>
              </a:spcBef>
              <a:spcAft>
                <a:spcPts val="0"/>
              </a:spcAft>
              <a:buClr>
                <a:srgbClr val="0070C0"/>
              </a:buClr>
              <a:buSzPts val="1600"/>
              <a:buFont typeface="Arial"/>
              <a:buChar char="•"/>
            </a:pPr>
            <a:r>
              <a:rPr b="0" i="0" lang="en-US" sz="1600" u="none" cap="none" strike="noStrike">
                <a:solidFill>
                  <a:srgbClr val="0070C0"/>
                </a:solidFill>
                <a:latin typeface="Gill Sans"/>
                <a:ea typeface="Gill Sans"/>
                <a:cs typeface="Gill Sans"/>
                <a:sym typeface="Gill Sans"/>
              </a:rPr>
              <a:t>Stock market forecasting</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Best time to purchase the stocks</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what stocks to purchase.</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Forecasting stock market: Predict the price of a</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stock, on the basis of company performance</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measures and economic data.</a:t>
            </a:r>
            <a:endParaRPr/>
          </a:p>
          <a:p>
            <a:pPr indent="0" lvl="2" marL="914400" marR="0" rtl="0" algn="l">
              <a:spcBef>
                <a:spcPts val="0"/>
              </a:spcBef>
              <a:spcAft>
                <a:spcPts val="0"/>
              </a:spcAft>
              <a:buNone/>
            </a:pPr>
            <a:r>
              <a:rPr b="0" i="0" lang="en-US" sz="1600" u="none" cap="none" strike="noStrike">
                <a:solidFill>
                  <a:schemeClr val="dk1"/>
                </a:solidFill>
                <a:latin typeface="Gill Sans"/>
                <a:ea typeface="Gill Sans"/>
                <a:cs typeface="Gill Sans"/>
                <a:sym typeface="Gill Sans"/>
              </a:rPr>
              <a:t> Currency exchange rate</a:t>
            </a:r>
            <a:endParaRPr/>
          </a:p>
          <a:p>
            <a:pPr indent="0" lvl="2" marL="914400" marR="0" rtl="0" algn="l">
              <a:spcBef>
                <a:spcPts val="0"/>
              </a:spcBef>
              <a:spcAft>
                <a:spcPts val="0"/>
              </a:spcAft>
              <a:buNone/>
            </a:pPr>
            <a:r>
              <a:rPr b="0" i="0" lang="en-US" sz="1600" u="none" cap="none" strike="noStrike">
                <a:solidFill>
                  <a:schemeClr val="dk1"/>
                </a:solidFill>
                <a:latin typeface="Gill Sans"/>
                <a:ea typeface="Gill Sans"/>
                <a:cs typeface="Gill Sans"/>
                <a:sym typeface="Gill Sans"/>
              </a:rPr>
              <a:t> Bank bankruptcies</a:t>
            </a:r>
            <a:endParaRPr/>
          </a:p>
          <a:p>
            <a:pPr indent="0" lvl="2" marL="914400" marR="0" rtl="0" algn="l">
              <a:spcBef>
                <a:spcPts val="0"/>
              </a:spcBef>
              <a:spcAft>
                <a:spcPts val="0"/>
              </a:spcAft>
              <a:buNone/>
            </a:pPr>
            <a:r>
              <a:rPr b="0" i="0" lang="en-US" sz="1600" u="none" cap="none" strike="noStrike">
                <a:solidFill>
                  <a:schemeClr val="dk1"/>
                </a:solidFill>
                <a:latin typeface="Gill Sans"/>
                <a:ea typeface="Gill Sans"/>
                <a:cs typeface="Gill Sans"/>
                <a:sym typeface="Gill Sans"/>
              </a:rPr>
              <a:t> Understanding and managing financial risk</a:t>
            </a:r>
            <a:endParaRPr/>
          </a:p>
          <a:p>
            <a:pPr indent="0" lvl="2" marL="914400" marR="0" rtl="0" algn="l">
              <a:spcBef>
                <a:spcPts val="0"/>
              </a:spcBef>
              <a:spcAft>
                <a:spcPts val="0"/>
              </a:spcAft>
              <a:buNone/>
            </a:pPr>
            <a:r>
              <a:rPr b="0" i="0" lang="en-US" sz="1600" u="none" cap="none" strike="noStrike">
                <a:solidFill>
                  <a:schemeClr val="dk1"/>
                </a:solidFill>
                <a:latin typeface="Gill Sans"/>
                <a:ea typeface="Gill Sans"/>
                <a:cs typeface="Gill Sans"/>
                <a:sym typeface="Gill Sans"/>
              </a:rPr>
              <a:t> Trading futures</a:t>
            </a:r>
            <a:endParaRPr/>
          </a:p>
          <a:p>
            <a:pPr indent="0" lvl="2" marL="914400" marR="0" rtl="0" algn="l">
              <a:spcBef>
                <a:spcPts val="0"/>
              </a:spcBef>
              <a:spcAft>
                <a:spcPts val="0"/>
              </a:spcAft>
              <a:buNone/>
            </a:pPr>
            <a:r>
              <a:rPr b="0" i="0" lang="en-US" sz="1600" u="none" cap="none" strike="noStrike">
                <a:solidFill>
                  <a:schemeClr val="dk1"/>
                </a:solidFill>
                <a:latin typeface="Gill Sans"/>
                <a:ea typeface="Gill Sans"/>
                <a:cs typeface="Gill Sans"/>
                <a:sym typeface="Gill Sans"/>
              </a:rPr>
              <a:t> Credit rating</a:t>
            </a:r>
            <a:endParaRPr/>
          </a:p>
          <a:p>
            <a:pPr indent="0" lvl="2" marL="914400" marR="0" rtl="0" algn="l">
              <a:spcBef>
                <a:spcPts val="0"/>
              </a:spcBef>
              <a:spcAft>
                <a:spcPts val="0"/>
              </a:spcAft>
              <a:buNone/>
            </a:pPr>
            <a:r>
              <a:rPr b="0" i="0" lang="en-US" sz="1600" u="none" cap="none" strike="noStrike">
                <a:solidFill>
                  <a:schemeClr val="dk1"/>
                </a:solidFill>
                <a:latin typeface="Gill Sans"/>
                <a:ea typeface="Gill Sans"/>
                <a:cs typeface="Gill Sans"/>
                <a:sym typeface="Gill Sans"/>
              </a:rPr>
              <a:t> Loan management</a:t>
            </a:r>
            <a:endParaRPr/>
          </a:p>
          <a:p>
            <a:pPr indent="0" lvl="2" marL="914400" marR="0" rtl="0" algn="l">
              <a:spcBef>
                <a:spcPts val="0"/>
              </a:spcBef>
              <a:spcAft>
                <a:spcPts val="0"/>
              </a:spcAft>
              <a:buNone/>
            </a:pPr>
            <a:r>
              <a:rPr b="0" i="0" lang="en-US" sz="1600" u="none" cap="none" strike="noStrike">
                <a:solidFill>
                  <a:schemeClr val="dk1"/>
                </a:solidFill>
                <a:latin typeface="Gill Sans"/>
                <a:ea typeface="Gill Sans"/>
                <a:cs typeface="Gill Sans"/>
                <a:sym typeface="Gill Sans"/>
              </a:rPr>
              <a:t> Bank customer profiling</a:t>
            </a:r>
            <a:endParaRPr/>
          </a:p>
          <a:p>
            <a:pPr indent="0" lvl="2" marL="914400" marR="0" rtl="0" algn="l">
              <a:spcBef>
                <a:spcPts val="0"/>
              </a:spcBef>
              <a:spcAft>
                <a:spcPts val="0"/>
              </a:spcAft>
              <a:buNone/>
            </a:pPr>
            <a:r>
              <a:rPr b="0" i="0" lang="en-US" sz="1600" u="none" cap="none" strike="noStrike">
                <a:solidFill>
                  <a:schemeClr val="dk1"/>
                </a:solidFill>
                <a:latin typeface="Gill Sans"/>
                <a:ea typeface="Gill Sans"/>
                <a:cs typeface="Gill Sans"/>
                <a:sym typeface="Gill Sans"/>
              </a:rPr>
              <a:t> Money laundering analyses </a:t>
            </a:r>
            <a:endParaRPr/>
          </a:p>
        </p:txBody>
      </p:sp>
      <p:sp>
        <p:nvSpPr>
          <p:cNvPr id="476" name="Google Shape;476;p38"/>
          <p:cNvSpPr/>
          <p:nvPr/>
        </p:nvSpPr>
        <p:spPr>
          <a:xfrm>
            <a:off x="5040726" y="945328"/>
            <a:ext cx="4091748" cy="304698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Gill Sans"/>
                <a:ea typeface="Gill Sans"/>
                <a:cs typeface="Gill Sans"/>
                <a:sym typeface="Gill Sans"/>
              </a:rPr>
              <a:t>Medicine</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Predict whether a patient, hospitalized due to a heart attack, will have a second heart attack. The prediction is to be based on demographic, diet and clinical measurements for that patient.</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Estimate the amount of glucose in the blood of a diabetic person, from the infrared absorption spectrum of that person’s blood.</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Identify the risk factors for prostate cancer, based on clinical and demographic variables.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9"/>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WEIGHTED K NEAREST NEIGHBOR</a:t>
            </a:r>
            <a:endParaRPr/>
          </a:p>
        </p:txBody>
      </p:sp>
      <p:sp>
        <p:nvSpPr>
          <p:cNvPr id="482" name="Google Shape;482;p39"/>
          <p:cNvSpPr/>
          <p:nvPr/>
        </p:nvSpPr>
        <p:spPr>
          <a:xfrm>
            <a:off x="126749" y="1052947"/>
            <a:ext cx="821100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Gill Sans"/>
                <a:ea typeface="Gill Sans"/>
                <a:cs typeface="Gill Sans"/>
                <a:sym typeface="Gill Sans"/>
              </a:rPr>
              <a:t>Approach 1</a:t>
            </a:r>
            <a:endParaRPr/>
          </a:p>
          <a:p>
            <a:pPr indent="0" lvl="0" marL="0" marR="0" rtl="0" algn="l">
              <a:spcBef>
                <a:spcPts val="0"/>
              </a:spcBef>
              <a:spcAft>
                <a:spcPts val="0"/>
              </a:spcAft>
              <a:buNone/>
            </a:pPr>
            <a:r>
              <a:t/>
            </a:r>
            <a:endParaRPr b="1"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Associate weights with the attributes</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Assign weights according to the relevance of attributes</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Assign random weights</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Calculate the classification error</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Adjust the weights according to the error</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Gill Sans"/>
                <a:ea typeface="Gill Sans"/>
                <a:cs typeface="Gill Sans"/>
                <a:sym typeface="Gill Sans"/>
              </a:rPr>
              <a:t>Repeat till acceptable level of accuracy is reached</a:t>
            </a:r>
            <a:endParaRPr/>
          </a:p>
        </p:txBody>
      </p:sp>
      <p:sp>
        <p:nvSpPr>
          <p:cNvPr id="483" name="Google Shape;483;p39"/>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484" name="Google Shape;484;p39"/>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KNN – WHAT IT IS</a:t>
            </a:r>
            <a:endParaRPr/>
          </a:p>
        </p:txBody>
      </p:sp>
      <p:sp>
        <p:nvSpPr>
          <p:cNvPr id="100" name="Google Shape;100;p4"/>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101" name="Google Shape;101;p4"/>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102" name="Google Shape;102;p4"/>
          <p:cNvSpPr/>
          <p:nvPr/>
        </p:nvSpPr>
        <p:spPr>
          <a:xfrm>
            <a:off x="52466" y="1002089"/>
            <a:ext cx="8964118"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KNN can be used for both </a:t>
            </a:r>
            <a:r>
              <a:rPr lang="en-US" sz="1800">
                <a:solidFill>
                  <a:srgbClr val="0070C0"/>
                </a:solidFill>
                <a:latin typeface="Gill Sans"/>
                <a:ea typeface="Gill Sans"/>
                <a:cs typeface="Gill Sans"/>
                <a:sym typeface="Gill Sans"/>
              </a:rPr>
              <a:t>classification</a:t>
            </a:r>
            <a:r>
              <a:rPr lang="en-US" sz="1800">
                <a:solidFill>
                  <a:schemeClr val="dk1"/>
                </a:solidFill>
                <a:latin typeface="Gill Sans"/>
                <a:ea typeface="Gill Sans"/>
                <a:cs typeface="Gill Sans"/>
                <a:sym typeface="Gill Sans"/>
              </a:rPr>
              <a:t> and </a:t>
            </a:r>
            <a:r>
              <a:rPr lang="en-US" sz="1800">
                <a:solidFill>
                  <a:srgbClr val="0070C0"/>
                </a:solidFill>
                <a:latin typeface="Gill Sans"/>
                <a:ea typeface="Gill Sans"/>
                <a:cs typeface="Gill Sans"/>
                <a:sym typeface="Gill Sans"/>
              </a:rPr>
              <a:t>regression</a:t>
            </a:r>
            <a:r>
              <a:rPr lang="en-US" sz="1800">
                <a:solidFill>
                  <a:schemeClr val="dk1"/>
                </a:solidFill>
                <a:latin typeface="Gill Sans"/>
                <a:ea typeface="Gill Sans"/>
                <a:cs typeface="Gill Sans"/>
                <a:sym typeface="Gill Sans"/>
              </a:rPr>
              <a:t> predictive problems.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KNN falls in the </a:t>
            </a:r>
            <a:r>
              <a:rPr lang="en-US" sz="1800">
                <a:solidFill>
                  <a:srgbClr val="0070C0"/>
                </a:solidFill>
                <a:latin typeface="Gill Sans"/>
                <a:ea typeface="Gill Sans"/>
                <a:cs typeface="Gill Sans"/>
                <a:sym typeface="Gill Sans"/>
              </a:rPr>
              <a:t>supervised learning family </a:t>
            </a:r>
            <a:r>
              <a:rPr lang="en-US" sz="1800">
                <a:solidFill>
                  <a:schemeClr val="dk1"/>
                </a:solidFill>
                <a:latin typeface="Gill Sans"/>
                <a:ea typeface="Gill Sans"/>
                <a:cs typeface="Gill Sans"/>
                <a:sym typeface="Gill Sans"/>
              </a:rPr>
              <a:t>of algorithms.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Informally, this means that we are given a </a:t>
            </a:r>
            <a:r>
              <a:rPr lang="en-US" sz="1800">
                <a:solidFill>
                  <a:srgbClr val="0070C0"/>
                </a:solidFill>
                <a:latin typeface="Gill Sans"/>
                <a:ea typeface="Gill Sans"/>
                <a:cs typeface="Gill Sans"/>
                <a:sym typeface="Gill Sans"/>
              </a:rPr>
              <a:t>labelled</a:t>
            </a:r>
            <a:r>
              <a:rPr lang="en-US" sz="1800">
                <a:solidFill>
                  <a:schemeClr val="dk1"/>
                </a:solidFill>
                <a:latin typeface="Gill Sans"/>
                <a:ea typeface="Gill Sans"/>
                <a:cs typeface="Gill Sans"/>
                <a:sym typeface="Gill Sans"/>
              </a:rPr>
              <a:t> dataset consisting of training observations  (x, y)  and would like to capture the relationship between  x  and  y.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More formally, our goal is to learn a function  </a:t>
            </a:r>
            <a:r>
              <a:rPr lang="en-US" sz="1800">
                <a:solidFill>
                  <a:schemeClr val="dk1"/>
                </a:solidFill>
                <a:highlight>
                  <a:srgbClr val="00FFFF"/>
                </a:highlight>
                <a:latin typeface="Gill Sans"/>
                <a:ea typeface="Gill Sans"/>
                <a:cs typeface="Gill Sans"/>
                <a:sym typeface="Gill Sans"/>
              </a:rPr>
              <a:t>h:X→Y</a:t>
            </a:r>
            <a:r>
              <a:rPr lang="en-US" sz="1800">
                <a:solidFill>
                  <a:schemeClr val="dk1"/>
                </a:solidFill>
                <a:latin typeface="Gill Sans"/>
                <a:ea typeface="Gill Sans"/>
                <a:cs typeface="Gill Sans"/>
                <a:sym typeface="Gill Sans"/>
              </a:rPr>
              <a:t>  so that given an unseen observation  x ,  h(x)  can confidently </a:t>
            </a:r>
            <a:r>
              <a:rPr lang="en-US" sz="1800">
                <a:solidFill>
                  <a:schemeClr val="dk1"/>
                </a:solidFill>
                <a:highlight>
                  <a:srgbClr val="FFFF00"/>
                </a:highlight>
                <a:latin typeface="Gill Sans"/>
                <a:ea typeface="Gill Sans"/>
                <a:cs typeface="Gill Sans"/>
                <a:sym typeface="Gill Sans"/>
              </a:rPr>
              <a:t>predict</a:t>
            </a:r>
            <a:r>
              <a:rPr lang="en-US" sz="1800">
                <a:solidFill>
                  <a:schemeClr val="dk1"/>
                </a:solidFill>
                <a:latin typeface="Gill Sans"/>
                <a:ea typeface="Gill Sans"/>
                <a:cs typeface="Gill Sans"/>
                <a:sym typeface="Gill Sans"/>
              </a:rPr>
              <a:t> the corresponding output  y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0"/>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WEIGHTED K NEAREST NEIGHBOR</a:t>
            </a:r>
            <a:endParaRPr/>
          </a:p>
        </p:txBody>
      </p:sp>
      <p:sp>
        <p:nvSpPr>
          <p:cNvPr id="490" name="Google Shape;490;p40"/>
          <p:cNvSpPr/>
          <p:nvPr/>
        </p:nvSpPr>
        <p:spPr>
          <a:xfrm>
            <a:off x="126749" y="1052947"/>
            <a:ext cx="8761612"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Gill Sans"/>
                <a:ea typeface="Gill Sans"/>
                <a:cs typeface="Gill Sans"/>
                <a:sym typeface="Gill Sans"/>
              </a:rPr>
              <a:t>Approach 2</a:t>
            </a:r>
            <a:endParaRPr/>
          </a:p>
          <a:p>
            <a:pPr indent="0" lvl="0" marL="0" marR="0" rtl="0" algn="l">
              <a:spcBef>
                <a:spcPts val="0"/>
              </a:spcBef>
              <a:spcAft>
                <a:spcPts val="0"/>
              </a:spcAft>
              <a:buNone/>
            </a:pPr>
            <a:r>
              <a:t/>
            </a:r>
            <a:endParaRPr b="1"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Backward Elimination</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Starts with the full set of features and greedily remove the one that most improves performance, or degrades performance slightly</a:t>
            </a:r>
            <a:endParaRPr/>
          </a:p>
        </p:txBody>
      </p:sp>
      <p:sp>
        <p:nvSpPr>
          <p:cNvPr id="491" name="Google Shape;491;p40"/>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492" name="Google Shape;492;p40"/>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1"/>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WEIGHTED K NEAREST NEIGHBOR</a:t>
            </a:r>
            <a:endParaRPr/>
          </a:p>
        </p:txBody>
      </p:sp>
      <p:sp>
        <p:nvSpPr>
          <p:cNvPr id="498" name="Google Shape;498;p41"/>
          <p:cNvSpPr/>
          <p:nvPr/>
        </p:nvSpPr>
        <p:spPr>
          <a:xfrm>
            <a:off x="126749" y="1052947"/>
            <a:ext cx="8761612"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Gill Sans"/>
                <a:ea typeface="Gill Sans"/>
                <a:cs typeface="Gill Sans"/>
                <a:sym typeface="Gill Sans"/>
              </a:rPr>
              <a:t>Approach 3 (Instance Weighted)</a:t>
            </a:r>
            <a:endParaRPr/>
          </a:p>
          <a:p>
            <a:pPr indent="0" lvl="0" marL="0" marR="0" rtl="0" algn="l">
              <a:spcBef>
                <a:spcPts val="0"/>
              </a:spcBef>
              <a:spcAft>
                <a:spcPts val="0"/>
              </a:spcAft>
              <a:buNone/>
            </a:pPr>
            <a:r>
              <a:t/>
            </a:r>
            <a:endParaRPr b="1"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Gradient Descent</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Assign random weights to all the training instances</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Train the weights using Cross Validation</a:t>
            </a:r>
            <a:endParaRPr/>
          </a:p>
        </p:txBody>
      </p:sp>
      <p:sp>
        <p:nvSpPr>
          <p:cNvPr id="499" name="Google Shape;499;p41"/>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500" name="Google Shape;500;p41"/>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2"/>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WEIGHTED K NEAREST NEIGHBOR</a:t>
            </a:r>
            <a:endParaRPr/>
          </a:p>
        </p:txBody>
      </p:sp>
      <p:sp>
        <p:nvSpPr>
          <p:cNvPr id="506" name="Google Shape;506;p42"/>
          <p:cNvSpPr/>
          <p:nvPr/>
        </p:nvSpPr>
        <p:spPr>
          <a:xfrm>
            <a:off x="126749" y="1052947"/>
            <a:ext cx="8761612"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Gill Sans"/>
                <a:ea typeface="Gill Sans"/>
                <a:cs typeface="Gill Sans"/>
                <a:sym typeface="Gill Sans"/>
              </a:rPr>
              <a:t>Approach 4 (Attribute Weighted)</a:t>
            </a:r>
            <a:endParaRPr/>
          </a:p>
          <a:p>
            <a:pPr indent="0" lvl="0" marL="0" marR="0" rtl="0" algn="l">
              <a:spcBef>
                <a:spcPts val="0"/>
              </a:spcBef>
              <a:spcAft>
                <a:spcPts val="0"/>
              </a:spcAft>
              <a:buNone/>
            </a:pPr>
            <a:r>
              <a:t/>
            </a:r>
            <a:endParaRPr b="1"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Gradient Descent</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Assign random weights to all the instances</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Train the weights using Cross Validation</a:t>
            </a:r>
            <a:endParaRPr/>
          </a:p>
        </p:txBody>
      </p:sp>
      <p:sp>
        <p:nvSpPr>
          <p:cNvPr id="507" name="Google Shape;507;p42"/>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508" name="Google Shape;508;p42"/>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3"/>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DEALING WITH CATEGORICAL DATA</a:t>
            </a:r>
            <a:endParaRPr/>
          </a:p>
        </p:txBody>
      </p:sp>
      <p:sp>
        <p:nvSpPr>
          <p:cNvPr id="514" name="Google Shape;514;p43"/>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515" name="Google Shape;515;p43"/>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516" name="Google Shape;516;p43"/>
          <p:cNvSpPr/>
          <p:nvPr/>
        </p:nvSpPr>
        <p:spPr>
          <a:xfrm>
            <a:off x="83820" y="891540"/>
            <a:ext cx="892302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ill Sans"/>
                <a:ea typeface="Gill Sans"/>
                <a:cs typeface="Gill Sans"/>
                <a:sym typeface="Gill Sans"/>
              </a:rPr>
              <a:t>Not all data has numerical values. Here are examples of categorical data:</a:t>
            </a:r>
            <a:endParaRPr/>
          </a:p>
          <a:p>
            <a:pPr indent="-184150" lvl="0" marL="285750" marR="0" rtl="0" algn="l">
              <a:spcBef>
                <a:spcPts val="0"/>
              </a:spcBef>
              <a:spcAft>
                <a:spcPts val="0"/>
              </a:spcAft>
              <a:buClr>
                <a:schemeClr val="dk1"/>
              </a:buClr>
              <a:buSzPts val="1600"/>
              <a:buFont typeface="Arial"/>
              <a:buNone/>
            </a:pPr>
            <a:r>
              <a:t/>
            </a:r>
            <a:endParaRPr sz="16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The blood type of a person:  A, B, AB or O.</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The state that a resident of the INDIA lives in.</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T-shirt size. XL &gt; L &gt; M</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T-shirt color</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Gill Sans"/>
                <a:ea typeface="Gill Sans"/>
                <a:cs typeface="Gill Sans"/>
                <a:sym typeface="Gill Sans"/>
              </a:rPr>
              <a:t>Rating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4"/>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QS</a:t>
            </a:r>
            <a:endParaRPr/>
          </a:p>
        </p:txBody>
      </p:sp>
      <p:sp>
        <p:nvSpPr>
          <p:cNvPr id="522" name="Google Shape;522;p44"/>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523" name="Google Shape;523;p44"/>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524" name="Google Shape;524;p44"/>
          <p:cNvSpPr/>
          <p:nvPr/>
        </p:nvSpPr>
        <p:spPr>
          <a:xfrm>
            <a:off x="119103" y="891540"/>
            <a:ext cx="8786692" cy="138499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400"/>
              <a:buFont typeface="Gill Sans"/>
              <a:buAutoNum type="arabicPeriod"/>
            </a:pPr>
            <a:r>
              <a:rPr lang="en-US" sz="1400">
                <a:solidFill>
                  <a:schemeClr val="dk1"/>
                </a:solidFill>
                <a:latin typeface="Gill Sans"/>
                <a:ea typeface="Gill Sans"/>
                <a:cs typeface="Gill Sans"/>
                <a:sym typeface="Gill Sans"/>
              </a:rPr>
              <a:t>k-NN algorithm does more computation on test time rather than train time.</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A) TRUE</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B) FALSE </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p:txBody>
      </p:sp>
      <p:sp>
        <p:nvSpPr>
          <p:cNvPr id="525" name="Google Shape;525;p44"/>
          <p:cNvSpPr/>
          <p:nvPr/>
        </p:nvSpPr>
        <p:spPr>
          <a:xfrm>
            <a:off x="119103" y="1943636"/>
            <a:ext cx="8905794"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2. In the image below, which would be the best value for k assuming that the algorithm you are using is k-Nearest </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Neighbor.</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p:txBody>
      </p:sp>
      <p:pic>
        <p:nvPicPr>
          <p:cNvPr id="526" name="Google Shape;526;p44"/>
          <p:cNvPicPr preferRelativeResize="0"/>
          <p:nvPr/>
        </p:nvPicPr>
        <p:blipFill rotWithShape="1">
          <a:blip r:embed="rId3">
            <a:alphaModFix/>
          </a:blip>
          <a:srcRect b="0" l="0" r="0" t="0"/>
          <a:stretch/>
        </p:blipFill>
        <p:spPr>
          <a:xfrm>
            <a:off x="119103" y="2481827"/>
            <a:ext cx="4710072" cy="218828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5"/>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QS</a:t>
            </a:r>
            <a:endParaRPr/>
          </a:p>
        </p:txBody>
      </p:sp>
      <p:sp>
        <p:nvSpPr>
          <p:cNvPr id="532" name="Google Shape;532;p45"/>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533" name="Google Shape;533;p45"/>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534" name="Google Shape;534;p45"/>
          <p:cNvSpPr/>
          <p:nvPr/>
        </p:nvSpPr>
        <p:spPr>
          <a:xfrm>
            <a:off x="134471" y="987096"/>
            <a:ext cx="8878900"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Which of the following distance metric can not be used in k-NN?</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A) Manhattan</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B) Minkowski</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C) Tanimoto</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D) Jaccard</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E) Mahalanobis</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F) All can be used </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Which of the following option is true about k-NN algorithm?</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A) It can be used for classification</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B) It can be used for regression</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C) It can be used in both classification and regression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6"/>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QS</a:t>
            </a:r>
            <a:endParaRPr/>
          </a:p>
        </p:txBody>
      </p:sp>
      <p:sp>
        <p:nvSpPr>
          <p:cNvPr id="540" name="Google Shape;540;p46"/>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541" name="Google Shape;541;p46"/>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542" name="Google Shape;542;p46"/>
          <p:cNvSpPr/>
          <p:nvPr/>
        </p:nvSpPr>
        <p:spPr>
          <a:xfrm>
            <a:off x="111417" y="893817"/>
            <a:ext cx="8771325"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Which of the following statement is true about k-NN algorithm?</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1400"/>
              <a:buFont typeface="Gill Sans"/>
              <a:buAutoNum type="arabicPeriod"/>
            </a:pPr>
            <a:r>
              <a:rPr lang="en-US" sz="1400">
                <a:solidFill>
                  <a:schemeClr val="dk1"/>
                </a:solidFill>
                <a:latin typeface="Gill Sans"/>
                <a:ea typeface="Gill Sans"/>
                <a:cs typeface="Gill Sans"/>
                <a:sym typeface="Gill Sans"/>
              </a:rPr>
              <a:t>k-NN performs much better if all of the data have the same scale</a:t>
            </a:r>
            <a:endParaRPr/>
          </a:p>
          <a:p>
            <a:pPr indent="-342900" lvl="0" marL="342900" marR="0" rtl="0" algn="l">
              <a:spcBef>
                <a:spcPts val="0"/>
              </a:spcBef>
              <a:spcAft>
                <a:spcPts val="0"/>
              </a:spcAft>
              <a:buClr>
                <a:schemeClr val="dk1"/>
              </a:buClr>
              <a:buSzPts val="1400"/>
              <a:buFont typeface="Gill Sans"/>
              <a:buAutoNum type="arabicPeriod"/>
            </a:pPr>
            <a:r>
              <a:rPr lang="en-US" sz="1400">
                <a:solidFill>
                  <a:schemeClr val="dk1"/>
                </a:solidFill>
                <a:latin typeface="Gill Sans"/>
                <a:ea typeface="Gill Sans"/>
                <a:cs typeface="Gill Sans"/>
                <a:sym typeface="Gill Sans"/>
              </a:rPr>
              <a:t>k-NN works well with a small number of input variables (p), but struggles when the number of inputs is very large</a:t>
            </a:r>
            <a:endParaRPr/>
          </a:p>
          <a:p>
            <a:pPr indent="-342900" lvl="0" marL="342900" marR="0" rtl="0" algn="l">
              <a:spcBef>
                <a:spcPts val="0"/>
              </a:spcBef>
              <a:spcAft>
                <a:spcPts val="0"/>
              </a:spcAft>
              <a:buClr>
                <a:schemeClr val="dk1"/>
              </a:buClr>
              <a:buSzPts val="1400"/>
              <a:buFont typeface="Gill Sans"/>
              <a:buAutoNum type="arabicPeriod"/>
            </a:pPr>
            <a:r>
              <a:rPr lang="en-US" sz="1400">
                <a:solidFill>
                  <a:schemeClr val="dk1"/>
                </a:solidFill>
                <a:latin typeface="Gill Sans"/>
                <a:ea typeface="Gill Sans"/>
                <a:cs typeface="Gill Sans"/>
                <a:sym typeface="Gill Sans"/>
              </a:rPr>
              <a:t>k-NN makes no assumptions about the functional form of the problem being solved</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A) 1 and 2</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B) 1 and 3</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C) Only 1</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D) All of the above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7"/>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QS</a:t>
            </a:r>
            <a:endParaRPr/>
          </a:p>
        </p:txBody>
      </p:sp>
      <p:sp>
        <p:nvSpPr>
          <p:cNvPr id="548" name="Google Shape;548;p47"/>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549" name="Google Shape;549;p47"/>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550" name="Google Shape;550;p47"/>
          <p:cNvSpPr/>
          <p:nvPr/>
        </p:nvSpPr>
        <p:spPr>
          <a:xfrm>
            <a:off x="126787" y="964230"/>
            <a:ext cx="8771324"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ill Sans"/>
                <a:ea typeface="Gill Sans"/>
                <a:cs typeface="Gill Sans"/>
                <a:sym typeface="Gill Sans"/>
              </a:rPr>
              <a:t>Which of the following is true about Manhattan distance?</a:t>
            </a:r>
            <a:endParaRPr/>
          </a:p>
          <a:p>
            <a:pPr indent="0" lvl="0" marL="0" marR="0" rtl="0" algn="l">
              <a:spcBef>
                <a:spcPts val="0"/>
              </a:spcBef>
              <a:spcAft>
                <a:spcPts val="0"/>
              </a:spcAft>
              <a:buNone/>
            </a:pPr>
            <a:r>
              <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600">
                <a:solidFill>
                  <a:schemeClr val="dk1"/>
                </a:solidFill>
                <a:latin typeface="Gill Sans"/>
                <a:ea typeface="Gill Sans"/>
                <a:cs typeface="Gill Sans"/>
                <a:sym typeface="Gill Sans"/>
              </a:rPr>
              <a:t>A) It can be used for continuous variables</a:t>
            </a:r>
            <a:endParaRPr/>
          </a:p>
          <a:p>
            <a:pPr indent="0" lvl="0" marL="0" marR="0" rtl="0" algn="l">
              <a:spcBef>
                <a:spcPts val="0"/>
              </a:spcBef>
              <a:spcAft>
                <a:spcPts val="0"/>
              </a:spcAft>
              <a:buNone/>
            </a:pPr>
            <a:r>
              <a:rPr lang="en-US" sz="1600">
                <a:solidFill>
                  <a:schemeClr val="dk1"/>
                </a:solidFill>
                <a:latin typeface="Gill Sans"/>
                <a:ea typeface="Gill Sans"/>
                <a:cs typeface="Gill Sans"/>
                <a:sym typeface="Gill Sans"/>
              </a:rPr>
              <a:t>B) It can be used for categorical variables</a:t>
            </a:r>
            <a:endParaRPr/>
          </a:p>
          <a:p>
            <a:pPr indent="0" lvl="0" marL="0" marR="0" rtl="0" algn="l">
              <a:spcBef>
                <a:spcPts val="0"/>
              </a:spcBef>
              <a:spcAft>
                <a:spcPts val="0"/>
              </a:spcAft>
              <a:buNone/>
            </a:pPr>
            <a:r>
              <a:rPr lang="en-US" sz="1600">
                <a:solidFill>
                  <a:schemeClr val="dk1"/>
                </a:solidFill>
                <a:latin typeface="Gill Sans"/>
                <a:ea typeface="Gill Sans"/>
                <a:cs typeface="Gill Sans"/>
                <a:sym typeface="Gill Sans"/>
              </a:rPr>
              <a:t>C) It can be used for categorical as well as continuous</a:t>
            </a:r>
            <a:endParaRPr/>
          </a:p>
          <a:p>
            <a:pPr indent="0" lvl="0" marL="0" marR="0" rtl="0" algn="l">
              <a:spcBef>
                <a:spcPts val="0"/>
              </a:spcBef>
              <a:spcAft>
                <a:spcPts val="0"/>
              </a:spcAft>
              <a:buNone/>
            </a:pPr>
            <a:r>
              <a:rPr lang="en-US" sz="1600">
                <a:solidFill>
                  <a:schemeClr val="dk1"/>
                </a:solidFill>
                <a:latin typeface="Gill Sans"/>
                <a:ea typeface="Gill Sans"/>
                <a:cs typeface="Gill Sans"/>
                <a:sym typeface="Gill Sans"/>
              </a:rPr>
              <a:t>D) None of these </a:t>
            </a:r>
            <a:endParaRPr/>
          </a:p>
          <a:p>
            <a:pPr indent="0" lvl="0" marL="0" marR="0" rtl="0" algn="l">
              <a:spcBef>
                <a:spcPts val="0"/>
              </a:spcBef>
              <a:spcAft>
                <a:spcPts val="0"/>
              </a:spcAft>
              <a:buNone/>
            </a:pPr>
            <a:r>
              <a:t/>
            </a:r>
            <a:endParaRPr sz="16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600">
                <a:solidFill>
                  <a:schemeClr val="dk1"/>
                </a:solidFill>
                <a:latin typeface="Gill Sans"/>
                <a:ea typeface="Gill Sans"/>
                <a:cs typeface="Gill Sans"/>
                <a:sym typeface="Gill Sans"/>
              </a:rPr>
              <a:t>Which of the following distance measure do we use in case of categorical variables in k-NN?</a:t>
            </a:r>
            <a:endParaRPr/>
          </a:p>
          <a:p>
            <a:pPr indent="0" lvl="0" marL="0" marR="0" rtl="0" algn="l">
              <a:spcBef>
                <a:spcPts val="0"/>
              </a:spcBef>
              <a:spcAft>
                <a:spcPts val="0"/>
              </a:spcAft>
              <a:buNone/>
            </a:pPr>
            <a:r>
              <a:t/>
            </a:r>
            <a:endParaRPr sz="16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1600"/>
              <a:buFont typeface="Gill Sans"/>
              <a:buAutoNum type="arabicPeriod"/>
            </a:pPr>
            <a:r>
              <a:rPr lang="en-US" sz="1600">
                <a:solidFill>
                  <a:schemeClr val="dk1"/>
                </a:solidFill>
                <a:latin typeface="Gill Sans"/>
                <a:ea typeface="Gill Sans"/>
                <a:cs typeface="Gill Sans"/>
                <a:sym typeface="Gill Sans"/>
              </a:rPr>
              <a:t>Hamming Distance</a:t>
            </a:r>
            <a:endParaRPr/>
          </a:p>
          <a:p>
            <a:pPr indent="-342900" lvl="0" marL="342900" marR="0" rtl="0" algn="l">
              <a:spcBef>
                <a:spcPts val="0"/>
              </a:spcBef>
              <a:spcAft>
                <a:spcPts val="0"/>
              </a:spcAft>
              <a:buClr>
                <a:schemeClr val="dk1"/>
              </a:buClr>
              <a:buSzPts val="1600"/>
              <a:buFont typeface="Gill Sans"/>
              <a:buAutoNum type="arabicPeriod"/>
            </a:pPr>
            <a:r>
              <a:rPr lang="en-US" sz="1600">
                <a:solidFill>
                  <a:schemeClr val="dk1"/>
                </a:solidFill>
                <a:latin typeface="Gill Sans"/>
                <a:ea typeface="Gill Sans"/>
                <a:cs typeface="Gill Sans"/>
                <a:sym typeface="Gill Sans"/>
              </a:rPr>
              <a:t>Euclidean Distance</a:t>
            </a:r>
            <a:endParaRPr/>
          </a:p>
          <a:p>
            <a:pPr indent="-342900" lvl="0" marL="342900" marR="0" rtl="0" algn="l">
              <a:spcBef>
                <a:spcPts val="0"/>
              </a:spcBef>
              <a:spcAft>
                <a:spcPts val="0"/>
              </a:spcAft>
              <a:buClr>
                <a:schemeClr val="dk1"/>
              </a:buClr>
              <a:buSzPts val="1600"/>
              <a:buFont typeface="Gill Sans"/>
              <a:buAutoNum type="arabicPeriod"/>
            </a:pPr>
            <a:r>
              <a:rPr lang="en-US" sz="1600">
                <a:solidFill>
                  <a:schemeClr val="dk1"/>
                </a:solidFill>
                <a:latin typeface="Gill Sans"/>
                <a:ea typeface="Gill Sans"/>
                <a:cs typeface="Gill Sans"/>
                <a:sym typeface="Gill Sans"/>
              </a:rPr>
              <a:t>Manhattan Distance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8"/>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QS</a:t>
            </a:r>
            <a:endParaRPr/>
          </a:p>
        </p:txBody>
      </p:sp>
      <p:sp>
        <p:nvSpPr>
          <p:cNvPr id="556" name="Google Shape;556;p48"/>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557" name="Google Shape;557;p48"/>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558" name="Google Shape;558;p48"/>
          <p:cNvSpPr/>
          <p:nvPr/>
        </p:nvSpPr>
        <p:spPr>
          <a:xfrm>
            <a:off x="88367" y="891540"/>
            <a:ext cx="885584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ill Sans"/>
                <a:ea typeface="Gill Sans"/>
                <a:cs typeface="Gill Sans"/>
                <a:sym typeface="Gill Sans"/>
              </a:rPr>
              <a:t>Suppose, you have given the following data where x and y are the 2 input variables and Class is the dependent variable.</a:t>
            </a:r>
            <a:endParaRPr/>
          </a:p>
        </p:txBody>
      </p:sp>
      <p:pic>
        <p:nvPicPr>
          <p:cNvPr id="559" name="Google Shape;559;p48"/>
          <p:cNvPicPr preferRelativeResize="0"/>
          <p:nvPr/>
        </p:nvPicPr>
        <p:blipFill rotWithShape="1">
          <a:blip r:embed="rId3">
            <a:alphaModFix/>
          </a:blip>
          <a:srcRect b="0" l="0" r="0" t="0"/>
          <a:stretch/>
        </p:blipFill>
        <p:spPr>
          <a:xfrm>
            <a:off x="4306900" y="1353465"/>
            <a:ext cx="2057400" cy="2564506"/>
          </a:xfrm>
          <a:prstGeom prst="rect">
            <a:avLst/>
          </a:prstGeom>
          <a:noFill/>
          <a:ln>
            <a:noFill/>
          </a:ln>
        </p:spPr>
      </p:pic>
      <p:pic>
        <p:nvPicPr>
          <p:cNvPr id="560" name="Google Shape;560;p48"/>
          <p:cNvPicPr preferRelativeResize="0"/>
          <p:nvPr/>
        </p:nvPicPr>
        <p:blipFill rotWithShape="1">
          <a:blip r:embed="rId4">
            <a:alphaModFix/>
          </a:blip>
          <a:srcRect b="0" l="0" r="0" t="0"/>
          <a:stretch/>
        </p:blipFill>
        <p:spPr>
          <a:xfrm>
            <a:off x="6193331" y="1298111"/>
            <a:ext cx="2950669" cy="2791651"/>
          </a:xfrm>
          <a:prstGeom prst="rect">
            <a:avLst/>
          </a:prstGeom>
          <a:noFill/>
          <a:ln>
            <a:noFill/>
          </a:ln>
        </p:spPr>
      </p:pic>
      <p:sp>
        <p:nvSpPr>
          <p:cNvPr id="561" name="Google Shape;561;p48"/>
          <p:cNvSpPr/>
          <p:nvPr/>
        </p:nvSpPr>
        <p:spPr>
          <a:xfrm>
            <a:off x="6408483" y="3850002"/>
            <a:ext cx="273359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scatter plot which shows the above data in 2D space.</a:t>
            </a:r>
            <a:endParaRPr/>
          </a:p>
        </p:txBody>
      </p:sp>
      <p:sp>
        <p:nvSpPr>
          <p:cNvPr id="562" name="Google Shape;562;p48"/>
          <p:cNvSpPr/>
          <p:nvPr/>
        </p:nvSpPr>
        <p:spPr>
          <a:xfrm>
            <a:off x="88367" y="1512334"/>
            <a:ext cx="4218533" cy="246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you want to predict the class of new data point x=1 and y=1 using Euclidian distance in 3-NN. In which class this data point belong to?</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A) + Class</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B) – Class</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C) Can’t say</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D) None of these</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you are now want use 7-NN instead of 3-KNN which of the following x=1 and y=1 will belong to?</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9"/>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QS</a:t>
            </a:r>
            <a:endParaRPr/>
          </a:p>
        </p:txBody>
      </p:sp>
      <p:sp>
        <p:nvSpPr>
          <p:cNvPr id="568" name="Google Shape;568;p49"/>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569" name="Google Shape;569;p49"/>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570" name="Google Shape;570;p49"/>
          <p:cNvSpPr/>
          <p:nvPr/>
        </p:nvSpPr>
        <p:spPr>
          <a:xfrm>
            <a:off x="103734" y="988216"/>
            <a:ext cx="894037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Suppose you have given the following 2-class data where “+” represent a positive class and “-” is represent negative class.</a:t>
            </a:r>
            <a:endParaRPr/>
          </a:p>
        </p:txBody>
      </p:sp>
      <p:pic>
        <p:nvPicPr>
          <p:cNvPr id="571" name="Google Shape;571;p49"/>
          <p:cNvPicPr preferRelativeResize="0"/>
          <p:nvPr/>
        </p:nvPicPr>
        <p:blipFill rotWithShape="1">
          <a:blip r:embed="rId3">
            <a:alphaModFix/>
          </a:blip>
          <a:srcRect b="0" l="0" r="0" t="0"/>
          <a:stretch/>
        </p:blipFill>
        <p:spPr>
          <a:xfrm>
            <a:off x="5033962" y="1295993"/>
            <a:ext cx="4105275" cy="2667000"/>
          </a:xfrm>
          <a:prstGeom prst="rect">
            <a:avLst/>
          </a:prstGeom>
          <a:noFill/>
          <a:ln>
            <a:noFill/>
          </a:ln>
        </p:spPr>
      </p:pic>
      <p:sp>
        <p:nvSpPr>
          <p:cNvPr id="572" name="Google Shape;572;p49"/>
          <p:cNvSpPr/>
          <p:nvPr/>
        </p:nvSpPr>
        <p:spPr>
          <a:xfrm>
            <a:off x="103734" y="1395944"/>
            <a:ext cx="4572000"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Which of the following value of k in k-NN would minimize the </a:t>
            </a:r>
            <a:r>
              <a:rPr lang="en-US" sz="1400">
                <a:solidFill>
                  <a:srgbClr val="0070C0"/>
                </a:solidFill>
                <a:latin typeface="Gill Sans"/>
                <a:ea typeface="Gill Sans"/>
                <a:cs typeface="Gill Sans"/>
                <a:sym typeface="Gill Sans"/>
              </a:rPr>
              <a:t>leave one out cross validation </a:t>
            </a:r>
            <a:r>
              <a:rPr lang="en-US" sz="1400">
                <a:solidFill>
                  <a:schemeClr val="dk1"/>
                </a:solidFill>
                <a:latin typeface="Gill Sans"/>
                <a:ea typeface="Gill Sans"/>
                <a:cs typeface="Gill Sans"/>
                <a:sym typeface="Gill Sans"/>
              </a:rPr>
              <a:t>accuracy?</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A) 3</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B) 5</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C) Both have same</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D) None of these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KNN – WHAT IT IS</a:t>
            </a:r>
            <a:endParaRPr/>
          </a:p>
        </p:txBody>
      </p:sp>
      <p:sp>
        <p:nvSpPr>
          <p:cNvPr id="108" name="Google Shape;108;p5"/>
          <p:cNvSpPr/>
          <p:nvPr/>
        </p:nvSpPr>
        <p:spPr>
          <a:xfrm>
            <a:off x="76200" y="891540"/>
            <a:ext cx="8899200" cy="37857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1600"/>
              <a:buFont typeface="Arial"/>
              <a:buChar char="•"/>
            </a:pPr>
            <a:r>
              <a:rPr lang="en-US" sz="1600">
                <a:solidFill>
                  <a:srgbClr val="000000"/>
                </a:solidFill>
                <a:latin typeface="Calibri"/>
                <a:ea typeface="Calibri"/>
                <a:cs typeface="Calibri"/>
                <a:sym typeface="Calibri"/>
              </a:rPr>
              <a:t>The </a:t>
            </a:r>
            <a:r>
              <a:rPr lang="en-US" sz="1600">
                <a:solidFill>
                  <a:srgbClr val="0070C0"/>
                </a:solidFill>
                <a:latin typeface="Calibri"/>
                <a:ea typeface="Calibri"/>
                <a:cs typeface="Calibri"/>
                <a:sym typeface="Calibri"/>
              </a:rPr>
              <a:t>KNN</a:t>
            </a:r>
            <a:r>
              <a:rPr lang="en-US" sz="1600">
                <a:solidFill>
                  <a:srgbClr val="000000"/>
                </a:solidFill>
                <a:latin typeface="Calibri"/>
                <a:ea typeface="Calibri"/>
                <a:cs typeface="Calibri"/>
                <a:sym typeface="Calibri"/>
              </a:rPr>
              <a:t> algorithm is a robust and versatile classifier that is often used as a benchmark for more complex classifiers such as </a:t>
            </a:r>
            <a:r>
              <a:rPr lang="en-US" sz="1600">
                <a:solidFill>
                  <a:srgbClr val="0070C0"/>
                </a:solidFill>
                <a:latin typeface="Calibri"/>
                <a:ea typeface="Calibri"/>
                <a:cs typeface="Calibri"/>
                <a:sym typeface="Calibri"/>
              </a:rPr>
              <a:t>Artificial Neural Networks</a:t>
            </a:r>
            <a:r>
              <a:rPr lang="en-US" sz="1600">
                <a:solidFill>
                  <a:srgbClr val="000000"/>
                </a:solidFill>
                <a:latin typeface="Calibri"/>
                <a:ea typeface="Calibri"/>
                <a:cs typeface="Calibri"/>
                <a:sym typeface="Calibri"/>
              </a:rPr>
              <a:t> (</a:t>
            </a:r>
            <a:r>
              <a:rPr lang="en-US" sz="1600">
                <a:solidFill>
                  <a:srgbClr val="0070C0"/>
                </a:solidFill>
                <a:latin typeface="Calibri"/>
                <a:ea typeface="Calibri"/>
                <a:cs typeface="Calibri"/>
                <a:sym typeface="Calibri"/>
              </a:rPr>
              <a:t>ANN</a:t>
            </a:r>
            <a:r>
              <a:rPr lang="en-US" sz="1600">
                <a:solidFill>
                  <a:srgbClr val="000000"/>
                </a:solidFill>
                <a:latin typeface="Calibri"/>
                <a:ea typeface="Calibri"/>
                <a:cs typeface="Calibri"/>
                <a:sym typeface="Calibri"/>
              </a:rPr>
              <a:t>) and </a:t>
            </a:r>
            <a:r>
              <a:rPr lang="en-US" sz="1600">
                <a:solidFill>
                  <a:srgbClr val="0070C0"/>
                </a:solidFill>
                <a:latin typeface="Calibri"/>
                <a:ea typeface="Calibri"/>
                <a:cs typeface="Calibri"/>
                <a:sym typeface="Calibri"/>
              </a:rPr>
              <a:t>Support Vector Machines</a:t>
            </a:r>
            <a:r>
              <a:rPr lang="en-US" sz="1600">
                <a:solidFill>
                  <a:srgbClr val="000000"/>
                </a:solidFill>
                <a:latin typeface="Calibri"/>
                <a:ea typeface="Calibri"/>
                <a:cs typeface="Calibri"/>
                <a:sym typeface="Calibri"/>
              </a:rPr>
              <a:t> (</a:t>
            </a:r>
            <a:r>
              <a:rPr lang="en-US" sz="1600">
                <a:solidFill>
                  <a:srgbClr val="0070C0"/>
                </a:solidFill>
                <a:latin typeface="Calibri"/>
                <a:ea typeface="Calibri"/>
                <a:cs typeface="Calibri"/>
                <a:sym typeface="Calibri"/>
              </a:rPr>
              <a:t>SVM</a:t>
            </a:r>
            <a:r>
              <a:rPr lang="en-US" sz="1600">
                <a:solidFill>
                  <a:srgbClr val="000000"/>
                </a:solidFill>
                <a:latin typeface="Calibri"/>
                <a:ea typeface="Calibri"/>
                <a:cs typeface="Calibri"/>
                <a:sym typeface="Calibri"/>
              </a:rPr>
              <a:t>). </a:t>
            </a:r>
            <a:endParaRPr/>
          </a:p>
          <a:p>
            <a:pPr indent="0" lvl="0" marL="0" marR="0" rtl="0" algn="l">
              <a:spcBef>
                <a:spcPts val="0"/>
              </a:spcBef>
              <a:spcAft>
                <a:spcPts val="0"/>
              </a:spcAft>
              <a:buNone/>
            </a:pPr>
            <a:r>
              <a:t/>
            </a:r>
            <a:endParaRPr sz="1600">
              <a:solidFill>
                <a:srgbClr val="000000"/>
              </a:solidFill>
              <a:latin typeface="Calibri"/>
              <a:ea typeface="Calibri"/>
              <a:cs typeface="Calibri"/>
              <a:sym typeface="Calibri"/>
            </a:endParaRPr>
          </a:p>
          <a:p>
            <a:pPr indent="-285750" lvl="0" marL="285750" marR="0" rtl="0" algn="l">
              <a:spcBef>
                <a:spcPts val="0"/>
              </a:spcBef>
              <a:spcAft>
                <a:spcPts val="0"/>
              </a:spcAft>
              <a:buClr>
                <a:srgbClr val="000000"/>
              </a:buClr>
              <a:buSzPts val="1600"/>
              <a:buFont typeface="Arial"/>
              <a:buChar char="•"/>
            </a:pPr>
            <a:r>
              <a:rPr lang="en-US" sz="1600">
                <a:solidFill>
                  <a:srgbClr val="000000"/>
                </a:solidFill>
                <a:latin typeface="Calibri"/>
                <a:ea typeface="Calibri"/>
                <a:cs typeface="Calibri"/>
                <a:sym typeface="Calibri"/>
              </a:rPr>
              <a:t>Despite its simplicity, </a:t>
            </a:r>
            <a:r>
              <a:rPr lang="en-US" sz="1600">
                <a:solidFill>
                  <a:srgbClr val="0070C0"/>
                </a:solidFill>
                <a:latin typeface="Calibri"/>
                <a:ea typeface="Calibri"/>
                <a:cs typeface="Calibri"/>
                <a:sym typeface="Calibri"/>
              </a:rPr>
              <a:t>KNN</a:t>
            </a:r>
            <a:r>
              <a:rPr lang="en-US" sz="1600">
                <a:solidFill>
                  <a:srgbClr val="000000"/>
                </a:solidFill>
                <a:latin typeface="Calibri"/>
                <a:ea typeface="Calibri"/>
                <a:cs typeface="Calibri"/>
                <a:sym typeface="Calibri"/>
              </a:rPr>
              <a:t> can outperform more powerful classifiers and is used in a variety of applications such as economic forecasting, data compression and genetics. </a:t>
            </a:r>
            <a:endParaRPr/>
          </a:p>
          <a:p>
            <a:pPr indent="-184150" lvl="0" marL="285750" marR="0" rtl="0" algn="l">
              <a:spcBef>
                <a:spcPts val="0"/>
              </a:spcBef>
              <a:spcAft>
                <a:spcPts val="0"/>
              </a:spcAft>
              <a:buClr>
                <a:schemeClr val="dk1"/>
              </a:buClr>
              <a:buSzPts val="1600"/>
              <a:buFont typeface="Arial"/>
              <a:buNone/>
            </a:pPr>
            <a:r>
              <a:t/>
            </a:r>
            <a:endParaRPr sz="1600">
              <a:solidFill>
                <a:srgbClr val="000000"/>
              </a:solidFill>
              <a:latin typeface="Calibri"/>
              <a:ea typeface="Calibri"/>
              <a:cs typeface="Calibri"/>
              <a:sym typeface="Calibri"/>
            </a:endParaRPr>
          </a:p>
          <a:p>
            <a:pPr indent="-285750" lvl="0" marL="285750" marR="0" rtl="0" algn="l">
              <a:spcBef>
                <a:spcPts val="0"/>
              </a:spcBef>
              <a:spcAft>
                <a:spcPts val="0"/>
              </a:spcAft>
              <a:buClr>
                <a:srgbClr val="FF0000"/>
              </a:buClr>
              <a:buSzPts val="1600"/>
              <a:buFont typeface="Arial"/>
              <a:buChar char="•"/>
            </a:pPr>
            <a:r>
              <a:rPr lang="en-US" sz="1600">
                <a:solidFill>
                  <a:srgbClr val="FF0000"/>
                </a:solidFill>
                <a:latin typeface="Calibri"/>
                <a:ea typeface="Calibri"/>
                <a:cs typeface="Calibri"/>
                <a:sym typeface="Calibri"/>
              </a:rPr>
              <a:t>Lazy Learning Algorithm </a:t>
            </a:r>
            <a:r>
              <a:rPr lang="en-US" sz="1600">
                <a:solidFill>
                  <a:schemeClr val="dk1"/>
                </a:solidFill>
                <a:latin typeface="Calibri"/>
                <a:ea typeface="Calibri"/>
                <a:cs typeface="Calibri"/>
                <a:sym typeface="Calibri"/>
              </a:rPr>
              <a:t>(instance based learning)</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Defer the decision to generalize beyond the </a:t>
            </a:r>
            <a:r>
              <a:rPr b="0" i="0" lang="en-US" sz="1600" u="none" cap="none" strike="noStrike">
                <a:solidFill>
                  <a:srgbClr val="0070C0"/>
                </a:solidFill>
                <a:latin typeface="Calibri"/>
                <a:ea typeface="Calibri"/>
                <a:cs typeface="Calibri"/>
                <a:sym typeface="Calibri"/>
              </a:rPr>
              <a:t>training</a:t>
            </a:r>
            <a:r>
              <a:rPr b="0" i="0" lang="en-US" sz="1600" u="none" cap="none" strike="noStrike">
                <a:solidFill>
                  <a:schemeClr val="dk1"/>
                </a:solidFill>
                <a:latin typeface="Calibri"/>
                <a:ea typeface="Calibri"/>
                <a:cs typeface="Calibri"/>
                <a:sym typeface="Calibri"/>
              </a:rPr>
              <a:t> examples till a new </a:t>
            </a:r>
            <a:r>
              <a:rPr b="0" i="0" lang="en-US" sz="1600" u="none" cap="none" strike="noStrike">
                <a:solidFill>
                  <a:srgbClr val="0070C0"/>
                </a:solidFill>
                <a:latin typeface="Calibri"/>
                <a:ea typeface="Calibri"/>
                <a:cs typeface="Calibri"/>
                <a:sym typeface="Calibri"/>
              </a:rPr>
              <a:t>test</a:t>
            </a:r>
            <a:r>
              <a:rPr b="0" i="0" lang="en-US" sz="1600" u="none" cap="none" strike="noStrike">
                <a:solidFill>
                  <a:schemeClr val="dk1"/>
                </a:solidFill>
                <a:latin typeface="Calibri"/>
                <a:ea typeface="Calibri"/>
                <a:cs typeface="Calibri"/>
                <a:sym typeface="Calibri"/>
              </a:rPr>
              <a:t> is encountered </a:t>
            </a:r>
            <a:endParaRPr/>
          </a:p>
          <a:p>
            <a:pPr indent="-285750" lvl="1" marL="7429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Whenever we have a new point to classify, we find its K nearest neighbors from the training data. </a:t>
            </a:r>
            <a:endParaRPr/>
          </a:p>
          <a:p>
            <a:pPr indent="-184150" lvl="1" marL="7429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The distance is calculated using one of the following measures </a:t>
            </a:r>
            <a:endParaRPr/>
          </a:p>
          <a:p>
            <a:pPr indent="-285750" lvl="1" marL="742950" marR="0" rtl="0" algn="l">
              <a:spcBef>
                <a:spcPts val="0"/>
              </a:spcBef>
              <a:spcAft>
                <a:spcPts val="0"/>
              </a:spcAft>
              <a:buClr>
                <a:srgbClr val="0070C0"/>
              </a:buClr>
              <a:buSzPts val="1600"/>
              <a:buFont typeface="Arial"/>
              <a:buChar char="•"/>
            </a:pPr>
            <a:r>
              <a:rPr b="0" i="0" lang="en-US" sz="1600" u="none" cap="none" strike="noStrike">
                <a:solidFill>
                  <a:srgbClr val="0070C0"/>
                </a:solidFill>
                <a:latin typeface="Calibri"/>
                <a:ea typeface="Calibri"/>
                <a:cs typeface="Calibri"/>
                <a:sym typeface="Calibri"/>
              </a:rPr>
              <a:t>Euclidean</a:t>
            </a:r>
            <a:r>
              <a:rPr b="0" i="0" lang="en-US" sz="1600" u="none" cap="none" strike="noStrike">
                <a:solidFill>
                  <a:schemeClr val="dk1"/>
                </a:solidFill>
                <a:latin typeface="Calibri"/>
                <a:ea typeface="Calibri"/>
                <a:cs typeface="Calibri"/>
                <a:sym typeface="Calibri"/>
              </a:rPr>
              <a:t> Distance </a:t>
            </a:r>
            <a:endParaRPr/>
          </a:p>
          <a:p>
            <a:pPr indent="-285750" lvl="1" marL="742950" marR="0" rtl="0" algn="l">
              <a:spcBef>
                <a:spcPts val="0"/>
              </a:spcBef>
              <a:spcAft>
                <a:spcPts val="0"/>
              </a:spcAft>
              <a:buClr>
                <a:srgbClr val="0070C0"/>
              </a:buClr>
              <a:buSzPts val="1600"/>
              <a:buFont typeface="Arial"/>
              <a:buChar char="•"/>
            </a:pPr>
            <a:r>
              <a:rPr b="0" i="0" lang="en-US" sz="1600" u="none" cap="none" strike="noStrike">
                <a:solidFill>
                  <a:srgbClr val="0070C0"/>
                </a:solidFill>
                <a:latin typeface="Calibri"/>
                <a:ea typeface="Calibri"/>
                <a:cs typeface="Calibri"/>
                <a:sym typeface="Calibri"/>
              </a:rPr>
              <a:t>Minkowski</a:t>
            </a:r>
            <a:r>
              <a:rPr b="0" i="0" lang="en-US" sz="1600" u="none" cap="none" strike="noStrike">
                <a:solidFill>
                  <a:schemeClr val="dk1"/>
                </a:solidFill>
                <a:latin typeface="Calibri"/>
                <a:ea typeface="Calibri"/>
                <a:cs typeface="Calibri"/>
                <a:sym typeface="Calibri"/>
              </a:rPr>
              <a:t> Distance </a:t>
            </a:r>
            <a:endParaRPr/>
          </a:p>
          <a:p>
            <a:pPr indent="-285750" lvl="1" marL="742950" marR="0" rtl="0" algn="l">
              <a:spcBef>
                <a:spcPts val="0"/>
              </a:spcBef>
              <a:spcAft>
                <a:spcPts val="0"/>
              </a:spcAft>
              <a:buClr>
                <a:srgbClr val="0070C0"/>
              </a:buClr>
              <a:buSzPts val="1600"/>
              <a:buFont typeface="Arial"/>
              <a:buChar char="•"/>
            </a:pPr>
            <a:r>
              <a:rPr b="0" i="0" lang="en-US" sz="1600" u="none" cap="none" strike="noStrike">
                <a:solidFill>
                  <a:srgbClr val="0070C0"/>
                </a:solidFill>
                <a:latin typeface="Calibri"/>
                <a:ea typeface="Calibri"/>
                <a:cs typeface="Calibri"/>
                <a:sym typeface="Calibri"/>
              </a:rPr>
              <a:t>Mahalanobis</a:t>
            </a:r>
            <a:r>
              <a:rPr b="0" i="0" lang="en-US" sz="1600" u="none" cap="none" strike="noStrike">
                <a:solidFill>
                  <a:schemeClr val="dk1"/>
                </a:solidFill>
                <a:latin typeface="Calibri"/>
                <a:ea typeface="Calibri"/>
                <a:cs typeface="Calibri"/>
                <a:sym typeface="Calibri"/>
              </a:rPr>
              <a:t> Distance</a:t>
            </a:r>
            <a:endParaRPr/>
          </a:p>
        </p:txBody>
      </p:sp>
      <p:sp>
        <p:nvSpPr>
          <p:cNvPr id="109" name="Google Shape;109;p5"/>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110" name="Google Shape;110;p5"/>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0"/>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QS</a:t>
            </a:r>
            <a:endParaRPr/>
          </a:p>
        </p:txBody>
      </p:sp>
      <p:sp>
        <p:nvSpPr>
          <p:cNvPr id="578" name="Google Shape;578;p50"/>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579" name="Google Shape;579;p50"/>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580" name="Google Shape;580;p50"/>
          <p:cNvSpPr/>
          <p:nvPr/>
        </p:nvSpPr>
        <p:spPr>
          <a:xfrm>
            <a:off x="119101" y="979411"/>
            <a:ext cx="8786693" cy="289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Which of the following will be true about k in k-NN in terms of Bias?</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A)  When you increase the k the bias will be increases</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B)  When you decrease the k the bias will be increases</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C) Can’t say</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D) None of these</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Which of the following will be true about k in k-NN in terms of variance?</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A)  When you increase the k the variance will increases</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B)  When you decrease the k the variance will increases</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C) Can’t say</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D) None of these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1"/>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QS</a:t>
            </a:r>
            <a:endParaRPr/>
          </a:p>
        </p:txBody>
      </p:sp>
      <p:sp>
        <p:nvSpPr>
          <p:cNvPr id="586" name="Google Shape;586;p51"/>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587" name="Google Shape;587;p51"/>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588" name="Google Shape;588;p51"/>
          <p:cNvSpPr/>
          <p:nvPr/>
        </p:nvSpPr>
        <p:spPr>
          <a:xfrm>
            <a:off x="65313" y="987095"/>
            <a:ext cx="8848165"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The following two distances(Euclidean Distance and Manhattan Distance) have been given to you which generally we used in K-NN algorithm. These distance are between two points A(x1,y1) and B(x2,Y2).</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Your task is to tag the both distance by seeing the following two graphs. Which of the following option is true about below graph ?</a:t>
            </a:r>
            <a:endParaRPr/>
          </a:p>
        </p:txBody>
      </p:sp>
      <p:pic>
        <p:nvPicPr>
          <p:cNvPr id="589" name="Google Shape;589;p51"/>
          <p:cNvPicPr preferRelativeResize="0"/>
          <p:nvPr/>
        </p:nvPicPr>
        <p:blipFill rotWithShape="1">
          <a:blip r:embed="rId3">
            <a:alphaModFix/>
          </a:blip>
          <a:srcRect b="0" l="0" r="0" t="0"/>
          <a:stretch/>
        </p:blipFill>
        <p:spPr>
          <a:xfrm>
            <a:off x="2371725" y="1976437"/>
            <a:ext cx="6671236" cy="1804988"/>
          </a:xfrm>
          <a:prstGeom prst="rect">
            <a:avLst/>
          </a:prstGeom>
          <a:noFill/>
          <a:ln>
            <a:noFill/>
          </a:ln>
        </p:spPr>
      </p:pic>
      <p:sp>
        <p:nvSpPr>
          <p:cNvPr id="590" name="Google Shape;590;p51"/>
          <p:cNvSpPr/>
          <p:nvPr/>
        </p:nvSpPr>
        <p:spPr>
          <a:xfrm>
            <a:off x="101039" y="3588859"/>
            <a:ext cx="457200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A) Left is Manhattan Distance and right is Euclidean Distance</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B) Left is Euclidean Distance and right is Manhattan Distance</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C) Neither left or right are a Manhattan Distance</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D) Neither left or right are a Euclidian Distance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2"/>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QS</a:t>
            </a:r>
            <a:endParaRPr/>
          </a:p>
        </p:txBody>
      </p:sp>
      <p:sp>
        <p:nvSpPr>
          <p:cNvPr id="596" name="Google Shape;596;p52"/>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597" name="Google Shape;597;p52"/>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598" name="Google Shape;598;p52"/>
          <p:cNvSpPr/>
          <p:nvPr/>
        </p:nvSpPr>
        <p:spPr>
          <a:xfrm>
            <a:off x="80682" y="949049"/>
            <a:ext cx="8986478"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When you find noise in data which of the following option would you consider in k-NN?</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A) I will increase the value of k</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B) I will decrease the value of k</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C) Noise can not be dependent on value of k</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D) None of these</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In k-NN it is very likely to overfit due to the curse of dimensionality. Which of the following option would you consider to handle such problem?</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1400"/>
              <a:buFont typeface="Gill Sans"/>
              <a:buAutoNum type="arabicPeriod"/>
            </a:pPr>
            <a:r>
              <a:rPr lang="en-US" sz="1400">
                <a:solidFill>
                  <a:schemeClr val="dk1"/>
                </a:solidFill>
                <a:latin typeface="Gill Sans"/>
                <a:ea typeface="Gill Sans"/>
                <a:cs typeface="Gill Sans"/>
                <a:sym typeface="Gill Sans"/>
              </a:rPr>
              <a:t>Dimensionality Reduction </a:t>
            </a:r>
            <a:endParaRPr/>
          </a:p>
          <a:p>
            <a:pPr indent="-342900" lvl="0" marL="342900" marR="0" rtl="0" algn="l">
              <a:spcBef>
                <a:spcPts val="0"/>
              </a:spcBef>
              <a:spcAft>
                <a:spcPts val="0"/>
              </a:spcAft>
              <a:buClr>
                <a:schemeClr val="dk1"/>
              </a:buClr>
              <a:buSzPts val="1400"/>
              <a:buFont typeface="Gill Sans"/>
              <a:buAutoNum type="arabicPeriod"/>
            </a:pPr>
            <a:r>
              <a:rPr lang="en-US" sz="1400">
                <a:solidFill>
                  <a:schemeClr val="dk1"/>
                </a:solidFill>
                <a:latin typeface="Gill Sans"/>
                <a:ea typeface="Gill Sans"/>
                <a:cs typeface="Gill Sans"/>
                <a:sym typeface="Gill Sans"/>
              </a:rPr>
              <a:t>Feature selection</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A) 1</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B) 2</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C) 1 and 2</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D) None of these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3"/>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QS</a:t>
            </a:r>
            <a:endParaRPr/>
          </a:p>
        </p:txBody>
      </p:sp>
      <p:sp>
        <p:nvSpPr>
          <p:cNvPr id="604" name="Google Shape;604;p53"/>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605" name="Google Shape;605;p53"/>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606" name="Google Shape;606;p53"/>
          <p:cNvSpPr/>
          <p:nvPr/>
        </p:nvSpPr>
        <p:spPr>
          <a:xfrm>
            <a:off x="126787" y="891540"/>
            <a:ext cx="8809744"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ill Sans"/>
                <a:ea typeface="Gill Sans"/>
                <a:cs typeface="Gill Sans"/>
                <a:sym typeface="Gill Sans"/>
              </a:rPr>
              <a:t>Below are two statements given. Which of the following will be true both statements?</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1400"/>
              <a:buFont typeface="Gill Sans"/>
              <a:buAutoNum type="arabicPeriod"/>
            </a:pPr>
            <a:r>
              <a:rPr lang="en-US" sz="1400">
                <a:solidFill>
                  <a:schemeClr val="dk1"/>
                </a:solidFill>
                <a:latin typeface="Gill Sans"/>
                <a:ea typeface="Gill Sans"/>
                <a:cs typeface="Gill Sans"/>
                <a:sym typeface="Gill Sans"/>
              </a:rPr>
              <a:t>k-NN is a memory-based approach is that the classifier immediately adapts as we collect new training data.</a:t>
            </a:r>
            <a:endParaRPr/>
          </a:p>
          <a:p>
            <a:pPr indent="-342900" lvl="0" marL="342900" marR="0" rtl="0" algn="l">
              <a:spcBef>
                <a:spcPts val="0"/>
              </a:spcBef>
              <a:spcAft>
                <a:spcPts val="0"/>
              </a:spcAft>
              <a:buClr>
                <a:schemeClr val="dk1"/>
              </a:buClr>
              <a:buSzPts val="1400"/>
              <a:buFont typeface="Gill Sans"/>
              <a:buAutoNum type="arabicPeriod"/>
            </a:pPr>
            <a:r>
              <a:rPr lang="en-US" sz="1400">
                <a:solidFill>
                  <a:schemeClr val="dk1"/>
                </a:solidFill>
                <a:latin typeface="Gill Sans"/>
                <a:ea typeface="Gill Sans"/>
                <a:cs typeface="Gill Sans"/>
                <a:sym typeface="Gill Sans"/>
              </a:rPr>
              <a:t>The computational complexity for classifying new samples grows linearly with the number of samples in the training dataset in the worst-case scenario.</a:t>
            </a:r>
            <a:endParaRPr/>
          </a:p>
          <a:p>
            <a:pPr indent="-254000" lvl="0" marL="342900" marR="0" rtl="0" algn="l">
              <a:spcBef>
                <a:spcPts val="0"/>
              </a:spcBef>
              <a:spcAft>
                <a:spcPts val="0"/>
              </a:spcAft>
              <a:buClr>
                <a:schemeClr val="dk1"/>
              </a:buClr>
              <a:buSzPts val="1400"/>
              <a:buFont typeface="Gill Sans"/>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A company has build a kNN classifier that gets 100% accuracy on training data. When they deployed this model on client side it has been found that the model is not at all accurate. Which of the following thing might gone wrong?</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Note: Model has successfully deployed and no technical issues are found at client side except the model performance</a:t>
            </a:r>
            <a:endParaRPr/>
          </a:p>
          <a:p>
            <a:pPr indent="0" lvl="0" marL="0" marR="0" rtl="0" algn="l">
              <a:spcBef>
                <a:spcPts val="0"/>
              </a:spcBef>
              <a:spcAft>
                <a:spcPts val="0"/>
              </a:spcAft>
              <a:buNone/>
            </a:pPr>
            <a:r>
              <a:t/>
            </a:r>
            <a:endParaRPr sz="1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A) It is probably a overfitted model</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B) It is probably a underfitted model</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C) Can’t say</a:t>
            </a:r>
            <a:endParaRPr/>
          </a:p>
          <a:p>
            <a:pPr indent="0" lvl="0" marL="0" marR="0" rtl="0" algn="l">
              <a:spcBef>
                <a:spcPts val="0"/>
              </a:spcBef>
              <a:spcAft>
                <a:spcPts val="0"/>
              </a:spcAft>
              <a:buNone/>
            </a:pPr>
            <a:r>
              <a:rPr lang="en-US" sz="1400">
                <a:solidFill>
                  <a:schemeClr val="dk1"/>
                </a:solidFill>
                <a:latin typeface="Gill Sans"/>
                <a:ea typeface="Gill Sans"/>
                <a:cs typeface="Gill Sans"/>
                <a:sym typeface="Gill Sans"/>
              </a:rPr>
              <a:t>D) None of these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4"/>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QS</a:t>
            </a:r>
            <a:endParaRPr/>
          </a:p>
        </p:txBody>
      </p:sp>
      <p:sp>
        <p:nvSpPr>
          <p:cNvPr id="612" name="Google Shape;612;p54"/>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613" name="Google Shape;613;p54"/>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614" name="Google Shape;614;p54"/>
          <p:cNvSpPr/>
          <p:nvPr/>
        </p:nvSpPr>
        <p:spPr>
          <a:xfrm>
            <a:off x="134470" y="891540"/>
            <a:ext cx="8909637"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ill Sans"/>
                <a:ea typeface="Gill Sans"/>
                <a:cs typeface="Gill Sans"/>
                <a:sym typeface="Gill Sans"/>
              </a:rPr>
              <a:t>You have been given the following 2 statements, find which of these option is/are true in case of k-NN?</a:t>
            </a:r>
            <a:endParaRPr/>
          </a:p>
          <a:p>
            <a:pPr indent="-241300" lvl="0" marL="342900" marR="0" rtl="0" algn="l">
              <a:spcBef>
                <a:spcPts val="0"/>
              </a:spcBef>
              <a:spcAft>
                <a:spcPts val="0"/>
              </a:spcAft>
              <a:buClr>
                <a:schemeClr val="dk1"/>
              </a:buClr>
              <a:buSzPts val="1600"/>
              <a:buFont typeface="Gill Sans"/>
              <a:buNone/>
            </a:pPr>
            <a:r>
              <a:t/>
            </a:r>
            <a:endParaRPr sz="16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1600"/>
              <a:buFont typeface="Gill Sans"/>
              <a:buAutoNum type="arabicPeriod"/>
            </a:pPr>
            <a:r>
              <a:rPr lang="en-US" sz="1600">
                <a:solidFill>
                  <a:schemeClr val="dk1"/>
                </a:solidFill>
                <a:latin typeface="Gill Sans"/>
                <a:ea typeface="Gill Sans"/>
                <a:cs typeface="Gill Sans"/>
                <a:sym typeface="Gill Sans"/>
              </a:rPr>
              <a:t>In case of very large value of k, we may include points from other classes into the neighborhood.</a:t>
            </a:r>
            <a:endParaRPr/>
          </a:p>
          <a:p>
            <a:pPr indent="-342900" lvl="0" marL="342900" marR="0" rtl="0" algn="l">
              <a:spcBef>
                <a:spcPts val="0"/>
              </a:spcBef>
              <a:spcAft>
                <a:spcPts val="0"/>
              </a:spcAft>
              <a:buClr>
                <a:schemeClr val="dk1"/>
              </a:buClr>
              <a:buSzPts val="1600"/>
              <a:buFont typeface="Gill Sans"/>
              <a:buAutoNum type="arabicPeriod"/>
            </a:pPr>
            <a:r>
              <a:rPr lang="en-US" sz="1600">
                <a:solidFill>
                  <a:schemeClr val="dk1"/>
                </a:solidFill>
                <a:latin typeface="Gill Sans"/>
                <a:ea typeface="Gill Sans"/>
                <a:cs typeface="Gill Sans"/>
                <a:sym typeface="Gill Sans"/>
              </a:rPr>
              <a:t>In case of too small value of k the algorithm is very sensitive to noise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ASSUMPTIONS</a:t>
            </a:r>
            <a:endParaRPr/>
          </a:p>
        </p:txBody>
      </p:sp>
      <p:sp>
        <p:nvSpPr>
          <p:cNvPr id="116" name="Google Shape;116;p6"/>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117" name="Google Shape;117;p6"/>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118" name="Google Shape;118;p6"/>
          <p:cNvSpPr/>
          <p:nvPr/>
        </p:nvSpPr>
        <p:spPr>
          <a:xfrm>
            <a:off x="91440" y="899491"/>
            <a:ext cx="8893534" cy="14773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Suitable for applications for which </a:t>
            </a:r>
            <a:r>
              <a:rPr lang="en-US" sz="1800">
                <a:solidFill>
                  <a:schemeClr val="dk1"/>
                </a:solidFill>
                <a:highlight>
                  <a:srgbClr val="FFFF00"/>
                </a:highlight>
                <a:latin typeface="Gill Sans"/>
                <a:ea typeface="Gill Sans"/>
                <a:cs typeface="Gill Sans"/>
                <a:sym typeface="Gill Sans"/>
              </a:rPr>
              <a:t>sufficient</a:t>
            </a:r>
            <a:r>
              <a:rPr lang="en-US" sz="1800">
                <a:solidFill>
                  <a:schemeClr val="dk1"/>
                </a:solidFill>
                <a:latin typeface="Gill Sans"/>
                <a:ea typeface="Gill Sans"/>
                <a:cs typeface="Gill Sans"/>
                <a:sym typeface="Gill Sans"/>
              </a:rPr>
              <a:t> domain knowledge is available.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This knowledge supports the selection of an appropriate measure of </a:t>
            </a:r>
            <a:r>
              <a:rPr lang="en-US" sz="1800">
                <a:solidFill>
                  <a:srgbClr val="0070C0"/>
                </a:solidFill>
                <a:latin typeface="Gill Sans"/>
                <a:ea typeface="Gill Sans"/>
                <a:cs typeface="Gill Sans"/>
                <a:sym typeface="Gill Sans"/>
              </a:rPr>
              <a:t>feature</a:t>
            </a:r>
            <a:r>
              <a:rPr lang="en-US" sz="1800">
                <a:solidFill>
                  <a:schemeClr val="dk1"/>
                </a:solidFill>
                <a:latin typeface="Gill Sans"/>
                <a:ea typeface="Gill Sans"/>
                <a:cs typeface="Gill Sans"/>
                <a:sym typeface="Gill Sans"/>
              </a:rPr>
              <a:t> set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KNN – ALGORITHM (STEPS)</a:t>
            </a:r>
            <a:endParaRPr/>
          </a:p>
        </p:txBody>
      </p:sp>
      <p:sp>
        <p:nvSpPr>
          <p:cNvPr id="124" name="Google Shape;124;p7"/>
          <p:cNvSpPr/>
          <p:nvPr/>
        </p:nvSpPr>
        <p:spPr>
          <a:xfrm>
            <a:off x="0" y="891540"/>
            <a:ext cx="5604387" cy="39764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Requires three things</a:t>
            </a:r>
            <a:endParaRPr/>
          </a:p>
          <a:p>
            <a:pPr indent="-101600" lvl="1" marL="457200" marR="0" rtl="0" algn="l">
              <a:spcBef>
                <a:spcPts val="560"/>
              </a:spcBef>
              <a:spcAft>
                <a:spcPts val="0"/>
              </a:spcAft>
              <a:buClr>
                <a:srgbClr val="0C7B9C"/>
              </a:buClr>
              <a:buSzPts val="1600"/>
              <a:buFont typeface="Arial"/>
              <a:buChar char="–"/>
            </a:pPr>
            <a:r>
              <a:rPr b="0" i="0" lang="en-US" sz="1600" u="none" cap="none" strike="noStrike">
                <a:solidFill>
                  <a:schemeClr val="dk1"/>
                </a:solidFill>
                <a:latin typeface="Arial"/>
                <a:ea typeface="Arial"/>
                <a:cs typeface="Arial"/>
                <a:sym typeface="Arial"/>
              </a:rPr>
              <a:t> The set of pre-classified </a:t>
            </a:r>
            <a:r>
              <a:rPr b="0" i="0" lang="en-US" sz="1600" u="none" cap="none" strike="noStrike">
                <a:solidFill>
                  <a:srgbClr val="0070C0"/>
                </a:solidFill>
                <a:latin typeface="Arial"/>
                <a:ea typeface="Arial"/>
                <a:cs typeface="Arial"/>
                <a:sym typeface="Arial"/>
              </a:rPr>
              <a:t>training</a:t>
            </a:r>
            <a:r>
              <a:rPr b="0" i="0" lang="en-US" sz="1600" u="none" cap="none" strike="noStrike">
                <a:solidFill>
                  <a:schemeClr val="dk1"/>
                </a:solidFill>
                <a:latin typeface="Arial"/>
                <a:ea typeface="Arial"/>
                <a:cs typeface="Arial"/>
                <a:sym typeface="Arial"/>
              </a:rPr>
              <a:t> samples</a:t>
            </a:r>
            <a:endParaRPr/>
          </a:p>
          <a:p>
            <a:pPr indent="-101600" lvl="1" marL="457200" marR="0" rtl="0" algn="l">
              <a:spcBef>
                <a:spcPts val="560"/>
              </a:spcBef>
              <a:spcAft>
                <a:spcPts val="0"/>
              </a:spcAft>
              <a:buClr>
                <a:srgbClr val="0C7B9C"/>
              </a:buClr>
              <a:buSzPts val="1600"/>
              <a:buFont typeface="Arial"/>
              <a:buChar char="–"/>
            </a:pPr>
            <a:r>
              <a:rPr b="0" i="0" lang="en-US" sz="1600" u="none" cap="none" strike="noStrike">
                <a:solidFill>
                  <a:schemeClr val="dk1"/>
                </a:solidFill>
                <a:latin typeface="Arial"/>
                <a:ea typeface="Arial"/>
                <a:cs typeface="Arial"/>
                <a:sym typeface="Arial"/>
              </a:rPr>
              <a:t> </a:t>
            </a:r>
            <a:r>
              <a:rPr b="0" i="0" lang="en-US" sz="1600" u="none" cap="none" strike="noStrike">
                <a:solidFill>
                  <a:srgbClr val="0070C0"/>
                </a:solidFill>
                <a:latin typeface="Arial"/>
                <a:ea typeface="Arial"/>
                <a:cs typeface="Arial"/>
                <a:sym typeface="Arial"/>
              </a:rPr>
              <a:t>Distance</a:t>
            </a:r>
            <a:r>
              <a:rPr b="0" i="0" lang="en-US" sz="1600" u="none" cap="none" strike="noStrike">
                <a:solidFill>
                  <a:schemeClr val="dk1"/>
                </a:solidFill>
                <a:latin typeface="Arial"/>
                <a:ea typeface="Arial"/>
                <a:cs typeface="Arial"/>
                <a:sym typeface="Arial"/>
              </a:rPr>
              <a:t> Metric to compute distance between </a:t>
            </a:r>
            <a:r>
              <a:rPr b="0" i="0" lang="en-US" sz="1600" u="none" cap="none" strike="noStrike">
                <a:solidFill>
                  <a:srgbClr val="0070C0"/>
                </a:solidFill>
                <a:latin typeface="Arial"/>
                <a:ea typeface="Arial"/>
                <a:cs typeface="Arial"/>
                <a:sym typeface="Arial"/>
              </a:rPr>
              <a:t>test</a:t>
            </a:r>
            <a:r>
              <a:rPr b="0" i="0" lang="en-US" sz="1600" u="none" cap="none" strike="noStrike">
                <a:solidFill>
                  <a:schemeClr val="dk1"/>
                </a:solidFill>
                <a:latin typeface="Arial"/>
                <a:ea typeface="Arial"/>
                <a:cs typeface="Arial"/>
                <a:sym typeface="Arial"/>
              </a:rPr>
              <a:t> and all the </a:t>
            </a:r>
            <a:r>
              <a:rPr b="0" i="0" lang="en-US" sz="1600" u="none" cap="none" strike="noStrike">
                <a:solidFill>
                  <a:srgbClr val="0070C0"/>
                </a:solidFill>
                <a:latin typeface="Arial"/>
                <a:ea typeface="Arial"/>
                <a:cs typeface="Arial"/>
                <a:sym typeface="Arial"/>
              </a:rPr>
              <a:t>training</a:t>
            </a:r>
            <a:r>
              <a:rPr b="0" i="0" lang="en-US" sz="1600" u="none" cap="none" strike="noStrike">
                <a:solidFill>
                  <a:schemeClr val="dk1"/>
                </a:solidFill>
                <a:latin typeface="Arial"/>
                <a:ea typeface="Arial"/>
                <a:cs typeface="Arial"/>
                <a:sym typeface="Arial"/>
              </a:rPr>
              <a:t> samples</a:t>
            </a:r>
            <a:endParaRPr/>
          </a:p>
          <a:p>
            <a:pPr indent="-101600" lvl="1" marL="457200" marR="0" rtl="0" algn="l">
              <a:spcBef>
                <a:spcPts val="560"/>
              </a:spcBef>
              <a:spcAft>
                <a:spcPts val="0"/>
              </a:spcAft>
              <a:buClr>
                <a:srgbClr val="0C7B9C"/>
              </a:buClr>
              <a:buSzPts val="1600"/>
              <a:buFont typeface="Arial"/>
              <a:buChar char="–"/>
            </a:pPr>
            <a:r>
              <a:rPr b="0" i="0" lang="en-US" sz="1600" u="none" cap="none" strike="noStrike">
                <a:solidFill>
                  <a:schemeClr val="dk1"/>
                </a:solidFill>
                <a:latin typeface="Arial"/>
                <a:ea typeface="Arial"/>
                <a:cs typeface="Arial"/>
                <a:sym typeface="Arial"/>
              </a:rPr>
              <a:t>The value of </a:t>
            </a:r>
            <a:r>
              <a:rPr b="0" i="1" lang="en-US" sz="1600" u="none" cap="none" strike="noStrike">
                <a:solidFill>
                  <a:srgbClr val="0070C0"/>
                </a:solidFill>
                <a:latin typeface="Arial"/>
                <a:ea typeface="Arial"/>
                <a:cs typeface="Arial"/>
                <a:sym typeface="Arial"/>
              </a:rPr>
              <a:t>k</a:t>
            </a:r>
            <a:r>
              <a:rPr b="0" i="0" lang="en-US" sz="1600" u="none" cap="none" strike="noStrike">
                <a:solidFill>
                  <a:schemeClr val="dk1"/>
                </a:solidFill>
                <a:latin typeface="Arial"/>
                <a:ea typeface="Arial"/>
                <a:cs typeface="Arial"/>
                <a:sym typeface="Arial"/>
              </a:rPr>
              <a:t>, the number of nearest neighbors to retrieve</a:t>
            </a:r>
            <a:endParaRPr/>
          </a:p>
          <a:p>
            <a:pPr indent="0" lvl="0" marL="0" marR="0" rtl="0" algn="l">
              <a:spcBef>
                <a:spcPts val="560"/>
              </a:spcBef>
              <a:spcAft>
                <a:spcPts val="0"/>
              </a:spcAft>
              <a:buNone/>
            </a:pPr>
            <a:r>
              <a:t/>
            </a:r>
            <a:endParaRPr sz="1600">
              <a:solidFill>
                <a:schemeClr val="dk1"/>
              </a:solidFill>
              <a:latin typeface="Arial"/>
              <a:ea typeface="Arial"/>
              <a:cs typeface="Arial"/>
              <a:sym typeface="Arial"/>
            </a:endParaRPr>
          </a:p>
          <a:p>
            <a:pPr indent="0" lvl="0" marL="0" marR="0" rtl="0" algn="l">
              <a:spcBef>
                <a:spcPts val="560"/>
              </a:spcBef>
              <a:spcAft>
                <a:spcPts val="0"/>
              </a:spcAft>
              <a:buNone/>
            </a:pPr>
            <a:r>
              <a:rPr lang="en-US" sz="1600">
                <a:solidFill>
                  <a:schemeClr val="dk1"/>
                </a:solidFill>
                <a:latin typeface="Arial"/>
                <a:ea typeface="Arial"/>
                <a:cs typeface="Arial"/>
                <a:sym typeface="Arial"/>
              </a:rPr>
              <a:t>To classify an unknown record:</a:t>
            </a:r>
            <a:endParaRPr/>
          </a:p>
          <a:p>
            <a:pPr indent="-101600" lvl="1" marL="457200" marR="0" rtl="0" algn="l">
              <a:spcBef>
                <a:spcPts val="560"/>
              </a:spcBef>
              <a:spcAft>
                <a:spcPts val="0"/>
              </a:spcAft>
              <a:buClr>
                <a:srgbClr val="0C7B9C"/>
              </a:buClr>
              <a:buSzPts val="1600"/>
              <a:buFont typeface="Arial"/>
              <a:buChar char="–"/>
            </a:pPr>
            <a:r>
              <a:rPr b="0" i="0" lang="en-US" sz="1600" u="none" cap="none" strike="noStrike">
                <a:solidFill>
                  <a:schemeClr val="dk1"/>
                </a:solidFill>
                <a:latin typeface="Arial"/>
                <a:ea typeface="Arial"/>
                <a:cs typeface="Arial"/>
                <a:sym typeface="Arial"/>
              </a:rPr>
              <a:t> Compute distance to other training samples</a:t>
            </a:r>
            <a:endParaRPr/>
          </a:p>
          <a:p>
            <a:pPr indent="-101600" lvl="1" marL="457200" marR="0" rtl="0" algn="l">
              <a:spcBef>
                <a:spcPts val="560"/>
              </a:spcBef>
              <a:spcAft>
                <a:spcPts val="0"/>
              </a:spcAft>
              <a:buClr>
                <a:srgbClr val="0C7B9C"/>
              </a:buClr>
              <a:buSzPts val="1600"/>
              <a:buFont typeface="Arial"/>
              <a:buChar char="–"/>
            </a:pPr>
            <a:r>
              <a:rPr b="0" i="0" lang="en-US" sz="1600" u="none" cap="none" strike="noStrike">
                <a:solidFill>
                  <a:schemeClr val="dk1"/>
                </a:solidFill>
                <a:latin typeface="Arial"/>
                <a:ea typeface="Arial"/>
                <a:cs typeface="Arial"/>
                <a:sym typeface="Arial"/>
              </a:rPr>
              <a:t> Identify </a:t>
            </a:r>
            <a:r>
              <a:rPr b="0" i="1" lang="en-US" sz="1600" u="none" cap="none" strike="noStrike">
                <a:solidFill>
                  <a:srgbClr val="0070C0"/>
                </a:solidFill>
                <a:latin typeface="Arial"/>
                <a:ea typeface="Arial"/>
                <a:cs typeface="Arial"/>
                <a:sym typeface="Arial"/>
              </a:rPr>
              <a:t>k</a:t>
            </a:r>
            <a:r>
              <a:rPr b="0" i="0" lang="en-US" sz="1600" u="none" cap="none" strike="noStrike">
                <a:solidFill>
                  <a:schemeClr val="dk1"/>
                </a:solidFill>
                <a:latin typeface="Arial"/>
                <a:ea typeface="Arial"/>
                <a:cs typeface="Arial"/>
                <a:sym typeface="Arial"/>
              </a:rPr>
              <a:t> nearest neighbors </a:t>
            </a:r>
            <a:endParaRPr/>
          </a:p>
          <a:p>
            <a:pPr indent="-101600" lvl="1" marL="457200" marR="0" rtl="0" algn="l">
              <a:spcBef>
                <a:spcPts val="560"/>
              </a:spcBef>
              <a:spcAft>
                <a:spcPts val="0"/>
              </a:spcAft>
              <a:buClr>
                <a:srgbClr val="0C7B9C"/>
              </a:buClr>
              <a:buSzPts val="1600"/>
              <a:buFont typeface="Arial"/>
              <a:buChar char="–"/>
            </a:pPr>
            <a:r>
              <a:rPr b="0" i="0" lang="en-US" sz="1600" u="none" cap="none" strike="noStrike">
                <a:solidFill>
                  <a:schemeClr val="dk1"/>
                </a:solidFill>
                <a:latin typeface="Arial"/>
                <a:ea typeface="Arial"/>
                <a:cs typeface="Arial"/>
                <a:sym typeface="Arial"/>
              </a:rPr>
              <a:t> Use class labels of nearest neighbors to determine the class label of unknown record (e.g.,</a:t>
            </a:r>
            <a:endParaRPr/>
          </a:p>
          <a:p>
            <a:pPr indent="0" lvl="1" marL="457200" marR="0" rtl="0" algn="l">
              <a:spcBef>
                <a:spcPts val="560"/>
              </a:spcBef>
              <a:spcAft>
                <a:spcPts val="0"/>
              </a:spcAft>
              <a:buNone/>
            </a:pPr>
            <a:r>
              <a:rPr b="0" i="0" lang="en-US" sz="1600" u="none" cap="none" strike="noStrike">
                <a:solidFill>
                  <a:schemeClr val="dk1"/>
                </a:solidFill>
                <a:latin typeface="Arial"/>
                <a:ea typeface="Arial"/>
                <a:cs typeface="Arial"/>
                <a:sym typeface="Arial"/>
              </a:rPr>
              <a:t>   by taking </a:t>
            </a:r>
            <a:r>
              <a:rPr b="1" i="0" lang="en-US" sz="1600" u="none" cap="none" strike="noStrike">
                <a:solidFill>
                  <a:schemeClr val="dk1"/>
                </a:solidFill>
                <a:latin typeface="Arial"/>
                <a:ea typeface="Arial"/>
                <a:cs typeface="Arial"/>
                <a:sym typeface="Arial"/>
              </a:rPr>
              <a:t>majority</a:t>
            </a:r>
            <a:r>
              <a:rPr b="0" i="0" lang="en-US" sz="1600" u="none" cap="none" strike="noStrike">
                <a:solidFill>
                  <a:schemeClr val="dk1"/>
                </a:solidFill>
                <a:latin typeface="Arial"/>
                <a:ea typeface="Arial"/>
                <a:cs typeface="Arial"/>
                <a:sym typeface="Arial"/>
              </a:rPr>
              <a:t> vote)</a:t>
            </a:r>
            <a:endParaRPr/>
          </a:p>
        </p:txBody>
      </p:sp>
      <p:pic>
        <p:nvPicPr>
          <p:cNvPr id="125" name="Google Shape;125;p7"/>
          <p:cNvPicPr preferRelativeResize="0"/>
          <p:nvPr/>
        </p:nvPicPr>
        <p:blipFill rotWithShape="1">
          <a:blip r:embed="rId3">
            <a:alphaModFix/>
          </a:blip>
          <a:srcRect b="0" l="0" r="0" t="0"/>
          <a:stretch/>
        </p:blipFill>
        <p:spPr>
          <a:xfrm>
            <a:off x="5830529" y="912956"/>
            <a:ext cx="3268352" cy="3868987"/>
          </a:xfrm>
          <a:prstGeom prst="rect">
            <a:avLst/>
          </a:prstGeom>
          <a:noFill/>
          <a:ln>
            <a:noFill/>
          </a:ln>
        </p:spPr>
      </p:pic>
      <p:sp>
        <p:nvSpPr>
          <p:cNvPr id="126" name="Google Shape;126;p7"/>
          <p:cNvSpPr txBox="1"/>
          <p:nvPr/>
        </p:nvSpPr>
        <p:spPr>
          <a:xfrm>
            <a:off x="6501629" y="4406348"/>
            <a:ext cx="210313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0070C0"/>
                </a:solidFill>
                <a:latin typeface="Gill Sans"/>
                <a:ea typeface="Gill Sans"/>
                <a:cs typeface="Gill Sans"/>
                <a:sym typeface="Gill Sans"/>
              </a:rPr>
              <a:t>K=3, nearest neighbors, classified as +</a:t>
            </a:r>
            <a:endParaRPr b="1" sz="1200">
              <a:solidFill>
                <a:schemeClr val="dk1"/>
              </a:solidFill>
              <a:latin typeface="Gill Sans"/>
              <a:ea typeface="Gill Sans"/>
              <a:cs typeface="Gill Sans"/>
              <a:sym typeface="Gill Sans"/>
            </a:endParaRPr>
          </a:p>
        </p:txBody>
      </p:sp>
      <p:sp>
        <p:nvSpPr>
          <p:cNvPr id="127" name="Google Shape;127;p7"/>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128" name="Google Shape;128;p7"/>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DISTANCE CALCULATION</a:t>
            </a:r>
            <a:endParaRPr/>
          </a:p>
        </p:txBody>
      </p:sp>
      <p:sp>
        <p:nvSpPr>
          <p:cNvPr id="134" name="Google Shape;134;p8"/>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135" name="Google Shape;135;p8"/>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sp>
        <p:nvSpPr>
          <p:cNvPr id="136" name="Google Shape;136;p8"/>
          <p:cNvSpPr/>
          <p:nvPr/>
        </p:nvSpPr>
        <p:spPr>
          <a:xfrm>
            <a:off x="158816" y="989762"/>
            <a:ext cx="8860055"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commonly based on the </a:t>
            </a:r>
            <a:r>
              <a:rPr lang="en-US" sz="1800">
                <a:solidFill>
                  <a:srgbClr val="0070C0"/>
                </a:solidFill>
                <a:latin typeface="Gill Sans"/>
                <a:ea typeface="Gill Sans"/>
                <a:cs typeface="Gill Sans"/>
                <a:sym typeface="Gill Sans"/>
              </a:rPr>
              <a:t>Euclidean distance </a:t>
            </a:r>
            <a:r>
              <a:rPr lang="en-US" sz="1800">
                <a:solidFill>
                  <a:schemeClr val="dk1"/>
                </a:solidFill>
                <a:latin typeface="Gill Sans"/>
                <a:ea typeface="Gill Sans"/>
                <a:cs typeface="Gill Sans"/>
                <a:sym typeface="Gill Sans"/>
              </a:rPr>
              <a:t>between a test sample and the specified training samples.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Let  x</a:t>
            </a:r>
            <a:r>
              <a:rPr baseline="-25000" lang="en-US" sz="1800">
                <a:solidFill>
                  <a:schemeClr val="dk1"/>
                </a:solidFill>
                <a:latin typeface="Gill Sans"/>
                <a:ea typeface="Gill Sans"/>
                <a:cs typeface="Gill Sans"/>
                <a:sym typeface="Gill Sans"/>
              </a:rPr>
              <a:t>i</a:t>
            </a:r>
            <a:r>
              <a:rPr lang="en-US" sz="1800">
                <a:solidFill>
                  <a:schemeClr val="dk1"/>
                </a:solidFill>
                <a:latin typeface="Gill Sans"/>
                <a:ea typeface="Gill Sans"/>
                <a:cs typeface="Gill Sans"/>
                <a:sym typeface="Gill Sans"/>
              </a:rPr>
              <a:t>  be an input sample with  p  features  (x</a:t>
            </a:r>
            <a:r>
              <a:rPr baseline="-25000" lang="en-US" sz="1800">
                <a:solidFill>
                  <a:schemeClr val="dk1"/>
                </a:solidFill>
                <a:latin typeface="Gill Sans"/>
                <a:ea typeface="Gill Sans"/>
                <a:cs typeface="Gill Sans"/>
                <a:sym typeface="Gill Sans"/>
              </a:rPr>
              <a:t>i1</a:t>
            </a:r>
            <a:r>
              <a:rPr lang="en-US" sz="1800">
                <a:solidFill>
                  <a:schemeClr val="dk1"/>
                </a:solidFill>
                <a:latin typeface="Gill Sans"/>
                <a:ea typeface="Gill Sans"/>
                <a:cs typeface="Gill Sans"/>
                <a:sym typeface="Gill Sans"/>
              </a:rPr>
              <a:t>,x</a:t>
            </a:r>
            <a:r>
              <a:rPr baseline="-25000" lang="en-US" sz="1800">
                <a:solidFill>
                  <a:schemeClr val="dk1"/>
                </a:solidFill>
                <a:latin typeface="Gill Sans"/>
                <a:ea typeface="Gill Sans"/>
                <a:cs typeface="Gill Sans"/>
                <a:sym typeface="Gill Sans"/>
              </a:rPr>
              <a:t>i2</a:t>
            </a:r>
            <a:r>
              <a:rPr lang="en-US" sz="1800">
                <a:solidFill>
                  <a:schemeClr val="dk1"/>
                </a:solidFill>
                <a:latin typeface="Gill Sans"/>
                <a:ea typeface="Gill Sans"/>
                <a:cs typeface="Gill Sans"/>
                <a:sym typeface="Gill Sans"/>
              </a:rPr>
              <a:t>,..., x</a:t>
            </a:r>
            <a:r>
              <a:rPr baseline="-25000" lang="en-US" sz="1800">
                <a:solidFill>
                  <a:schemeClr val="dk1"/>
                </a:solidFill>
                <a:latin typeface="Gill Sans"/>
                <a:ea typeface="Gill Sans"/>
                <a:cs typeface="Gill Sans"/>
                <a:sym typeface="Gill Sans"/>
              </a:rPr>
              <a:t>ip</a:t>
            </a:r>
            <a:r>
              <a:rPr lang="en-US" sz="1800">
                <a:solidFill>
                  <a:schemeClr val="dk1"/>
                </a:solidFill>
                <a:latin typeface="Gill Sans"/>
                <a:ea typeface="Gill Sans"/>
                <a:cs typeface="Gill Sans"/>
                <a:sym typeface="Gill Sans"/>
              </a:rPr>
              <a:t>) ,  n  be the total number of input samples  (I = 1, 2,..., n) .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The Euclidean distance between sample  x</a:t>
            </a:r>
            <a:r>
              <a:rPr baseline="-25000" lang="en-US" sz="1800">
                <a:solidFill>
                  <a:schemeClr val="dk1"/>
                </a:solidFill>
                <a:latin typeface="Gill Sans"/>
                <a:ea typeface="Gill Sans"/>
                <a:cs typeface="Gill Sans"/>
                <a:sym typeface="Gill Sans"/>
              </a:rPr>
              <a:t>i</a:t>
            </a:r>
            <a:r>
              <a:rPr lang="en-US" sz="1800">
                <a:solidFill>
                  <a:schemeClr val="dk1"/>
                </a:solidFill>
                <a:latin typeface="Gill Sans"/>
                <a:ea typeface="Gill Sans"/>
                <a:cs typeface="Gill Sans"/>
                <a:sym typeface="Gill Sans"/>
              </a:rPr>
              <a:t>  and  x</a:t>
            </a:r>
            <a:r>
              <a:rPr baseline="-25000" lang="en-US" sz="1800">
                <a:solidFill>
                  <a:schemeClr val="dk1"/>
                </a:solidFill>
                <a:latin typeface="Gill Sans"/>
                <a:ea typeface="Gill Sans"/>
                <a:cs typeface="Gill Sans"/>
                <a:sym typeface="Gill Sans"/>
              </a:rPr>
              <a:t>l</a:t>
            </a:r>
            <a:r>
              <a:rPr lang="en-US" sz="1800">
                <a:solidFill>
                  <a:schemeClr val="dk1"/>
                </a:solidFill>
                <a:latin typeface="Gill Sans"/>
                <a:ea typeface="Gill Sans"/>
                <a:cs typeface="Gill Sans"/>
                <a:sym typeface="Gill Sans"/>
              </a:rPr>
              <a:t>  is defined as: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 </a:t>
            </a:r>
            <a:endParaRPr/>
          </a:p>
        </p:txBody>
      </p:sp>
      <p:pic>
        <p:nvPicPr>
          <p:cNvPr id="137" name="Google Shape;137;p8"/>
          <p:cNvPicPr preferRelativeResize="0"/>
          <p:nvPr/>
        </p:nvPicPr>
        <p:blipFill rotWithShape="1">
          <a:blip r:embed="rId3">
            <a:alphaModFix/>
          </a:blip>
          <a:srcRect b="0" l="0" r="0" t="0"/>
          <a:stretch/>
        </p:blipFill>
        <p:spPr>
          <a:xfrm>
            <a:off x="260275" y="3163125"/>
            <a:ext cx="8635700" cy="93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0" y="0"/>
            <a:ext cx="9144000" cy="89154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00B050"/>
              </a:buClr>
              <a:buSzPts val="2100"/>
              <a:buFont typeface="Gill Sans"/>
              <a:buNone/>
            </a:pPr>
            <a:r>
              <a:rPr lang="en-US"/>
              <a:t>PROXIMITY MEASURES FOR HOMOGENEOUS DATA</a:t>
            </a:r>
            <a:endParaRPr/>
          </a:p>
        </p:txBody>
      </p:sp>
      <p:sp>
        <p:nvSpPr>
          <p:cNvPr id="143" name="Google Shape;143;p9"/>
          <p:cNvSpPr txBox="1"/>
          <p:nvPr>
            <p:ph idx="10" type="dt"/>
          </p:nvPr>
        </p:nvSpPr>
        <p:spPr>
          <a:xfrm>
            <a:off x="0" y="4853965"/>
            <a:ext cx="742384" cy="24297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12/23/18</a:t>
            </a:r>
            <a:endParaRPr/>
          </a:p>
        </p:txBody>
      </p:sp>
      <p:sp>
        <p:nvSpPr>
          <p:cNvPr id="144" name="Google Shape;144;p9"/>
          <p:cNvSpPr txBox="1"/>
          <p:nvPr>
            <p:ph idx="12" type="sldNum"/>
          </p:nvPr>
        </p:nvSpPr>
        <p:spPr>
          <a:xfrm>
            <a:off x="7086600" y="4864135"/>
            <a:ext cx="2057400" cy="274637"/>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Slide no. </a:t>
            </a:r>
            <a:fld id="{00000000-1234-1234-1234-123412341234}" type="slidenum">
              <a:rPr lang="en-US"/>
              <a:t>‹#›</a:t>
            </a:fld>
            <a:endParaRPr/>
          </a:p>
        </p:txBody>
      </p:sp>
      <p:pic>
        <p:nvPicPr>
          <p:cNvPr id="145" name="Google Shape;145;p9"/>
          <p:cNvPicPr preferRelativeResize="0"/>
          <p:nvPr/>
        </p:nvPicPr>
        <p:blipFill rotWithShape="1">
          <a:blip r:embed="rId3">
            <a:alphaModFix/>
          </a:blip>
          <a:srcRect b="0" l="0" r="0" t="0"/>
          <a:stretch/>
        </p:blipFill>
        <p:spPr>
          <a:xfrm>
            <a:off x="158563" y="1043547"/>
            <a:ext cx="3061715" cy="2798447"/>
          </a:xfrm>
          <a:prstGeom prst="rect">
            <a:avLst/>
          </a:prstGeom>
          <a:noFill/>
          <a:ln>
            <a:noFill/>
          </a:ln>
        </p:spPr>
      </p:pic>
      <p:pic>
        <p:nvPicPr>
          <p:cNvPr id="146" name="Google Shape;146;p9"/>
          <p:cNvPicPr preferRelativeResize="0"/>
          <p:nvPr/>
        </p:nvPicPr>
        <p:blipFill rotWithShape="1">
          <a:blip r:embed="rId4">
            <a:alphaModFix/>
          </a:blip>
          <a:srcRect b="0" l="0" r="0" t="0"/>
          <a:stretch/>
        </p:blipFill>
        <p:spPr>
          <a:xfrm>
            <a:off x="4223822" y="1043547"/>
            <a:ext cx="4761615" cy="2753201"/>
          </a:xfrm>
          <a:prstGeom prst="rect">
            <a:avLst/>
          </a:prstGeom>
          <a:noFill/>
          <a:ln>
            <a:noFill/>
          </a:ln>
        </p:spPr>
      </p:pic>
      <p:sp>
        <p:nvSpPr>
          <p:cNvPr id="147" name="Google Shape;147;p9"/>
          <p:cNvSpPr/>
          <p:nvPr/>
        </p:nvSpPr>
        <p:spPr>
          <a:xfrm>
            <a:off x="158563" y="3948755"/>
            <a:ext cx="882687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ill Sans"/>
                <a:ea typeface="Gill Sans"/>
                <a:cs typeface="Gill Sans"/>
                <a:sym typeface="Gill Sans"/>
              </a:rPr>
              <a:t>The above mentioned distance functions work well for </a:t>
            </a:r>
            <a:r>
              <a:rPr lang="en-US" sz="1600">
                <a:solidFill>
                  <a:schemeClr val="dk1"/>
                </a:solidFill>
                <a:highlight>
                  <a:srgbClr val="FFFF00"/>
                </a:highlight>
                <a:latin typeface="Gill Sans"/>
                <a:ea typeface="Gill Sans"/>
                <a:cs typeface="Gill Sans"/>
                <a:sym typeface="Gill Sans"/>
              </a:rPr>
              <a:t>quantitative</a:t>
            </a:r>
            <a:r>
              <a:rPr lang="en-US" sz="1600">
                <a:solidFill>
                  <a:schemeClr val="dk1"/>
                </a:solidFill>
                <a:latin typeface="Gill Sans"/>
                <a:ea typeface="Gill Sans"/>
                <a:cs typeface="Gill Sans"/>
                <a:sym typeface="Gill Sans"/>
              </a:rPr>
              <a:t> attributes, but they do </a:t>
            </a:r>
            <a:r>
              <a:rPr lang="en-US" sz="1600">
                <a:solidFill>
                  <a:srgbClr val="FF0000"/>
                </a:solidFill>
                <a:latin typeface="Gill Sans"/>
                <a:ea typeface="Gill Sans"/>
                <a:cs typeface="Gill Sans"/>
                <a:sym typeface="Gill Sans"/>
              </a:rPr>
              <a:t>not</a:t>
            </a:r>
            <a:r>
              <a:rPr lang="en-US" sz="1600">
                <a:solidFill>
                  <a:schemeClr val="dk1"/>
                </a:solidFill>
                <a:latin typeface="Gill Sans"/>
                <a:ea typeface="Gill Sans"/>
                <a:cs typeface="Gill Sans"/>
                <a:sym typeface="Gill Sans"/>
              </a:rPr>
              <a:t> have the solution for nominal, ordinal or heterogeneous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