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945675"/>
  <p:embeddedFontLst>
    <p:embeddedFont>
      <p:font typeface="Gill Sans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h3HaTzaSb10M8bqHoiIlHfsQX/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A2C433-9F3F-4F7D-AE3A-20FC95DD7F21}">
  <a:tblStyle styleId="{C0A2C433-9F3F-4F7D-AE3A-20FC95DD7F21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6E6E6"/>
          </a:solidFill>
        </a:fill>
      </a:tcStyle>
    </a:band1H>
    <a:band2H>
      <a:tcTxStyle/>
    </a:band2H>
    <a:band1V>
      <a:tcTxStyle/>
      <a:tcStyle>
        <a:fill>
          <a:solidFill>
            <a:srgbClr val="E6E6E6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Gill Sans MT"/>
          <a:ea typeface="Gill Sans MT"/>
          <a:cs typeface="Gill Sans MT"/>
        </a:font>
        <a:schemeClr val="dk1"/>
      </a:tcTxStyle>
    </a:seCell>
    <a:swCell>
      <a:tcTxStyle b="on" i="off">
        <a:font>
          <a:latin typeface="Gill Sans MT"/>
          <a:ea typeface="Gill Sans MT"/>
          <a:cs typeface="Gill Sans MT"/>
        </a:font>
        <a:schemeClr val="dk1"/>
      </a:tcTxStyle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  <a:tblStyle styleId="{6AF32790-008D-4565-BC5F-F85B362EC306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AD506E4-1E26-4D75-A14F-9DAE11152ECE}" styleName="Table_2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  <a:tblStyle styleId="{F5854BA7-9283-45EB-9865-C3F85FA985EC}" styleName="Table_3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dk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dk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  <a:tblStyle styleId="{BFD98AF2-4589-42D0-BE2A-8F3156654FD1}" styleName="Table_4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F0EFED"/>
          </a:solidFill>
        </a:fill>
      </a:tcStyle>
    </a:band1H>
    <a:band2H>
      <a:tcTxStyle/>
    </a:band2H>
    <a:band1V>
      <a:tcTxStyle/>
      <a:tcStyle>
        <a:fill>
          <a:solidFill>
            <a:srgbClr val="F0EFED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GillSans-bold.fntdata"/><Relationship Id="rId16" Type="http://schemas.openxmlformats.org/officeDocument/2006/relationships/slide" Target="slides/slide11.xml"/><Relationship Id="rId38" Type="http://schemas.openxmlformats.org/officeDocument/2006/relationships/font" Target="fonts/Gill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2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5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6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7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8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9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0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1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2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8D5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4"/>
          <p:cNvSpPr txBox="1"/>
          <p:nvPr>
            <p:ph type="title"/>
          </p:nvPr>
        </p:nvSpPr>
        <p:spPr>
          <a:xfrm>
            <a:off x="603504" y="1682871"/>
            <a:ext cx="3364992" cy="85612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50"/>
              <a:buFont typeface="Gill Sans"/>
              <a:buNone/>
              <a:defRPr sz="1650">
                <a:solidFill>
                  <a:srgbClr val="00B05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4"/>
          <p:cNvSpPr txBox="1"/>
          <p:nvPr>
            <p:ph idx="1" type="body"/>
          </p:nvPr>
        </p:nvSpPr>
        <p:spPr>
          <a:xfrm>
            <a:off x="4665518" y="748144"/>
            <a:ext cx="4405746" cy="4010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9087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25"/>
              <a:buChar char="•"/>
              <a:defRPr sz="1425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5" name="Google Shape;15;p34"/>
          <p:cNvSpPr txBox="1"/>
          <p:nvPr>
            <p:ph idx="2" type="body"/>
          </p:nvPr>
        </p:nvSpPr>
        <p:spPr>
          <a:xfrm>
            <a:off x="836676" y="2662439"/>
            <a:ext cx="2846070" cy="164552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125"/>
              <a:buNone/>
              <a:defRPr sz="1125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16" name="Google Shape;16;p34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4"/>
          <p:cNvSpPr txBox="1"/>
          <p:nvPr>
            <p:ph idx="11" type="ftr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1" type="body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5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5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D8D5D0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6"/>
          <p:cNvSpPr txBox="1"/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50"/>
              <a:buFont typeface="Gill Sans"/>
              <a:buNone/>
              <a:defRPr sz="2850">
                <a:solidFill>
                  <a:srgbClr val="00B05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6"/>
          <p:cNvSpPr txBox="1"/>
          <p:nvPr>
            <p:ph idx="1" type="subTitle"/>
          </p:nvPr>
        </p:nvSpPr>
        <p:spPr>
          <a:xfrm>
            <a:off x="2021396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002060"/>
                </a:solidFill>
              </a:defRPr>
            </a:lvl1pPr>
            <a:lvl2pPr lvl="1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" name="Google Shape;26;p36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D8D5D0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50"/>
              <a:buFont typeface="Gill Sans"/>
              <a:buNone/>
              <a:defRPr sz="2850">
                <a:solidFill>
                  <a:srgbClr val="00B05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2021396" y="3264349"/>
            <a:ext cx="5101209" cy="94881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8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8"/>
          <p:cNvSpPr txBox="1"/>
          <p:nvPr>
            <p:ph idx="1" type="body"/>
          </p:nvPr>
        </p:nvSpPr>
        <p:spPr>
          <a:xfrm>
            <a:off x="0" y="895800"/>
            <a:ext cx="4390264" cy="3863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8"/>
          <p:cNvSpPr txBox="1"/>
          <p:nvPr>
            <p:ph idx="2" type="body"/>
          </p:nvPr>
        </p:nvSpPr>
        <p:spPr>
          <a:xfrm>
            <a:off x="4572000" y="895800"/>
            <a:ext cx="4572000" cy="3863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8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8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9"/>
          <p:cNvSpPr txBox="1"/>
          <p:nvPr>
            <p:ph idx="1" type="body"/>
          </p:nvPr>
        </p:nvSpPr>
        <p:spPr>
          <a:xfrm>
            <a:off x="-1" y="948936"/>
            <a:ext cx="4425891" cy="528065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25"/>
              <a:buNone/>
              <a:defRPr b="0" sz="1425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25"/>
              <a:buNone/>
              <a:defRPr b="1" sz="1425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39"/>
          <p:cNvSpPr txBox="1"/>
          <p:nvPr>
            <p:ph idx="2" type="body"/>
          </p:nvPr>
        </p:nvSpPr>
        <p:spPr>
          <a:xfrm>
            <a:off x="-1" y="1534396"/>
            <a:ext cx="4425892" cy="3110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9"/>
          <p:cNvSpPr txBox="1"/>
          <p:nvPr>
            <p:ph idx="3" type="body"/>
          </p:nvPr>
        </p:nvSpPr>
        <p:spPr>
          <a:xfrm>
            <a:off x="4690354" y="1534396"/>
            <a:ext cx="4425891" cy="3110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9"/>
          <p:cNvSpPr txBox="1"/>
          <p:nvPr>
            <p:ph idx="4" type="body"/>
          </p:nvPr>
        </p:nvSpPr>
        <p:spPr>
          <a:xfrm>
            <a:off x="4690354" y="948936"/>
            <a:ext cx="4438464" cy="528065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25"/>
              <a:buNone/>
              <a:defRPr b="0" sz="1425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25"/>
              <a:buNone/>
              <a:defRPr b="1" sz="1425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2" name="Google Shape;42;p39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9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9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0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0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  <a:defRPr b="0" i="0" sz="2100" u="none" cap="none" strike="noStrike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0" y="891539"/>
            <a:ext cx="9144000" cy="3962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33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cxnSp>
        <p:nvCxnSpPr>
          <p:cNvPr id="9" name="Google Shape;9;p33"/>
          <p:cNvCxnSpPr/>
          <p:nvPr/>
        </p:nvCxnSpPr>
        <p:spPr>
          <a:xfrm>
            <a:off x="0" y="4824469"/>
            <a:ext cx="9144000" cy="2225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" name="Google Shape;10;p33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>
            <p:ph type="title"/>
          </p:nvPr>
        </p:nvSpPr>
        <p:spPr>
          <a:xfrm>
            <a:off x="603504" y="1682871"/>
            <a:ext cx="3364992" cy="85612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Gill Sans"/>
              <a:buNone/>
            </a:pPr>
            <a:r>
              <a:rPr lang="en-US"/>
              <a:t>LOGISTIC REGRESSION</a:t>
            </a:r>
            <a:endParaRPr/>
          </a:p>
        </p:txBody>
      </p:sp>
      <p:sp>
        <p:nvSpPr>
          <p:cNvPr id="54" name="Google Shape;54;p1"/>
          <p:cNvSpPr txBox="1"/>
          <p:nvPr>
            <p:ph idx="2" type="body"/>
          </p:nvPr>
        </p:nvSpPr>
        <p:spPr>
          <a:xfrm>
            <a:off x="836676" y="2662439"/>
            <a:ext cx="2846070" cy="164552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5"/>
              <a:buNone/>
            </a:pPr>
            <a:r>
              <a:t/>
            </a:r>
            <a:endParaRPr/>
          </a:p>
        </p:txBody>
      </p:sp>
      <p:sp>
        <p:nvSpPr>
          <p:cNvPr id="55" name="Google Shape;55;p1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1/29/2020</a:t>
            </a:r>
            <a:endParaRPr/>
          </a:p>
        </p:txBody>
      </p:sp>
      <p:sp>
        <p:nvSpPr>
          <p:cNvPr id="56" name="Google Shape;56;p1"/>
          <p:cNvSpPr txBox="1"/>
          <p:nvPr>
            <p:ph idx="1" type="body"/>
          </p:nvPr>
        </p:nvSpPr>
        <p:spPr>
          <a:xfrm>
            <a:off x="4665518" y="748144"/>
            <a:ext cx="4405746" cy="4010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Overview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Maths – intuition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INTERPRETING THE RESULTS</a:t>
            </a:r>
            <a:endParaRPr/>
          </a:p>
        </p:txBody>
      </p:sp>
      <p:sp>
        <p:nvSpPr>
          <p:cNvPr id="128" name="Google Shape;128;p10"/>
          <p:cNvSpPr txBox="1"/>
          <p:nvPr>
            <p:ph idx="1" type="body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If the DV is binary then the focus should be to see what makes it change from y=0 to y=1</a:t>
            </a:r>
            <a:endParaRPr/>
          </a:p>
          <a:p>
            <a:pPr indent="-698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This is also explained as the likelihood of subscription or </a:t>
            </a:r>
            <a:r>
              <a:rPr lang="en-US" sz="1600">
                <a:solidFill>
                  <a:srgbClr val="0070C0"/>
                </a:solidFill>
              </a:rPr>
              <a:t>p (subscribe = 1)</a:t>
            </a:r>
            <a:endParaRPr/>
          </a:p>
          <a:p>
            <a:pPr indent="-698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0070C0"/>
              </a:solidFill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rgbClr val="0070C0"/>
                </a:solidFill>
              </a:rPr>
              <a:t>y (subscribe) = -1.700 + 0.064 * Age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rgbClr val="0070C0"/>
                </a:solidFill>
              </a:rPr>
              <a:t>P (subscribe = 1) = p = -1.700 + 0.064 * Age</a:t>
            </a:r>
            <a:endParaRPr/>
          </a:p>
          <a:p>
            <a:pPr indent="-698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0070C0"/>
              </a:solidFill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chemeClr val="dk1"/>
                </a:solidFill>
              </a:rPr>
              <a:t>Every additional year of </a:t>
            </a:r>
            <a:r>
              <a:rPr lang="en-US" sz="1600">
                <a:solidFill>
                  <a:srgbClr val="0070C0"/>
                </a:solidFill>
              </a:rPr>
              <a:t>Age</a:t>
            </a:r>
            <a:r>
              <a:rPr lang="en-US" sz="1600">
                <a:solidFill>
                  <a:schemeClr val="dk1"/>
                </a:solidFill>
              </a:rPr>
              <a:t>, increases the probability of subscription by 6.4%</a:t>
            </a:r>
            <a:endParaRPr/>
          </a:p>
          <a:p>
            <a:pPr indent="-698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29" name="Google Shape;129;p10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1/29/2020</a:t>
            </a:r>
            <a:endParaRPr/>
          </a:p>
        </p:txBody>
      </p:sp>
      <p:sp>
        <p:nvSpPr>
          <p:cNvPr id="130" name="Google Shape;130;p10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PROBLEMS WITH THE LINEAR APPROACH</a:t>
            </a:r>
            <a:endParaRPr/>
          </a:p>
        </p:txBody>
      </p:sp>
      <p:sp>
        <p:nvSpPr>
          <p:cNvPr id="136" name="Google Shape;136;p11"/>
          <p:cNvSpPr txBox="1"/>
          <p:nvPr>
            <p:ph idx="1" type="body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Probabilities are bounded, ) 0 =&lt; p =&lt; 1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The range of </a:t>
            </a:r>
            <a:r>
              <a:rPr lang="en-US" sz="1600">
                <a:solidFill>
                  <a:srgbClr val="0070C0"/>
                </a:solidFill>
              </a:rPr>
              <a:t>age</a:t>
            </a:r>
            <a:r>
              <a:rPr lang="en-US" sz="1600"/>
              <a:t> in the data is 20 =&lt; age =&lt; 55</a:t>
            </a:r>
            <a:endParaRPr/>
          </a:p>
          <a:p>
            <a:pPr indent="-698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The probability that a 35 year old person subscribes is </a:t>
            </a:r>
            <a:endParaRPr/>
          </a:p>
          <a:p>
            <a:pPr indent="-171450" lvl="1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Char char="•"/>
            </a:pPr>
            <a:r>
              <a:rPr lang="en-US" sz="1450"/>
              <a:t>P = -1.700 + 0.064 * </a:t>
            </a:r>
            <a:r>
              <a:rPr lang="en-US" sz="1450">
                <a:solidFill>
                  <a:srgbClr val="0070C0"/>
                </a:solidFill>
              </a:rPr>
              <a:t>35</a:t>
            </a:r>
            <a:r>
              <a:rPr lang="en-US" sz="1450"/>
              <a:t> = 0.54</a:t>
            </a:r>
            <a:endParaRPr/>
          </a:p>
          <a:p>
            <a:pPr indent="-79375" lvl="1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None/>
            </a:pPr>
            <a:r>
              <a:t/>
            </a:r>
            <a:endParaRPr sz="1450"/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The probability that a person 25 years or 45 years subscribes?</a:t>
            </a:r>
            <a:endParaRPr/>
          </a:p>
          <a:p>
            <a:pPr indent="-171450" lvl="1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Char char="•"/>
            </a:pPr>
            <a:r>
              <a:rPr lang="en-US" sz="1450"/>
              <a:t>P = -1.700 + 0.064 * </a:t>
            </a:r>
            <a:r>
              <a:rPr lang="en-US" sz="1450">
                <a:solidFill>
                  <a:srgbClr val="0070C0"/>
                </a:solidFill>
              </a:rPr>
              <a:t>25</a:t>
            </a:r>
            <a:r>
              <a:rPr lang="en-US" sz="1450"/>
              <a:t> = -0.09 		… possible?</a:t>
            </a:r>
            <a:endParaRPr/>
          </a:p>
          <a:p>
            <a:pPr indent="-171450" lvl="1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Char char="•"/>
            </a:pPr>
            <a:r>
              <a:rPr lang="en-US" sz="1450"/>
              <a:t>P = -1.700 + 0.064 * </a:t>
            </a:r>
            <a:r>
              <a:rPr lang="en-US" sz="1450">
                <a:solidFill>
                  <a:srgbClr val="0070C0"/>
                </a:solidFill>
              </a:rPr>
              <a:t>45</a:t>
            </a:r>
            <a:r>
              <a:rPr lang="en-US" sz="1450"/>
              <a:t> = +1.20</a:t>
            </a:r>
            <a:endParaRPr/>
          </a:p>
          <a:p>
            <a:pPr indent="-79375" lvl="1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None/>
            </a:pPr>
            <a:r>
              <a:t/>
            </a:r>
            <a:endParaRPr sz="1450"/>
          </a:p>
          <a:p>
            <a:pPr indent="-698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698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137" name="Google Shape;137;p11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1/29/2020</a:t>
            </a:r>
            <a:endParaRPr/>
          </a:p>
        </p:txBody>
      </p:sp>
      <p:sp>
        <p:nvSpPr>
          <p:cNvPr id="138" name="Google Shape;138;p11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PROBABILITY PLOT</a:t>
            </a:r>
            <a:endParaRPr/>
          </a:p>
        </p:txBody>
      </p:sp>
      <p:pic>
        <p:nvPicPr>
          <p:cNvPr id="144" name="Google Shape;144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45" y="1024610"/>
            <a:ext cx="3819525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2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1/29/2020</a:t>
            </a:r>
            <a:endParaRPr/>
          </a:p>
        </p:txBody>
      </p:sp>
      <p:sp>
        <p:nvSpPr>
          <p:cNvPr id="146" name="Google Shape;146;p12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12"/>
          <p:cNvSpPr/>
          <p:nvPr/>
        </p:nvSpPr>
        <p:spPr>
          <a:xfrm>
            <a:off x="176945" y="3838545"/>
            <a:ext cx="3597886" cy="90658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7514" y="0"/>
                </a:moveTo>
                <a:close/>
                <a:lnTo>
                  <a:pt x="127514" y="120000"/>
                </a:lnTo>
              </a:path>
              <a:path extrusionOk="0" fill="none" h="120000" w="120000">
                <a:moveTo>
                  <a:pt x="127514" y="57672"/>
                </a:moveTo>
                <a:lnTo>
                  <a:pt x="127163" y="-6466"/>
                </a:lnTo>
                <a:lnTo>
                  <a:pt x="68453" y="-42931"/>
                </a:lnTo>
              </a:path>
            </a:pathLst>
          </a:custGeom>
          <a:gradFill>
            <a:gsLst>
              <a:gs pos="0">
                <a:srgbClr val="FCBD82"/>
              </a:gs>
              <a:gs pos="100000">
                <a:srgbClr val="FDBB7B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ill Sans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Customers of more than 45 years of age have probability &gt; 1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ill Sans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Customer who are less than 25 years age, the probability is less than 0</a:t>
            </a:r>
            <a:endParaRPr/>
          </a:p>
        </p:txBody>
      </p:sp>
      <p:pic>
        <p:nvPicPr>
          <p:cNvPr id="148" name="Google Shape;14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6646" y="1022017"/>
            <a:ext cx="3743179" cy="271356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2"/>
          <p:cNvSpPr/>
          <p:nvPr/>
        </p:nvSpPr>
        <p:spPr>
          <a:xfrm>
            <a:off x="5306646" y="3828219"/>
            <a:ext cx="3597886" cy="90658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4908" y="0"/>
                </a:moveTo>
                <a:close/>
                <a:lnTo>
                  <a:pt x="124908" y="120000"/>
                </a:lnTo>
              </a:path>
              <a:path extrusionOk="0" fill="none" h="120000" w="120000">
                <a:moveTo>
                  <a:pt x="124908" y="58706"/>
                </a:moveTo>
                <a:lnTo>
                  <a:pt x="125077" y="-4397"/>
                </a:lnTo>
                <a:lnTo>
                  <a:pt x="68453" y="-42931"/>
                </a:lnTo>
              </a:path>
            </a:pathLst>
          </a:custGeom>
          <a:gradFill>
            <a:gsLst>
              <a:gs pos="0">
                <a:srgbClr val="FCBD82"/>
              </a:gs>
              <a:gs pos="100000">
                <a:srgbClr val="FDBB7B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ill Sans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Any probability &gt; 1.0, can be made 1.0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ill Sans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Any probability &lt; 0.0, can be made 0.0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LOGISTIC FUNCTION - EXAMPLE</a:t>
            </a:r>
            <a:endParaRPr/>
          </a:p>
        </p:txBody>
      </p:sp>
      <p:sp>
        <p:nvSpPr>
          <p:cNvPr id="155" name="Google Shape;155;p13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1/29/2020</a:t>
            </a:r>
            <a:endParaRPr/>
          </a:p>
        </p:txBody>
      </p:sp>
      <p:sp>
        <p:nvSpPr>
          <p:cNvPr id="156" name="Google Shape;156;p13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7" name="Google Shape;1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" y="1037164"/>
            <a:ext cx="3383158" cy="230914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3"/>
          <p:cNvSpPr/>
          <p:nvPr/>
        </p:nvSpPr>
        <p:spPr>
          <a:xfrm>
            <a:off x="4498848" y="1037164"/>
            <a:ext cx="4480560" cy="106984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24293" y="23800"/>
                </a:lnTo>
              </a:path>
            </a:pathLst>
          </a:custGeom>
          <a:solidFill>
            <a:schemeClr val="accent1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Predictor : X : age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Outcome : Action : y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Depending on age, predict if the person will take the offer or not (ACTION = 1 or 0)</a:t>
            </a:r>
            <a:endParaRPr/>
          </a:p>
        </p:txBody>
      </p:sp>
      <p:pic>
        <p:nvPicPr>
          <p:cNvPr id="159" name="Google Shape;15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9030" y="2571750"/>
            <a:ext cx="3288152" cy="21658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13"/>
          <p:cNvCxnSpPr/>
          <p:nvPr/>
        </p:nvCxnSpPr>
        <p:spPr>
          <a:xfrm>
            <a:off x="3324951" y="2571750"/>
            <a:ext cx="2434500" cy="1204500"/>
          </a:xfrm>
          <a:prstGeom prst="bentConnector3">
            <a:avLst>
              <a:gd fmla="val 50000" name="adj1"/>
            </a:avLst>
          </a:prstGeom>
          <a:noFill/>
          <a:ln cap="flat" cmpd="sng" w="3175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FIXING THE ISSUE</a:t>
            </a:r>
            <a:endParaRPr/>
          </a:p>
        </p:txBody>
      </p:sp>
      <p:sp>
        <p:nvSpPr>
          <p:cNvPr id="166" name="Google Shape;166;p14"/>
          <p:cNvSpPr txBox="1"/>
          <p:nvPr>
            <p:ph idx="1" type="body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We need to somehow constrain </a:t>
            </a:r>
            <a:r>
              <a:rPr lang="en-US" sz="1600">
                <a:solidFill>
                  <a:srgbClr val="0070C0"/>
                </a:solidFill>
              </a:rPr>
              <a:t>p</a:t>
            </a:r>
            <a:r>
              <a:rPr lang="en-US" sz="1600"/>
              <a:t> such that 0 ≤ p ≤ 1</a:t>
            </a:r>
            <a:endParaRPr/>
          </a:p>
          <a:p>
            <a:pPr indent="-698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We need to ensure</a:t>
            </a:r>
            <a:endParaRPr/>
          </a:p>
          <a:p>
            <a:pPr indent="-171450" lvl="1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Char char="•"/>
            </a:pPr>
            <a:r>
              <a:rPr lang="en-US" sz="1450"/>
              <a:t>Probability , </a:t>
            </a:r>
            <a:r>
              <a:rPr lang="en-US" sz="1450">
                <a:solidFill>
                  <a:srgbClr val="0070C0"/>
                </a:solidFill>
              </a:rPr>
              <a:t>p</a:t>
            </a:r>
            <a:r>
              <a:rPr lang="en-US" sz="1450"/>
              <a:t>, must always be POSITVE</a:t>
            </a:r>
            <a:endParaRPr/>
          </a:p>
          <a:p>
            <a:pPr indent="-171450" lvl="1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Char char="•"/>
            </a:pPr>
            <a:r>
              <a:rPr lang="en-US" sz="1450"/>
              <a:t>It must be </a:t>
            </a:r>
            <a:r>
              <a:rPr lang="en-US" sz="1600"/>
              <a:t>≤ 1</a:t>
            </a:r>
            <a:endParaRPr sz="1450"/>
          </a:p>
          <a:p>
            <a:pPr indent="-698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698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167" name="Google Shape;167;p14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1/29/2020</a:t>
            </a:r>
            <a:endParaRPr/>
          </a:p>
        </p:txBody>
      </p:sp>
      <p:sp>
        <p:nvSpPr>
          <p:cNvPr id="168" name="Google Shape;168;p14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WAYS TO FIX</a:t>
            </a:r>
            <a:endParaRPr/>
          </a:p>
        </p:txBody>
      </p:sp>
      <p:graphicFrame>
        <p:nvGraphicFramePr>
          <p:cNvPr id="174" name="Google Shape;174;p15"/>
          <p:cNvGraphicFramePr/>
          <p:nvPr/>
        </p:nvGraphicFramePr>
        <p:xfrm>
          <a:off x="0" y="8915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{C0A2C433-9F3F-4F7D-AE3A-20FC95DD7F21}</a:tableStyleId>
              </a:tblPr>
              <a:tblGrid>
                <a:gridCol w="2649425"/>
                <a:gridCol w="2891700"/>
                <a:gridCol w="3602900"/>
              </a:tblGrid>
              <a:tr h="782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Absolute of a number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p = |X|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Square of a number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p = X</a:t>
                      </a:r>
                      <a:r>
                        <a:rPr baseline="30000" lang="en-US" sz="1600">
                          <a:solidFill>
                            <a:srgbClr val="0070C0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Taking exponentiation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p = e</a:t>
                      </a:r>
                      <a:r>
                        <a:rPr baseline="30000" lang="en-US" sz="160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baseline="30000" lang="en-US" sz="1600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β0  + β1Age)</a:t>
                      </a:r>
                      <a:endParaRPr baseline="30000" sz="1600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782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Solves the ≤ 0 issue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Does </a:t>
                      </a: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en-US" sz="1600"/>
                        <a:t> solve the &gt;1 issue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Solves the ≤ 0 issue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Does </a:t>
                      </a: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en-US" sz="1600"/>
                        <a:t> solve the &gt; 1 issue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Solves the ≤ 0 issue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Does not solve the &gt; 1 issue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73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Gill Sans"/>
                        <a:buNone/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p = e</a:t>
                      </a:r>
                      <a:r>
                        <a:rPr baseline="30000" lang="en-US" sz="160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baseline="30000" lang="en-US" sz="1600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β0  + β1Age) </a:t>
                      </a:r>
                      <a:r>
                        <a:rPr lang="en-US" sz="1600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 [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</a:t>
                      </a:r>
                      <a:r>
                        <a:rPr baseline="30000" lang="en-US" sz="160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baseline="30000" lang="en-US" sz="1600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β0  + β1Age) </a:t>
                      </a:r>
                      <a:r>
                        <a:rPr lang="en-US" sz="1600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+ 1]</a:t>
                      </a:r>
                      <a:endParaRPr baseline="30000" sz="1600">
                        <a:solidFill>
                          <a:srgbClr val="0070C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aseline="30000" sz="1600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75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         = e</a:t>
                      </a:r>
                      <a:r>
                        <a:rPr b="0" baseline="30000" i="0" lang="en-US" sz="16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(</a:t>
                      </a:r>
                      <a:r>
                        <a:rPr b="0" baseline="30000" i="0" lang="en-US" sz="16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β0  + β1Age) </a:t>
                      </a:r>
                      <a:r>
                        <a:rPr b="0" i="0" lang="en-US" sz="16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 [</a:t>
                      </a:r>
                      <a:r>
                        <a:rPr b="0" i="0" lang="en-US" sz="16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</a:t>
                      </a:r>
                      <a:r>
                        <a:rPr b="0" baseline="30000" i="0" lang="en-US" sz="16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(</a:t>
                      </a:r>
                      <a:r>
                        <a:rPr b="0" baseline="30000" i="0" lang="en-US" sz="16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β0  + β1Age) </a:t>
                      </a:r>
                      <a:r>
                        <a:rPr b="0" i="0" lang="en-US" sz="16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+ 1]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1/p       = [</a:t>
                      </a:r>
                      <a:r>
                        <a:rPr b="0" i="0" lang="en-US" sz="16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</a:t>
                      </a:r>
                      <a:r>
                        <a:rPr b="0" baseline="30000" i="0" lang="en-US" sz="16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(</a:t>
                      </a:r>
                      <a:r>
                        <a:rPr b="0" baseline="30000" i="0" lang="en-US" sz="16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β0  + β1Age) </a:t>
                      </a:r>
                      <a:r>
                        <a:rPr b="0" i="0" lang="en-US" sz="16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+ 1] / </a:t>
                      </a:r>
                      <a:r>
                        <a:rPr b="0" i="0" lang="en-US" sz="16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</a:t>
                      </a:r>
                      <a:r>
                        <a:rPr b="0" baseline="30000" i="0" lang="en-US" sz="16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(</a:t>
                      </a:r>
                      <a:r>
                        <a:rPr b="0" baseline="30000" i="0" lang="en-US" sz="16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β0  + β1Age) </a:t>
                      </a:r>
                      <a:endParaRPr b="0" i="0" sz="1600" u="none" cap="none" strike="noStrike">
                        <a:solidFill>
                          <a:srgbClr val="0070C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1/p      = 1 + 1/ [e</a:t>
                      </a:r>
                      <a:r>
                        <a:rPr b="0" baseline="30000" i="0" lang="en-US" sz="16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(</a:t>
                      </a:r>
                      <a:r>
                        <a:rPr b="0" baseline="30000" i="0" lang="en-US" sz="16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β0  + β1Age) </a:t>
                      </a:r>
                      <a:r>
                        <a:rPr b="0" i="0" lang="en-US" sz="16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]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Times New Roman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1/p – 1 = </a:t>
                      </a:r>
                      <a:r>
                        <a:rPr b="0" i="0" lang="en-US" sz="16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1/ [e</a:t>
                      </a:r>
                      <a:r>
                        <a:rPr b="0" baseline="30000" i="0" lang="en-US" sz="16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(</a:t>
                      </a:r>
                      <a:r>
                        <a:rPr b="0" baseline="30000" i="0" lang="en-US" sz="16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β0  + β1Age) </a:t>
                      </a:r>
                      <a:r>
                        <a:rPr b="0" i="0" lang="en-US" sz="16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]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(1-p)/p = 1/ [e</a:t>
                      </a:r>
                      <a:r>
                        <a:rPr b="0" baseline="30000" i="0" lang="en-US" sz="16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(</a:t>
                      </a:r>
                      <a:r>
                        <a:rPr b="0" baseline="30000" i="0" lang="en-US" sz="16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β0  + β1Age) </a:t>
                      </a:r>
                      <a:r>
                        <a:rPr b="0" i="0" lang="en-US" sz="16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]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p/(1-p) = e</a:t>
                      </a:r>
                      <a:r>
                        <a:rPr b="0" baseline="30000" i="0" lang="en-US" sz="16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(</a:t>
                      </a:r>
                      <a:r>
                        <a:rPr b="0" baseline="30000" i="0" lang="en-US" sz="16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β0  + β1Age) </a:t>
                      </a:r>
                      <a:endParaRPr b="0" i="0" sz="1600" u="none" cap="none" strike="noStrike">
                        <a:solidFill>
                          <a:srgbClr val="0070C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ln(p/1-p) = β0  + β1Age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5" name="Google Shape;175;p15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1/29/2020</a:t>
            </a:r>
            <a:endParaRPr/>
          </a:p>
        </p:txBody>
      </p:sp>
      <p:sp>
        <p:nvSpPr>
          <p:cNvPr id="176" name="Google Shape;176;p15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176945" y="3838545"/>
            <a:ext cx="3597886" cy="90658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7514" y="0"/>
                </a:moveTo>
                <a:close/>
                <a:lnTo>
                  <a:pt x="127514" y="120000"/>
                </a:lnTo>
              </a:path>
              <a:path extrusionOk="0" fill="none" h="120000" w="120000">
                <a:moveTo>
                  <a:pt x="127514" y="57672"/>
                </a:moveTo>
                <a:lnTo>
                  <a:pt x="127163" y="-6466"/>
                </a:lnTo>
                <a:lnTo>
                  <a:pt x="176890" y="-64655"/>
                </a:lnTo>
              </a:path>
            </a:pathLst>
          </a:custGeom>
          <a:gradFill>
            <a:gsLst>
              <a:gs pos="0">
                <a:srgbClr val="FCBD82"/>
              </a:gs>
              <a:gs pos="100000">
                <a:srgbClr val="FDBB7B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ill Sans"/>
              <a:buAutoNum type="arabicPeriod"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Even though the probability of a customer subscribing (p) is not a linear function of </a:t>
            </a:r>
            <a:r>
              <a:rPr lang="en-US" sz="12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age</a:t>
            </a: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the simple transformation is now a linear function of </a:t>
            </a:r>
            <a:r>
              <a:rPr lang="en-US" sz="12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age</a:t>
            </a:r>
            <a:endParaRPr/>
          </a:p>
        </p:txBody>
      </p:sp>
      <p:sp>
        <p:nvSpPr>
          <p:cNvPr id="178" name="Google Shape;178;p15"/>
          <p:cNvSpPr txBox="1"/>
          <p:nvPr/>
        </p:nvSpPr>
        <p:spPr>
          <a:xfrm>
            <a:off x="3951776" y="4569391"/>
            <a:ext cx="158189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Equation for logistic regressions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BASICALLY A SIGMOID FUNCTION</a:t>
            </a:r>
            <a:endParaRPr/>
          </a:p>
        </p:txBody>
      </p:sp>
      <p:pic>
        <p:nvPicPr>
          <p:cNvPr id="184" name="Google Shape;184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064" y="986326"/>
            <a:ext cx="3596484" cy="3772853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6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1/29/2020</a:t>
            </a:r>
            <a:endParaRPr/>
          </a:p>
        </p:txBody>
      </p:sp>
      <p:sp>
        <p:nvSpPr>
          <p:cNvPr id="186" name="Google Shape;186;p16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7" name="Google Shape;18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1661" y="1260963"/>
            <a:ext cx="4885275" cy="320467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6"/>
          <p:cNvSpPr/>
          <p:nvPr/>
        </p:nvSpPr>
        <p:spPr>
          <a:xfrm>
            <a:off x="3543300" y="1676400"/>
            <a:ext cx="876300" cy="3276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ODDS ETC</a:t>
            </a:r>
            <a:endParaRPr/>
          </a:p>
        </p:txBody>
      </p:sp>
      <p:graphicFrame>
        <p:nvGraphicFramePr>
          <p:cNvPr id="194" name="Google Shape;194;p17"/>
          <p:cNvGraphicFramePr/>
          <p:nvPr/>
        </p:nvGraphicFramePr>
        <p:xfrm>
          <a:off x="215485" y="10103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{6AF32790-008D-4565-BC5F-F85B362EC306}</a:tableStyleId>
              </a:tblPr>
              <a:tblGrid>
                <a:gridCol w="618100"/>
                <a:gridCol w="765675"/>
                <a:gridCol w="673650"/>
              </a:tblGrid>
              <a:tr h="14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probability</a:t>
                      </a:r>
                      <a:endParaRPr/>
                    </a:p>
                  </a:txBody>
                  <a:tcPr marT="6100" marB="0" marR="6100" marL="61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odds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logodds  </a:t>
                      </a:r>
                      <a:endParaRPr/>
                    </a:p>
                  </a:txBody>
                  <a:tcPr marT="6100" marB="0" marR="6100" marL="610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1376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0.001001001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-6.906754779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6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0.01010101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-4.59511985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6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0.052631579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-2.944438979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6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0.111111111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-2.197224577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</a:tr>
              <a:tr h="1376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0.176470588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-1.734601055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</a:tr>
              <a:tr h="1376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0.25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-1.386294361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</a:tr>
              <a:tr h="1376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0.25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0.333333333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-1.098612289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</a:tr>
              <a:tr h="1376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0.428571429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-0.84729786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</a:tr>
              <a:tr h="1376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0.35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0.538461538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-0.619039208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</a:tr>
              <a:tr h="1376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0.666666667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-0.405465108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</a:tr>
              <a:tr h="1376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0.45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0.818181818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-0.200670695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</a:tr>
              <a:tr h="1376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-1.11022E-16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</a:tr>
              <a:tr h="1376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0.55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1.222222222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0.200670695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</a:tr>
              <a:tr h="1376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0.405465108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</a:tr>
              <a:tr h="1376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0.65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1.857142857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0.619039208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</a:tr>
              <a:tr h="1376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2.333333333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0.84729786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</a:tr>
              <a:tr h="1376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0.75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1.098612289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</a:tr>
              <a:tr h="1376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1.386294361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</a:tr>
              <a:tr h="1376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5.666666667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1.734601055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</a:tr>
              <a:tr h="1376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2.197224577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</a:tr>
              <a:tr h="1376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4.59511985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6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0.999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999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6.906754779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6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0.9999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9999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9.210240367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6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0.999999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999999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13.81550956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6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0.999999999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1000000027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9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20.72326586</a:t>
                      </a:r>
                      <a:endParaRPr/>
                    </a:p>
                  </a:txBody>
                  <a:tcPr marT="6100" marB="0" marR="6100" marL="610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5" name="Google Shape;195;p17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1/29/2020</a:t>
            </a:r>
            <a:endParaRPr/>
          </a:p>
        </p:txBody>
      </p:sp>
      <p:sp>
        <p:nvSpPr>
          <p:cNvPr id="196" name="Google Shape;196;p17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7" name="Google Shape;19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5902" y="1173117"/>
            <a:ext cx="3392899" cy="1766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5902" y="3009823"/>
            <a:ext cx="3392899" cy="176624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7"/>
          <p:cNvSpPr/>
          <p:nvPr/>
        </p:nvSpPr>
        <p:spPr>
          <a:xfrm>
            <a:off x="6036590" y="1698755"/>
            <a:ext cx="3022170" cy="234799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79638" y="66268"/>
                </a:lnTo>
              </a:path>
            </a:pathLst>
          </a:custGeom>
          <a:gradFill>
            <a:gsLst>
              <a:gs pos="0">
                <a:srgbClr val="FCBD82"/>
              </a:gs>
              <a:gs pos="100000">
                <a:srgbClr val="FDBB7B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Why do we take all the trouble doing the transformation from </a:t>
            </a:r>
            <a:r>
              <a:rPr lang="en-US" sz="11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probability to log odds</a:t>
            </a:r>
            <a:r>
              <a:rPr lang="en-US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? </a:t>
            </a:r>
            <a:endParaRPr/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One reason is that it is usually difficult to model a variable which has restricted range, such as probability.  </a:t>
            </a:r>
            <a:endParaRPr/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This transformation is an attempt to get around the restricted range problem.  </a:t>
            </a:r>
            <a:endParaRPr/>
          </a:p>
          <a:p>
            <a:pPr indent="-1016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It maps probability ranging between </a:t>
            </a:r>
            <a:r>
              <a:rPr lang="en-US" sz="11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0 and 1 </a:t>
            </a:r>
            <a:r>
              <a:rPr lang="en-US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 log odds ranging from </a:t>
            </a:r>
            <a:r>
              <a:rPr lang="en-US" sz="11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negative infinity to positive infinity.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INTERPRET ODDS RATIOS IN LOGISTIC REGRESSION</a:t>
            </a:r>
            <a:endParaRPr/>
          </a:p>
        </p:txBody>
      </p:sp>
      <p:graphicFrame>
        <p:nvGraphicFramePr>
          <p:cNvPr id="205" name="Google Shape;205;p18"/>
          <p:cNvGraphicFramePr/>
          <p:nvPr/>
        </p:nvGraphicFramePr>
        <p:xfrm>
          <a:off x="0" y="8921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{BAD506E4-1E26-4D75-A14F-9DAE11152ECE}</a:tableStyleId>
              </a:tblPr>
              <a:tblGrid>
                <a:gridCol w="3048000"/>
                <a:gridCol w="3048000"/>
                <a:gridCol w="304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odds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Log of odds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Char char="•"/>
                      </a:pPr>
                      <a:r>
                        <a:rPr lang="en-US" sz="1350"/>
                        <a:t>probability of success of some event is .8.  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Char char="•"/>
                      </a:pPr>
                      <a:r>
                        <a:rPr lang="en-US" sz="1350"/>
                        <a:t>probability of failure 1- .8 = .2.  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Char char="•"/>
                      </a:pPr>
                      <a:r>
                        <a:rPr lang="en-US" sz="1350"/>
                        <a:t>The odds of success are defined as the ratio of the probability of success over the probability of failure.  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Char char="•"/>
                      </a:pPr>
                      <a:r>
                        <a:rPr lang="en-US" sz="1350"/>
                        <a:t>So, the odds of success are .8/.2 = 4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Char char="•"/>
                      </a:pPr>
                      <a:r>
                        <a:rPr lang="en-US" sz="1350"/>
                        <a:t>That is to say that the odds of success are  4 to 1.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Log(p/(1-p))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the odds increase as the probability increases or vice versa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Probability ranges from 0 and 1.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Odds range from 0 and positive infinity.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From –infinity to +infinity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6" name="Google Shape;206;p18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1/29/2020</a:t>
            </a:r>
            <a:endParaRPr/>
          </a:p>
        </p:txBody>
      </p:sp>
      <p:sp>
        <p:nvSpPr>
          <p:cNvPr id="207" name="Google Shape;207;p18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MAIN POINTS</a:t>
            </a:r>
            <a:endParaRPr/>
          </a:p>
        </p:txBody>
      </p:sp>
      <p:sp>
        <p:nvSpPr>
          <p:cNvPr id="213" name="Google Shape;213;p19"/>
          <p:cNvSpPr txBox="1"/>
          <p:nvPr>
            <p:ph idx="1" type="body"/>
          </p:nvPr>
        </p:nvSpPr>
        <p:spPr>
          <a:xfrm>
            <a:off x="0" y="891539"/>
            <a:ext cx="5467148" cy="3971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In linear regression, the line is fit using the values predicated by the regression function. </a:t>
            </a:r>
            <a:endParaRPr/>
          </a:p>
          <a:p>
            <a:pPr indent="-698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Instead in log reg, the is fit using an S shape logit function</a:t>
            </a:r>
            <a:endParaRPr/>
          </a:p>
          <a:p>
            <a:pPr indent="-698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This S curve is basically a sigmoid function.</a:t>
            </a:r>
            <a:endParaRPr/>
          </a:p>
          <a:p>
            <a:pPr indent="-698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The curve tells the probability of a given point, that probability is used to decide the predicated class.</a:t>
            </a:r>
            <a:endParaRPr/>
          </a:p>
          <a:p>
            <a:pPr indent="-698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Coefficients are presented using </a:t>
            </a:r>
            <a:r>
              <a:rPr lang="en-US" sz="1600">
                <a:solidFill>
                  <a:srgbClr val="0070C0"/>
                </a:solidFill>
              </a:rPr>
              <a:t>logodds</a:t>
            </a:r>
            <a:r>
              <a:rPr lang="en-US" sz="1600"/>
              <a:t> function</a:t>
            </a:r>
            <a:endParaRPr/>
          </a:p>
        </p:txBody>
      </p:sp>
      <p:sp>
        <p:nvSpPr>
          <p:cNvPr id="214" name="Google Shape;214;p19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1/29/2020</a:t>
            </a:r>
            <a:endParaRPr/>
          </a:p>
        </p:txBody>
      </p:sp>
      <p:sp>
        <p:nvSpPr>
          <p:cNvPr id="215" name="Google Shape;215;p19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7148" y="997415"/>
            <a:ext cx="3628775" cy="3810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WHAT IS LOGISTIC REGRESSION</a:t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rgbClr val="0070C0"/>
                </a:solidFill>
              </a:rPr>
              <a:t>Logistic regression </a:t>
            </a:r>
            <a:r>
              <a:rPr lang="en-US" sz="1600"/>
              <a:t>is the appropriate regression analysis to conduct when the dependent variable is dichotomous (</a:t>
            </a:r>
            <a:r>
              <a:rPr lang="en-US" sz="1600">
                <a:solidFill>
                  <a:srgbClr val="0070C0"/>
                </a:solidFill>
              </a:rPr>
              <a:t>binary</a:t>
            </a:r>
            <a:r>
              <a:rPr lang="en-US" sz="1600"/>
              <a:t>).  </a:t>
            </a:r>
            <a:endParaRPr/>
          </a:p>
          <a:p>
            <a:pPr indent="-698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Like all regression analyses, the logistic regression is a </a:t>
            </a:r>
            <a:r>
              <a:rPr lang="en-US" sz="1600">
                <a:solidFill>
                  <a:srgbClr val="0070C0"/>
                </a:solidFill>
              </a:rPr>
              <a:t>predictive</a:t>
            </a:r>
            <a:r>
              <a:rPr lang="en-US" sz="1600"/>
              <a:t> analysis.  </a:t>
            </a:r>
            <a:endParaRPr/>
          </a:p>
          <a:p>
            <a:pPr indent="-698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Logistic regression is used to describe the relationship between one dependent binary variable and one or more nominal, ordinal, interval or ratio-level independent variables</a:t>
            </a:r>
            <a:endParaRPr/>
          </a:p>
          <a:p>
            <a:pPr indent="-698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highlight>
                  <a:srgbClr val="FFFF00"/>
                </a:highlight>
              </a:rPr>
              <a:t>In other words, the logistic regression model predicts P(Y=1) as a function of X.</a:t>
            </a:r>
            <a:endParaRPr/>
          </a:p>
          <a:p>
            <a:pPr indent="-698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63" name="Google Shape;63;p2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1/29/2020</a:t>
            </a:r>
            <a:endParaRPr/>
          </a:p>
        </p:txBody>
      </p:sp>
      <p:sp>
        <p:nvSpPr>
          <p:cNvPr id="64" name="Google Shape;64;p2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PROS AND CONS</a:t>
            </a:r>
            <a:endParaRPr/>
          </a:p>
        </p:txBody>
      </p:sp>
      <p:graphicFrame>
        <p:nvGraphicFramePr>
          <p:cNvPr id="222" name="Google Shape;222;p20"/>
          <p:cNvGraphicFramePr/>
          <p:nvPr/>
        </p:nvGraphicFramePr>
        <p:xfrm>
          <a:off x="0" y="10474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{BAD506E4-1E26-4D75-A14F-9DAE11152ECE}</a:tableStyleId>
              </a:tblPr>
              <a:tblGrid>
                <a:gridCol w="4572000"/>
                <a:gridCol w="457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Pros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Cons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Convenient probability scores for observations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Doesn’t perform well when feature/dimensions/columns space is too large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Efficient implementations available across tools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Doesn’t handle large number of categorical features/variables well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00B050"/>
                          </a:solidFill>
                        </a:rPr>
                        <a:t>Multi-collinearity is not really an issue </a:t>
                      </a:r>
                      <a:r>
                        <a:rPr lang="en-US" sz="1350"/>
                        <a:t>and can be countered with L2 regularization to an extent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Relies on transformations for non-linear features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5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Wide spread industry comfort for logistic regression solutions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3" name="Google Shape;223;p20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1/29/2020</a:t>
            </a:r>
            <a:endParaRPr/>
          </a:p>
        </p:txBody>
      </p:sp>
      <p:sp>
        <p:nvSpPr>
          <p:cNvPr id="224" name="Google Shape;224;p20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90"/>
              <a:buFont typeface="Gill Sans"/>
              <a:buNone/>
            </a:pPr>
            <a:r>
              <a:rPr lang="en-US" sz="1890"/>
              <a:t>DIFFERENCE BETWEEN LINEAR REGRESSION AND LOGISTIC REGRESSION</a:t>
            </a:r>
            <a:endParaRPr/>
          </a:p>
        </p:txBody>
      </p:sp>
      <p:graphicFrame>
        <p:nvGraphicFramePr>
          <p:cNvPr id="230" name="Google Shape;230;p21"/>
          <p:cNvGraphicFramePr/>
          <p:nvPr/>
        </p:nvGraphicFramePr>
        <p:xfrm>
          <a:off x="0" y="9525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{BAD506E4-1E26-4D75-A14F-9DAE11152ECE}</a:tableStyleId>
              </a:tblPr>
              <a:tblGrid>
                <a:gridCol w="4572000"/>
                <a:gridCol w="457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linear regression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logistic regression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In linear regression, the outcome (dependent variable) is continuous.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Char char="•"/>
                      </a:pPr>
                      <a:r>
                        <a:rPr lang="en-US" sz="1350"/>
                        <a:t>Binary classification; 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Char char="•"/>
                      </a:pPr>
                      <a:r>
                        <a:rPr lang="en-US" sz="1350"/>
                        <a:t>is used when the response variable is categorical in nature.  E.g. yes/no, true/false, red/green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The data is modelled using a straight line.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The probability of some obtained event is represented as a linear function of a combination of predictor variables.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5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Linear relationship between dependent and independent variables is required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Gill Sans"/>
                        <a:buNone/>
                      </a:pPr>
                      <a:r>
                        <a:rPr b="0" i="0" lang="en-US" sz="135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Linear relationship between dependent and independent variables is NOT required</a:t>
                      </a:r>
                      <a:endParaRPr sz="135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n the linear regression, the independent variable </a:t>
                      </a:r>
                      <a:r>
                        <a:rPr lang="en-US" sz="1350">
                          <a:highlight>
                            <a:srgbClr val="FFFF00"/>
                          </a:highlight>
                        </a:rPr>
                        <a:t>can be correlated</a:t>
                      </a:r>
                      <a:r>
                        <a:rPr lang="en-US" sz="1350"/>
                        <a:t> with each other.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the variable </a:t>
                      </a:r>
                      <a:r>
                        <a:rPr lang="en-US" sz="1350">
                          <a:highlight>
                            <a:srgbClr val="FFFF00"/>
                          </a:highlight>
                        </a:rPr>
                        <a:t>must not be correlated </a:t>
                      </a:r>
                      <a:r>
                        <a:rPr lang="en-US" sz="1350"/>
                        <a:t>with each other.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31" name="Google Shape;231;p21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1/29/2020</a:t>
            </a:r>
            <a:endParaRPr/>
          </a:p>
        </p:txBody>
      </p:sp>
      <p:sp>
        <p:nvSpPr>
          <p:cNvPr id="232" name="Google Shape;232;p21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IMPORTANT POINTS:</a:t>
            </a:r>
            <a:endParaRPr/>
          </a:p>
        </p:txBody>
      </p:sp>
      <p:sp>
        <p:nvSpPr>
          <p:cNvPr id="238" name="Google Shape;238;p22"/>
          <p:cNvSpPr txBox="1"/>
          <p:nvPr>
            <p:ph idx="1" type="body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>
                <a:solidFill>
                  <a:srgbClr val="0070C0"/>
                </a:solidFill>
              </a:rPr>
              <a:t>Logistic regression </a:t>
            </a:r>
            <a:r>
              <a:rPr lang="en-US">
                <a:solidFill>
                  <a:srgbClr val="00B050"/>
                </a:solidFill>
              </a:rPr>
              <a:t>doesn’t require linear relationship </a:t>
            </a:r>
            <a:r>
              <a:rPr lang="en-US"/>
              <a:t>between dependent and independent variables</a:t>
            </a:r>
            <a:r>
              <a:rPr i="1" lang="en-US"/>
              <a:t>.  It can handle various types of relationships because it applies a non-linear log transformation to the predicted odds ratio</a:t>
            </a:r>
            <a:endParaRPr/>
          </a:p>
          <a:p>
            <a:pPr indent="-85725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To avoid over fitting and under fitting, we should include all significant variables. </a:t>
            </a:r>
            <a:endParaRPr/>
          </a:p>
          <a:p>
            <a:pPr indent="-85725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It </a:t>
            </a:r>
            <a:r>
              <a:rPr lang="en-US">
                <a:highlight>
                  <a:srgbClr val="FFFF00"/>
                </a:highlight>
              </a:rPr>
              <a:t>requires large sample sizes </a:t>
            </a:r>
            <a:r>
              <a:rPr lang="en-US"/>
              <a:t>because maximum likelihood estimates are less powerful at low sample sizes than ordinary least square</a:t>
            </a:r>
            <a:endParaRPr/>
          </a:p>
          <a:p>
            <a:pPr indent="-85725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The </a:t>
            </a:r>
            <a:r>
              <a:rPr lang="en-US">
                <a:highlight>
                  <a:srgbClr val="FFFF00"/>
                </a:highlight>
              </a:rPr>
              <a:t>independent variables should not be correlated with each other i.e. no multi collinearity</a:t>
            </a:r>
            <a:r>
              <a:rPr lang="en-US"/>
              <a:t>.  However, we have the options to include interaction effects of categorical variables in the analysis and in the model.</a:t>
            </a:r>
            <a:endParaRPr/>
          </a:p>
          <a:p>
            <a:pPr indent="-85725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If the </a:t>
            </a:r>
            <a:r>
              <a:rPr lang="en-US">
                <a:highlight>
                  <a:srgbClr val="FFFF00"/>
                </a:highlight>
              </a:rPr>
              <a:t>values of dependent variable is ordinal</a:t>
            </a:r>
            <a:r>
              <a:rPr lang="en-US"/>
              <a:t>, then it is called as </a:t>
            </a:r>
            <a:r>
              <a:rPr lang="en-US">
                <a:solidFill>
                  <a:srgbClr val="0070C0"/>
                </a:solidFill>
              </a:rPr>
              <a:t>Ordinal logistic regression</a:t>
            </a:r>
            <a:endParaRPr/>
          </a:p>
          <a:p>
            <a:pPr indent="-85725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/>
              <a:t>If dependent variable is multi class then it is known as </a:t>
            </a:r>
            <a:r>
              <a:rPr lang="en-US">
                <a:solidFill>
                  <a:srgbClr val="0070C0"/>
                </a:solidFill>
              </a:rPr>
              <a:t>Multinomial Logistic regression</a:t>
            </a:r>
            <a:r>
              <a:rPr lang="en-US"/>
              <a:t>.</a:t>
            </a:r>
            <a:endParaRPr/>
          </a:p>
        </p:txBody>
      </p:sp>
      <p:sp>
        <p:nvSpPr>
          <p:cNvPr id="239" name="Google Shape;239;p22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1/29/2020</a:t>
            </a:r>
            <a:endParaRPr/>
          </a:p>
        </p:txBody>
      </p:sp>
      <p:sp>
        <p:nvSpPr>
          <p:cNvPr id="240" name="Google Shape;240;p22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MULTINOMIAL LOGISTIC REGRESSION</a:t>
            </a:r>
            <a:endParaRPr/>
          </a:p>
        </p:txBody>
      </p:sp>
      <p:sp>
        <p:nvSpPr>
          <p:cNvPr id="246" name="Google Shape;246;p23"/>
          <p:cNvSpPr txBox="1"/>
          <p:nvPr>
            <p:ph idx="1" type="body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rgbClr val="0070C0"/>
                </a:solidFill>
              </a:rPr>
              <a:t>Binary Classification:</a:t>
            </a:r>
            <a:endParaRPr/>
          </a:p>
          <a:p>
            <a:pPr indent="-171450" lvl="1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Given the subject and the email text predicting, Email Spam or not.</a:t>
            </a:r>
            <a:endParaRPr/>
          </a:p>
          <a:p>
            <a:pPr indent="-171450" lvl="1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Sunny or rainy day prediction, using the weather information.</a:t>
            </a:r>
            <a:endParaRPr/>
          </a:p>
          <a:p>
            <a:pPr indent="-171450" lvl="1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Based on the bank customer history, Predicting whether to give the loan or not.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rgbClr val="0070C0"/>
                </a:solidFill>
              </a:rPr>
              <a:t>Multi-Classification:</a:t>
            </a:r>
            <a:endParaRPr/>
          </a:p>
          <a:p>
            <a:pPr indent="-171450" lvl="1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Given the dimensional information of the object, Identifying the shape of the object.</a:t>
            </a:r>
            <a:endParaRPr/>
          </a:p>
          <a:p>
            <a:pPr indent="-171450" lvl="1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Identifying the different kinds of vehicles.</a:t>
            </a:r>
            <a:endParaRPr/>
          </a:p>
          <a:p>
            <a:pPr indent="-171450" lvl="1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Based on the color intensities, Predicting the color type.</a:t>
            </a:r>
            <a:endParaRPr/>
          </a:p>
        </p:txBody>
      </p:sp>
      <p:sp>
        <p:nvSpPr>
          <p:cNvPr id="247" name="Google Shape;247;p23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1/29/2020</a:t>
            </a:r>
            <a:endParaRPr/>
          </a:p>
        </p:txBody>
      </p:sp>
      <p:sp>
        <p:nvSpPr>
          <p:cNvPr id="248" name="Google Shape;248;p23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90"/>
              <a:buFont typeface="Gill Sans"/>
              <a:buNone/>
            </a:pPr>
            <a:r>
              <a:rPr lang="en-US" sz="1890"/>
              <a:t>DIFFERENCE BETWEEN SIGMOID FUNCTION AND SOFTMAX FUNCTION</a:t>
            </a:r>
            <a:br>
              <a:rPr lang="en-US" sz="1890"/>
            </a:br>
            <a:endParaRPr sz="1890"/>
          </a:p>
        </p:txBody>
      </p:sp>
      <p:graphicFrame>
        <p:nvGraphicFramePr>
          <p:cNvPr id="254" name="Google Shape;254;p24"/>
          <p:cNvGraphicFramePr/>
          <p:nvPr/>
        </p:nvGraphicFramePr>
        <p:xfrm>
          <a:off x="65314" y="9569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{F5854BA7-9283-45EB-9865-C3F85FA985EC}</a:tableStyleId>
              </a:tblPr>
              <a:tblGrid>
                <a:gridCol w="4555400"/>
                <a:gridCol w="4451425"/>
              </a:tblGrid>
              <a:tr h="715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Softmax Function</a:t>
                      </a:r>
                      <a:endParaRPr/>
                    </a:p>
                  </a:txBody>
                  <a:tcPr marT="43625" marB="43625" marR="43625" marL="43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Sigmoid Function</a:t>
                      </a:r>
                      <a:endParaRPr/>
                    </a:p>
                  </a:txBody>
                  <a:tcPr marT="43625" marB="43625" marR="43625" marL="43625" anchor="ctr"/>
                </a:tc>
              </a:tr>
              <a:tr h="715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Used for multi-classification in logistic regression model.</a:t>
                      </a:r>
                      <a:endParaRPr/>
                    </a:p>
                  </a:txBody>
                  <a:tcPr marT="43625" marB="43625" marR="43625" marL="43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Used for binary classification in logistic regression model.</a:t>
                      </a:r>
                      <a:endParaRPr/>
                    </a:p>
                  </a:txBody>
                  <a:tcPr marT="43625" marB="43625" marR="43625" marL="43625" anchor="ctr"/>
                </a:tc>
              </a:tr>
              <a:tr h="715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The probabilities sum will be 1</a:t>
                      </a:r>
                      <a:endParaRPr/>
                    </a:p>
                  </a:txBody>
                  <a:tcPr marT="43625" marB="43625" marR="43625" marL="43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The probabilities sum need not be 1.</a:t>
                      </a:r>
                      <a:endParaRPr/>
                    </a:p>
                  </a:txBody>
                  <a:tcPr marT="43625" marB="43625" marR="43625" marL="43625" anchor="ctr"/>
                </a:tc>
              </a:tr>
              <a:tr h="715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Used in the different layers of neural networks.</a:t>
                      </a:r>
                      <a:endParaRPr/>
                    </a:p>
                  </a:txBody>
                  <a:tcPr marT="43625" marB="43625" marR="43625" marL="43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Used as activation function while building neural networks.</a:t>
                      </a:r>
                      <a:endParaRPr/>
                    </a:p>
                  </a:txBody>
                  <a:tcPr marT="43625" marB="43625" marR="43625" marL="43625" anchor="ctr"/>
                </a:tc>
              </a:tr>
              <a:tr h="738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The high value will have the higher probability than other values.</a:t>
                      </a:r>
                      <a:endParaRPr/>
                    </a:p>
                  </a:txBody>
                  <a:tcPr marT="43625" marB="43625" marR="43625" marL="43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The high value will have the high probability but not the higher probability.</a:t>
                      </a:r>
                      <a:endParaRPr/>
                    </a:p>
                  </a:txBody>
                  <a:tcPr marT="43625" marB="43625" marR="43625" marL="43625" anchor="ctr"/>
                </a:tc>
              </a:tr>
            </a:tbl>
          </a:graphicData>
        </a:graphic>
      </p:graphicFrame>
      <p:sp>
        <p:nvSpPr>
          <p:cNvPr id="255" name="Google Shape;255;p24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1/29/2020</a:t>
            </a:r>
            <a:endParaRPr/>
          </a:p>
        </p:txBody>
      </p:sp>
      <p:sp>
        <p:nvSpPr>
          <p:cNvPr id="256" name="Google Shape;256;p24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COMPARING LOGISTIC REGRESSION WITH OTHER MODELS</a:t>
            </a:r>
            <a:endParaRPr/>
          </a:p>
        </p:txBody>
      </p:sp>
      <p:graphicFrame>
        <p:nvGraphicFramePr>
          <p:cNvPr id="262" name="Google Shape;262;p25"/>
          <p:cNvGraphicFramePr/>
          <p:nvPr/>
        </p:nvGraphicFramePr>
        <p:xfrm>
          <a:off x="0" y="8921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{BFD98AF2-4589-42D0-BE2A-8F3156654FD1}</a:tableStyleId>
              </a:tblPr>
              <a:tblGrid>
                <a:gridCol w="4572000"/>
                <a:gridCol w="457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Advantages of logistic regression: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Disadvantages of logistic regression: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Highly interpretable, Outputs well-calibrated predicted probabilities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Presumes a linear relationship between the features and the log-odds of the response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Model training and prediction are fast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Gill Sans"/>
                        <a:buNone/>
                      </a:pPr>
                      <a:r>
                        <a:rPr b="0" i="0" lang="en-US" sz="135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No tuning is required (excluding regularization)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Gill Sans"/>
                        <a:buNone/>
                      </a:pPr>
                      <a:r>
                        <a:rPr b="0" i="0" lang="en-US" sz="135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Features don't need scaling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Gill Sans"/>
                        <a:buNone/>
                      </a:pPr>
                      <a:r>
                        <a:rPr b="0" i="0" lang="en-US" sz="135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Can perform well with a small number of observations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Gill Sans"/>
                        <a:buNone/>
                      </a:pPr>
                      <a:r>
                        <a:t/>
                      </a:r>
                      <a:endParaRPr b="0" i="0" sz="135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3" name="Google Shape;263;p25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1/29/2020</a:t>
            </a:r>
            <a:endParaRPr/>
          </a:p>
        </p:txBody>
      </p:sp>
      <p:sp>
        <p:nvSpPr>
          <p:cNvPr id="264" name="Google Shape;264;p25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SKLEARN.LINEAR_MODEL.LOGISTICREGRESSION</a:t>
            </a:r>
            <a:endParaRPr/>
          </a:p>
        </p:txBody>
      </p:sp>
      <p:sp>
        <p:nvSpPr>
          <p:cNvPr id="270" name="Google Shape;270;p26"/>
          <p:cNvSpPr txBox="1"/>
          <p:nvPr>
            <p:ph idx="1" type="body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rgbClr val="0070C0"/>
                </a:solidFill>
              </a:rPr>
              <a:t>class sklearn.linear_model.LogisticRegression(</a:t>
            </a:r>
            <a:r>
              <a:rPr lang="en-US" sz="1600">
                <a:solidFill>
                  <a:srgbClr val="0070C0"/>
                </a:solidFill>
                <a:highlight>
                  <a:srgbClr val="FFFF00"/>
                </a:highlight>
              </a:rPr>
              <a:t>penalty</a:t>
            </a:r>
            <a:r>
              <a:rPr lang="en-US" sz="1600">
                <a:solidFill>
                  <a:srgbClr val="0070C0"/>
                </a:solidFill>
              </a:rPr>
              <a:t>=’l2’, dual=False, tol=0.0001, C=1.0, fit_intercept=True, intercept_scaling=1, class_weight=None, random_state=None, </a:t>
            </a:r>
            <a:r>
              <a:rPr lang="en-US" sz="1600">
                <a:solidFill>
                  <a:srgbClr val="0070C0"/>
                </a:solidFill>
                <a:highlight>
                  <a:srgbClr val="FFFF00"/>
                </a:highlight>
              </a:rPr>
              <a:t>solver</a:t>
            </a:r>
            <a:r>
              <a:rPr lang="en-US" sz="1600">
                <a:solidFill>
                  <a:srgbClr val="0070C0"/>
                </a:solidFill>
              </a:rPr>
              <a:t>=’warn’, max_iter=100, </a:t>
            </a:r>
            <a:r>
              <a:rPr lang="en-US" sz="1600">
                <a:solidFill>
                  <a:srgbClr val="0070C0"/>
                </a:solidFill>
                <a:highlight>
                  <a:srgbClr val="FFFF00"/>
                </a:highlight>
              </a:rPr>
              <a:t>multi_class</a:t>
            </a:r>
            <a:r>
              <a:rPr lang="en-US" sz="1600">
                <a:solidFill>
                  <a:srgbClr val="0070C0"/>
                </a:solidFill>
              </a:rPr>
              <a:t>=’warn’, verbose=0, warm_start=False, n_jobs=None)</a:t>
            </a:r>
            <a:endParaRPr/>
          </a:p>
          <a:p>
            <a:pPr indent="-698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0070C0"/>
              </a:solidFill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rgbClr val="0070C0"/>
                </a:solidFill>
              </a:rPr>
              <a:t>penalty : str,  ‘l1’ or ‘l2’,  </a:t>
            </a:r>
            <a:r>
              <a:rPr lang="en-US" sz="1600">
                <a:solidFill>
                  <a:srgbClr val="0070C0"/>
                </a:solidFill>
                <a:highlight>
                  <a:srgbClr val="FFFF00"/>
                </a:highlight>
              </a:rPr>
              <a:t>default: ‘l2’</a:t>
            </a:r>
            <a:endParaRPr/>
          </a:p>
          <a:p>
            <a:pPr indent="0" lvl="1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50"/>
              <a:buNone/>
            </a:pPr>
            <a:r>
              <a:rPr lang="en-US" sz="1450">
                <a:solidFill>
                  <a:schemeClr val="dk1"/>
                </a:solidFill>
              </a:rPr>
              <a:t>Used to specify the norm used in the penalization.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rgbClr val="0070C0"/>
                </a:solidFill>
              </a:rPr>
              <a:t>C</a:t>
            </a:r>
            <a:r>
              <a:rPr lang="en-US" sz="1600">
                <a:solidFill>
                  <a:schemeClr val="dk1"/>
                </a:solidFill>
              </a:rPr>
              <a:t> : float, default: 1.0</a:t>
            </a:r>
            <a:endParaRPr/>
          </a:p>
          <a:p>
            <a:pPr indent="0" lvl="1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50"/>
              <a:buNone/>
            </a:pPr>
            <a:r>
              <a:rPr lang="en-US" sz="1450">
                <a:solidFill>
                  <a:schemeClr val="dk1"/>
                </a:solidFill>
              </a:rPr>
              <a:t>Inverse of regularization strength; must be a positive float.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rgbClr val="0070C0"/>
                </a:solidFill>
              </a:rPr>
              <a:t>solver</a:t>
            </a:r>
            <a:r>
              <a:rPr lang="en-US" sz="1600">
                <a:solidFill>
                  <a:schemeClr val="dk1"/>
                </a:solidFill>
              </a:rPr>
              <a:t> : str, {‘newton-cg’, ‘lbfgs’, ‘liblinear’, ‘sag’, ‘saga’}, </a:t>
            </a:r>
            <a:r>
              <a:rPr lang="en-US" sz="1600">
                <a:solidFill>
                  <a:schemeClr val="dk1"/>
                </a:solidFill>
                <a:highlight>
                  <a:srgbClr val="FFFF00"/>
                </a:highlight>
              </a:rPr>
              <a:t>default: ‘liblinear</a:t>
            </a:r>
            <a:r>
              <a:rPr lang="en-US" sz="1600">
                <a:solidFill>
                  <a:schemeClr val="dk1"/>
                </a:solidFill>
              </a:rPr>
              <a:t>’.</a:t>
            </a:r>
            <a:endParaRPr/>
          </a:p>
          <a:p>
            <a:pPr indent="0" lvl="1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50"/>
              <a:buNone/>
            </a:pPr>
            <a:r>
              <a:rPr lang="en-US" sz="1450">
                <a:solidFill>
                  <a:schemeClr val="dk1"/>
                </a:solidFill>
              </a:rPr>
              <a:t>Algorithm to use in the optimization problem.</a:t>
            </a:r>
            <a:endParaRPr/>
          </a:p>
          <a:p>
            <a:pPr indent="0" lvl="1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50"/>
              <a:buNone/>
            </a:pPr>
            <a:r>
              <a:rPr lang="en-US" sz="1450">
                <a:solidFill>
                  <a:schemeClr val="dk1"/>
                </a:solidFill>
                <a:highlight>
                  <a:srgbClr val="FFFF00"/>
                </a:highlight>
              </a:rPr>
              <a:t>For small datasets</a:t>
            </a:r>
            <a:r>
              <a:rPr lang="en-US" sz="1450">
                <a:solidFill>
                  <a:schemeClr val="dk1"/>
                </a:solidFill>
              </a:rPr>
              <a:t>, ‘liblinear’ is a good choice, whereas ‘sag’ and ‘saga’ are faster for large ones.</a:t>
            </a:r>
            <a:endParaRPr/>
          </a:p>
          <a:p>
            <a:pPr indent="0" lvl="1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50"/>
              <a:buNone/>
            </a:pPr>
            <a:r>
              <a:rPr lang="en-US" sz="1450">
                <a:solidFill>
                  <a:schemeClr val="dk1"/>
                </a:solidFill>
                <a:highlight>
                  <a:srgbClr val="FFFF00"/>
                </a:highlight>
              </a:rPr>
              <a:t>For multiclass problems</a:t>
            </a:r>
            <a:r>
              <a:rPr lang="en-US" sz="1450">
                <a:solidFill>
                  <a:schemeClr val="dk1"/>
                </a:solidFill>
              </a:rPr>
              <a:t>, only ‘newton-cg’, ‘sag’, ‘saga’ and ‘lbfgs’ handle multinomial loss; ‘liblinear’ is limited to one-versus-rest schemes.</a:t>
            </a:r>
            <a:endParaRPr/>
          </a:p>
          <a:p>
            <a:pPr indent="0" lvl="1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50"/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</p:txBody>
      </p:sp>
      <p:sp>
        <p:nvSpPr>
          <p:cNvPr id="271" name="Google Shape;271;p26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1/29/2020</a:t>
            </a:r>
            <a:endParaRPr/>
          </a:p>
        </p:txBody>
      </p:sp>
      <p:sp>
        <p:nvSpPr>
          <p:cNvPr id="272" name="Google Shape;272;p26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SKLEARN.LINEAR_MODEL.LOGISTICREGRESSION</a:t>
            </a:r>
            <a:endParaRPr/>
          </a:p>
        </p:txBody>
      </p:sp>
      <p:sp>
        <p:nvSpPr>
          <p:cNvPr id="278" name="Google Shape;278;p27"/>
          <p:cNvSpPr txBox="1"/>
          <p:nvPr>
            <p:ph idx="1" type="body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rgbClr val="0070C0"/>
                </a:solidFill>
              </a:rPr>
              <a:t>class sklearn.linear_model.LogisticRegression(</a:t>
            </a:r>
            <a:r>
              <a:rPr lang="en-US" sz="1600">
                <a:solidFill>
                  <a:srgbClr val="0070C0"/>
                </a:solidFill>
                <a:highlight>
                  <a:srgbClr val="FFFF00"/>
                </a:highlight>
              </a:rPr>
              <a:t>penalty</a:t>
            </a:r>
            <a:r>
              <a:rPr lang="en-US" sz="1600">
                <a:solidFill>
                  <a:srgbClr val="0070C0"/>
                </a:solidFill>
              </a:rPr>
              <a:t>=’l2’, dual=False, tol=0.0001, C=1.0, fit_intercept=True, intercept_scaling=1, class_weight=None, random_state=None, </a:t>
            </a:r>
            <a:r>
              <a:rPr lang="en-US" sz="1600">
                <a:solidFill>
                  <a:srgbClr val="0070C0"/>
                </a:solidFill>
                <a:highlight>
                  <a:srgbClr val="FFFF00"/>
                </a:highlight>
              </a:rPr>
              <a:t>solver</a:t>
            </a:r>
            <a:r>
              <a:rPr lang="en-US" sz="1600">
                <a:solidFill>
                  <a:srgbClr val="0070C0"/>
                </a:solidFill>
              </a:rPr>
              <a:t>=’warn’, max_iter=100, </a:t>
            </a:r>
            <a:r>
              <a:rPr lang="en-US" sz="1600">
                <a:solidFill>
                  <a:srgbClr val="0070C0"/>
                </a:solidFill>
                <a:highlight>
                  <a:srgbClr val="FFFF00"/>
                </a:highlight>
              </a:rPr>
              <a:t>multi_class</a:t>
            </a:r>
            <a:r>
              <a:rPr lang="en-US" sz="1600">
                <a:solidFill>
                  <a:srgbClr val="0070C0"/>
                </a:solidFill>
              </a:rPr>
              <a:t>=’warn’, verbose=0, warm_start=False, n_jobs=None)</a:t>
            </a:r>
            <a:endParaRPr/>
          </a:p>
          <a:p>
            <a:pPr indent="-698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0070C0"/>
              </a:solidFill>
            </a:endParaRPr>
          </a:p>
          <a:p>
            <a:pPr indent="0" lvl="1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None/>
            </a:pPr>
            <a:r>
              <a:rPr lang="en-US" sz="1450">
                <a:solidFill>
                  <a:srgbClr val="0070C0"/>
                </a:solidFill>
              </a:rPr>
              <a:t>multi_class </a:t>
            </a:r>
            <a:r>
              <a:rPr lang="en-US" sz="1450">
                <a:solidFill>
                  <a:schemeClr val="dk1"/>
                </a:solidFill>
              </a:rPr>
              <a:t>: str, {‘ovr’,  ‘multinomial’,  ‘auto’}, </a:t>
            </a:r>
            <a:r>
              <a:rPr lang="en-US" sz="1450">
                <a:solidFill>
                  <a:srgbClr val="0070C0"/>
                </a:solidFill>
              </a:rPr>
              <a:t>default: ‘ovr’</a:t>
            </a:r>
            <a:endParaRPr/>
          </a:p>
          <a:p>
            <a:pPr indent="0" lvl="1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None/>
            </a:pPr>
            <a:r>
              <a:rPr lang="en-US" sz="1450">
                <a:solidFill>
                  <a:schemeClr val="dk1"/>
                </a:solidFill>
              </a:rPr>
              <a:t>If the option chosen is ‘</a:t>
            </a:r>
            <a:r>
              <a:rPr lang="en-US" sz="1450">
                <a:solidFill>
                  <a:srgbClr val="0070C0"/>
                </a:solidFill>
              </a:rPr>
              <a:t>ovr</a:t>
            </a:r>
            <a:r>
              <a:rPr lang="en-US" sz="1450">
                <a:solidFill>
                  <a:schemeClr val="dk1"/>
                </a:solidFill>
              </a:rPr>
              <a:t>’, then a binary problem is fit for each label. </a:t>
            </a:r>
            <a:endParaRPr/>
          </a:p>
        </p:txBody>
      </p:sp>
      <p:sp>
        <p:nvSpPr>
          <p:cNvPr id="279" name="Google Shape;279;p27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1/29/2020</a:t>
            </a:r>
            <a:endParaRPr/>
          </a:p>
        </p:txBody>
      </p:sp>
      <p:sp>
        <p:nvSpPr>
          <p:cNvPr id="280" name="Google Shape;280;p27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QS</a:t>
            </a:r>
            <a:endParaRPr/>
          </a:p>
        </p:txBody>
      </p:sp>
      <p:sp>
        <p:nvSpPr>
          <p:cNvPr id="286" name="Google Shape;286;p28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1/29/2020</a:t>
            </a:r>
            <a:endParaRPr/>
          </a:p>
        </p:txBody>
      </p:sp>
      <p:sp>
        <p:nvSpPr>
          <p:cNvPr id="287" name="Google Shape;287;p28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8" name="Google Shape;288;p28"/>
          <p:cNvSpPr/>
          <p:nvPr/>
        </p:nvSpPr>
        <p:spPr>
          <a:xfrm>
            <a:off x="111033" y="891540"/>
            <a:ext cx="7694023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 Logistic regression mainly used for Regression?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A) TRUE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B) FALSE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 it possible to apply a logistic regression algorithm on a 3-class Classification problem?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A) TRUE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B) FALSE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Which of the following methods do we use to best fit the data in Logistic Regression?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A) Least Square Error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B) Maximum Likelihood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C) Jaccard distance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D) Both A and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QS</a:t>
            </a:r>
            <a:endParaRPr/>
          </a:p>
        </p:txBody>
      </p:sp>
      <p:sp>
        <p:nvSpPr>
          <p:cNvPr id="294" name="Google Shape;294;p29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1/29/2020</a:t>
            </a:r>
            <a:endParaRPr/>
          </a:p>
        </p:txBody>
      </p:sp>
      <p:sp>
        <p:nvSpPr>
          <p:cNvPr id="295" name="Google Shape;295;p29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6" name="Google Shape;296;p29"/>
          <p:cNvSpPr/>
          <p:nvPr/>
        </p:nvSpPr>
        <p:spPr>
          <a:xfrm>
            <a:off x="111033" y="891540"/>
            <a:ext cx="8928464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Which of the following evaluation metrics can not be applied in case of logistic regression output to compare with target?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A) AUC-ROC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B) Accuracy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C) Logloss</a:t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D) Mean-Squared-Error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One of the very good methods to analyze the performance of Logistic Regression is AIC, which is similar to R-Squared in Linear Regression. Which of the following is true about AIC?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A) We prefer a model with minimum AIC value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B)  We prefer a model with maximum AIC value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C) Both but depend on the situation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D) None of these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90"/>
              <a:buFont typeface="Gill Sans"/>
              <a:buNone/>
            </a:pPr>
            <a:r>
              <a:rPr lang="en-US" sz="1890"/>
              <a:t>LOGISTIC REGRESSION IS A TYPE OF CLASSIFICATION ALGORITHM</a:t>
            </a:r>
            <a:endParaRPr/>
          </a:p>
        </p:txBody>
      </p:sp>
      <p:sp>
        <p:nvSpPr>
          <p:cNvPr id="70" name="Google Shape;70;p3"/>
          <p:cNvSpPr txBox="1"/>
          <p:nvPr>
            <p:ph idx="1" type="body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Unlike actual regression, </a:t>
            </a:r>
            <a:r>
              <a:rPr lang="en-US" sz="1600">
                <a:solidFill>
                  <a:srgbClr val="0070C0"/>
                </a:solidFill>
              </a:rPr>
              <a:t>logistic regression </a:t>
            </a:r>
            <a:r>
              <a:rPr lang="en-US" sz="1600"/>
              <a:t>does not try to predict the value of a numeric variable given a set of inputs.</a:t>
            </a:r>
            <a:endParaRPr/>
          </a:p>
          <a:p>
            <a:pPr indent="-698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Instead, the output is a </a:t>
            </a:r>
            <a:r>
              <a:rPr lang="en-US" sz="1600">
                <a:highlight>
                  <a:srgbClr val="FFFF00"/>
                </a:highlight>
              </a:rPr>
              <a:t>probability</a:t>
            </a:r>
            <a:r>
              <a:rPr lang="en-US" sz="1600"/>
              <a:t> that the given input point belongs to a certain class. </a:t>
            </a:r>
            <a:endParaRPr/>
          </a:p>
          <a:p>
            <a:pPr indent="-698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For simplicity, lets assume that we have only two classes, and the probability in question is </a:t>
            </a:r>
            <a:endParaRPr/>
          </a:p>
          <a:p>
            <a:pPr indent="-171450" lvl="1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Char char="•"/>
            </a:pPr>
            <a:r>
              <a:rPr lang="en-US" sz="1450"/>
              <a:t>P_+ -&gt; the probability that a certain data point belongs to the ‘+‘ class. </a:t>
            </a:r>
            <a:endParaRPr/>
          </a:p>
          <a:p>
            <a:pPr indent="-171450" lvl="1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Char char="•"/>
            </a:pPr>
            <a:r>
              <a:rPr lang="en-US" sz="1450"/>
              <a:t>P_- = 1 - P_+. </a:t>
            </a:r>
            <a:endParaRPr/>
          </a:p>
          <a:p>
            <a:pPr indent="-79375" lvl="1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None/>
            </a:pPr>
            <a:r>
              <a:t/>
            </a:r>
            <a:endParaRPr sz="1450"/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Thus, the output of </a:t>
            </a:r>
            <a:r>
              <a:rPr lang="en-US" sz="1600">
                <a:solidFill>
                  <a:srgbClr val="0070C0"/>
                </a:solidFill>
              </a:rPr>
              <a:t>Logistic Regression </a:t>
            </a:r>
            <a:r>
              <a:rPr lang="en-US" sz="1600"/>
              <a:t>always lies in [0, 1].</a:t>
            </a:r>
            <a:endParaRPr/>
          </a:p>
        </p:txBody>
      </p:sp>
      <p:sp>
        <p:nvSpPr>
          <p:cNvPr id="71" name="Google Shape;71;p3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1/29/2020</a:t>
            </a:r>
            <a:endParaRPr/>
          </a:p>
        </p:txBody>
      </p:sp>
      <p:sp>
        <p:nvSpPr>
          <p:cNvPr id="72" name="Google Shape;72;p3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QS</a:t>
            </a:r>
            <a:endParaRPr/>
          </a:p>
        </p:txBody>
      </p:sp>
      <p:sp>
        <p:nvSpPr>
          <p:cNvPr id="302" name="Google Shape;302;p30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1/29/2020</a:t>
            </a:r>
            <a:endParaRPr/>
          </a:p>
        </p:txBody>
      </p:sp>
      <p:sp>
        <p:nvSpPr>
          <p:cNvPr id="303" name="Google Shape;303;p30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4" name="Google Shape;304;p30"/>
          <p:cNvSpPr/>
          <p:nvPr/>
        </p:nvSpPr>
        <p:spPr>
          <a:xfrm>
            <a:off x="111033" y="891540"/>
            <a:ext cx="8928464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Standardisation of features is required before training a Logistic Regression.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A) TRUE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B) FALSE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Suppose you have been given a fair coin and you want to find out the odds of getting heads. Which of the following option is true for such a case?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A) odds will be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B) odds will be 0.5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C) odds will be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D) None of these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QS</a:t>
            </a:r>
            <a:endParaRPr/>
          </a:p>
        </p:txBody>
      </p:sp>
      <p:sp>
        <p:nvSpPr>
          <p:cNvPr id="310" name="Google Shape;310;p31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1/29/2020</a:t>
            </a:r>
            <a:endParaRPr/>
          </a:p>
        </p:txBody>
      </p:sp>
      <p:sp>
        <p:nvSpPr>
          <p:cNvPr id="311" name="Google Shape;311;p31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2" name="Google Shape;312;p31"/>
          <p:cNvSpPr/>
          <p:nvPr/>
        </p:nvSpPr>
        <p:spPr>
          <a:xfrm>
            <a:off x="91439" y="891540"/>
            <a:ext cx="8817429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logit function(given as l(x)) is the log of odds function. What could be the range of logit function in the domain x=[0,1]?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A) (– ∞ , ∞)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B) (0,1)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C) (0, ∞)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D) (- ∞, 0)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t/>
            </a:r>
            <a:endParaRPr/>
          </a:p>
        </p:txBody>
      </p:sp>
      <p:sp>
        <p:nvSpPr>
          <p:cNvPr id="318" name="Google Shape;318;p32"/>
          <p:cNvSpPr txBox="1"/>
          <p:nvPr>
            <p:ph idx="1" type="body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5725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  <p:sp>
        <p:nvSpPr>
          <p:cNvPr id="319" name="Google Shape;319;p32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1/29/2020</a:t>
            </a:r>
            <a:endParaRPr/>
          </a:p>
        </p:txBody>
      </p:sp>
      <p:sp>
        <p:nvSpPr>
          <p:cNvPr id="320" name="Google Shape;320;p32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LINEARLY SEPARABLE CLASSES</a:t>
            </a:r>
            <a:endParaRPr/>
          </a:p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The central premise of Logistic Regression is the assumption that input space can be separated into two nice ‘regions’, one for each class, by a linear boundary. </a:t>
            </a:r>
            <a:endParaRPr/>
          </a:p>
          <a:p>
            <a:pPr indent="-698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So what does a ‘linear’ boundary mean? </a:t>
            </a:r>
            <a:endParaRPr/>
          </a:p>
          <a:p>
            <a:pPr indent="-698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For 2 dimensions, its a </a:t>
            </a:r>
            <a:r>
              <a:rPr lang="en-US" sz="1600">
                <a:highlight>
                  <a:srgbClr val="FFFF00"/>
                </a:highlight>
              </a:rPr>
              <a:t>straight line- </a:t>
            </a:r>
            <a:r>
              <a:rPr lang="en-US" sz="1600"/>
              <a:t>no curving. </a:t>
            </a:r>
            <a:endParaRPr/>
          </a:p>
          <a:p>
            <a:pPr indent="-698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For 3 dimensions, its a </a:t>
            </a:r>
            <a:r>
              <a:rPr lang="en-US" sz="1600">
                <a:highlight>
                  <a:srgbClr val="FFFF00"/>
                </a:highlight>
              </a:rPr>
              <a:t>plane</a:t>
            </a:r>
            <a:r>
              <a:rPr lang="en-US" sz="1600"/>
              <a:t>. </a:t>
            </a:r>
            <a:endParaRPr/>
          </a:p>
          <a:p>
            <a:pPr indent="-698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This dividing plane is called a </a:t>
            </a:r>
            <a:r>
              <a:rPr lang="en-US" sz="1600">
                <a:solidFill>
                  <a:srgbClr val="0070C0"/>
                </a:solidFill>
              </a:rPr>
              <a:t>linear discriminant</a:t>
            </a:r>
            <a:r>
              <a:rPr lang="en-US" sz="1600"/>
              <a:t>, </a:t>
            </a:r>
            <a:endParaRPr/>
          </a:p>
          <a:p>
            <a:pPr indent="-171450" lvl="1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50"/>
              <a:buChar char="•"/>
            </a:pPr>
            <a:r>
              <a:rPr lang="en-US" sz="1450"/>
              <a:t>its linear in terms of its function, </a:t>
            </a:r>
            <a:endParaRPr/>
          </a:p>
          <a:p>
            <a:pPr indent="-171450" lvl="1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50"/>
              <a:buChar char="•"/>
            </a:pPr>
            <a:r>
              <a:rPr lang="en-US" sz="1450"/>
              <a:t>it helps the model ‘</a:t>
            </a:r>
            <a:r>
              <a:rPr lang="en-US" sz="1450">
                <a:highlight>
                  <a:srgbClr val="FFFF00"/>
                </a:highlight>
              </a:rPr>
              <a:t>discriminate</a:t>
            </a:r>
            <a:r>
              <a:rPr lang="en-US" sz="1450"/>
              <a:t>’ between classes.</a:t>
            </a:r>
            <a:endParaRPr/>
          </a:p>
        </p:txBody>
      </p:sp>
      <p:sp>
        <p:nvSpPr>
          <p:cNvPr id="79" name="Google Shape;79;p4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1/29/2020</a:t>
            </a:r>
            <a:endParaRPr/>
          </a:p>
        </p:txBody>
      </p:sp>
      <p:sp>
        <p:nvSpPr>
          <p:cNvPr id="80" name="Google Shape;80;p4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3519" y="1249937"/>
            <a:ext cx="3641407" cy="3531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WHAT IS LOGISTIC REGRESSION</a:t>
            </a:r>
            <a:endParaRPr/>
          </a:p>
        </p:txBody>
      </p:sp>
      <p:sp>
        <p:nvSpPr>
          <p:cNvPr id="87" name="Google Shape;87;p5"/>
          <p:cNvSpPr txBox="1"/>
          <p:nvPr>
            <p:ph idx="1" type="body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Type of questions that a </a:t>
            </a:r>
            <a:r>
              <a:rPr lang="en-US" sz="1600">
                <a:solidFill>
                  <a:srgbClr val="0070C0"/>
                </a:solidFill>
              </a:rPr>
              <a:t>binary logistic regression </a:t>
            </a:r>
            <a:r>
              <a:rPr lang="en-US" sz="1600"/>
              <a:t>can examine.</a:t>
            </a:r>
            <a:endParaRPr/>
          </a:p>
          <a:p>
            <a:pPr indent="-171450" lvl="1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Char char="•"/>
            </a:pPr>
            <a:r>
              <a:rPr lang="en-US" sz="1450"/>
              <a:t>How does the probability of getting lung cancer (yes vs. no) change for every additional pound a person is overweight and for every pack of cigarettes smoked per day?</a:t>
            </a:r>
            <a:endParaRPr/>
          </a:p>
          <a:p>
            <a:pPr indent="-79375" lvl="1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None/>
            </a:pPr>
            <a:r>
              <a:t/>
            </a:r>
            <a:endParaRPr sz="1450"/>
          </a:p>
          <a:p>
            <a:pPr indent="-171450" lvl="1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Char char="•"/>
            </a:pPr>
            <a:r>
              <a:rPr lang="en-US" sz="1450"/>
              <a:t>Do body weight, calorie intake, fat intake, and age have an influence on the probability of having a heart attack (yes vs. no)?</a:t>
            </a:r>
            <a:endParaRPr/>
          </a:p>
          <a:p>
            <a:pPr indent="-79375" lvl="1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None/>
            </a:pPr>
            <a:r>
              <a:t/>
            </a:r>
            <a:endParaRPr sz="1450"/>
          </a:p>
          <a:p>
            <a:pPr indent="-171450" lvl="1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Char char="•"/>
            </a:pPr>
            <a:r>
              <a:rPr lang="en-US" sz="1450"/>
              <a:t>Should a bank give a person a loan? Yes/ No</a:t>
            </a:r>
            <a:endParaRPr/>
          </a:p>
          <a:p>
            <a:pPr indent="-79375" lvl="1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None/>
            </a:pPr>
            <a:r>
              <a:t/>
            </a:r>
            <a:endParaRPr sz="1450"/>
          </a:p>
          <a:p>
            <a:pPr indent="-171450" lvl="1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Char char="•"/>
            </a:pPr>
            <a:r>
              <a:rPr lang="en-US" sz="1450"/>
              <a:t>Is an individual transaction fraudulent or not? </a:t>
            </a:r>
            <a:endParaRPr/>
          </a:p>
          <a:p>
            <a:pPr indent="-79375" lvl="1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None/>
            </a:pPr>
            <a:r>
              <a:t/>
            </a:r>
            <a:endParaRPr sz="1450"/>
          </a:p>
          <a:p>
            <a:pPr indent="-171450" lvl="1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Char char="•"/>
            </a:pPr>
            <a:r>
              <a:rPr lang="en-US" sz="1450"/>
              <a:t>If people are likely to vote for new legislation or not?</a:t>
            </a:r>
            <a:endParaRPr/>
          </a:p>
        </p:txBody>
      </p:sp>
      <p:sp>
        <p:nvSpPr>
          <p:cNvPr id="88" name="Google Shape;88;p5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1/29/2020</a:t>
            </a:r>
            <a:endParaRPr/>
          </a:p>
        </p:txBody>
      </p:sp>
      <p:sp>
        <p:nvSpPr>
          <p:cNvPr id="89" name="Google Shape;89;p5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WHAT IS LOGISTIC REGRESSION</a:t>
            </a:r>
            <a:endParaRPr/>
          </a:p>
        </p:txBody>
      </p:sp>
      <p:sp>
        <p:nvSpPr>
          <p:cNvPr id="95" name="Google Shape;95;p6"/>
          <p:cNvSpPr txBox="1"/>
          <p:nvPr>
            <p:ph idx="1" type="body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Continuous Vs categorical variables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General linear regression model : y = b0 + b1.x1 + b2.x2 + e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rgbClr val="0070C0"/>
                </a:solidFill>
              </a:rPr>
              <a:t>Independent variables </a:t>
            </a:r>
            <a:r>
              <a:rPr lang="en-US" sz="1600"/>
              <a:t>(Xs) </a:t>
            </a:r>
            <a:endParaRPr/>
          </a:p>
          <a:p>
            <a:pPr indent="-171450" lvl="1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 sz="1300">
                <a:solidFill>
                  <a:srgbClr val="0070C0"/>
                </a:solidFill>
              </a:rPr>
              <a:t>Continuous</a:t>
            </a:r>
            <a:r>
              <a:rPr lang="en-US" sz="1300"/>
              <a:t> : age, income, height, -&gt; use numerical values</a:t>
            </a:r>
            <a:endParaRPr/>
          </a:p>
          <a:p>
            <a:pPr indent="-171450" lvl="1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 sz="1300">
                <a:solidFill>
                  <a:srgbClr val="0070C0"/>
                </a:solidFill>
              </a:rPr>
              <a:t>Categorical</a:t>
            </a:r>
            <a:r>
              <a:rPr lang="en-US" sz="1300"/>
              <a:t> : gender, ethnicity, sex, status -&gt; use dummy variables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Char char="•"/>
            </a:pPr>
            <a:r>
              <a:rPr lang="en-US" sz="1450">
                <a:solidFill>
                  <a:srgbClr val="0070C0"/>
                </a:solidFill>
              </a:rPr>
              <a:t>Binary</a:t>
            </a:r>
            <a:r>
              <a:rPr lang="en-US" sz="1450"/>
              <a:t> outcomes</a:t>
            </a:r>
            <a:endParaRPr/>
          </a:p>
          <a:p>
            <a:pPr indent="-171450" lvl="1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Representing a binary outcome</a:t>
            </a:r>
            <a:endParaRPr/>
          </a:p>
          <a:p>
            <a:pPr indent="-171450" lvl="2" marL="5143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YES | NO</a:t>
            </a:r>
            <a:endParaRPr/>
          </a:p>
          <a:p>
            <a:pPr indent="-171450" lvl="2" marL="5143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Use dummy variables 🡪 YES: 1, NO: 0</a:t>
            </a:r>
            <a:endParaRPr sz="1300"/>
          </a:p>
          <a:p>
            <a:pPr indent="-88900" lvl="2" marL="5143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</p:txBody>
      </p:sp>
      <p:sp>
        <p:nvSpPr>
          <p:cNvPr id="96" name="Google Shape;96;p6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1/29/2020</a:t>
            </a:r>
            <a:endParaRPr/>
          </a:p>
        </p:txBody>
      </p:sp>
      <p:sp>
        <p:nvSpPr>
          <p:cNvPr id="97" name="Google Shape;97;p6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BINARY LOGISTIC REGRESSION MAJOR ASSUMPTIONS:</a:t>
            </a:r>
            <a:endParaRPr/>
          </a:p>
        </p:txBody>
      </p:sp>
      <p:sp>
        <p:nvSpPr>
          <p:cNvPr id="103" name="Google Shape;103;p7"/>
          <p:cNvSpPr txBox="1"/>
          <p:nvPr>
            <p:ph idx="1" type="body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The dependent variable should be </a:t>
            </a:r>
            <a:r>
              <a:rPr lang="en-US" sz="1600">
                <a:solidFill>
                  <a:srgbClr val="0070C0"/>
                </a:solidFill>
              </a:rPr>
              <a:t>dichotomous</a:t>
            </a:r>
            <a:r>
              <a:rPr lang="en-US" sz="1600"/>
              <a:t> in nature (e.g., presence vs. absent).</a:t>
            </a:r>
            <a:endParaRPr/>
          </a:p>
          <a:p>
            <a:pPr indent="-698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There should be </a:t>
            </a:r>
            <a:r>
              <a:rPr lang="en-US" sz="1600">
                <a:highlight>
                  <a:srgbClr val="FFFF00"/>
                </a:highlight>
              </a:rPr>
              <a:t>no outliers </a:t>
            </a:r>
            <a:r>
              <a:rPr lang="en-US" sz="1600"/>
              <a:t>in the data, </a:t>
            </a:r>
            <a:endParaRPr/>
          </a:p>
          <a:p>
            <a:pPr indent="-171450" lvl="1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E.g. which can be assessed by converting the continuous predictors to standardized scores, and removing values below -3.29 or greater than 3.29.</a:t>
            </a:r>
            <a:endParaRPr/>
          </a:p>
          <a:p>
            <a:pPr indent="-69850" lvl="1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There should be </a:t>
            </a:r>
            <a:r>
              <a:rPr lang="en-US" sz="1600">
                <a:highlight>
                  <a:srgbClr val="FFFF00"/>
                </a:highlight>
              </a:rPr>
              <a:t>no high correlations </a:t>
            </a:r>
            <a:r>
              <a:rPr lang="en-US" sz="1600"/>
              <a:t>(multicollinearity) among the predictors.  </a:t>
            </a:r>
            <a:endParaRPr/>
          </a:p>
          <a:p>
            <a:pPr indent="-171450" lvl="1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This can be assessed by a correlation matrix among the predictors. </a:t>
            </a:r>
            <a:endParaRPr/>
          </a:p>
          <a:p>
            <a:pPr indent="-69850" lvl="1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At the center of the logistic regression analysis is the task estimating the </a:t>
            </a:r>
            <a:r>
              <a:rPr lang="en-US" sz="1600">
                <a:solidFill>
                  <a:srgbClr val="0070C0"/>
                </a:solidFill>
              </a:rPr>
              <a:t>log</a:t>
            </a:r>
            <a:r>
              <a:rPr lang="en-US" sz="1600"/>
              <a:t> </a:t>
            </a:r>
            <a:r>
              <a:rPr lang="en-US" sz="1600">
                <a:solidFill>
                  <a:srgbClr val="0070C0"/>
                </a:solidFill>
              </a:rPr>
              <a:t>odds</a:t>
            </a:r>
            <a:r>
              <a:rPr lang="en-US" sz="1600"/>
              <a:t> of an event. </a:t>
            </a:r>
            <a:endParaRPr/>
          </a:p>
          <a:p>
            <a:pPr indent="-698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Logistic regression requires quite large sample sizes.</a:t>
            </a:r>
            <a:endParaRPr/>
          </a:p>
          <a:p>
            <a:pPr indent="-698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104" name="Google Shape;104;p7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1/29/2020</a:t>
            </a:r>
            <a:endParaRPr/>
          </a:p>
        </p:txBody>
      </p:sp>
      <p:sp>
        <p:nvSpPr>
          <p:cNvPr id="105" name="Google Shape;105;p7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EXAMPLE </a:t>
            </a:r>
            <a:endParaRPr/>
          </a:p>
        </p:txBody>
      </p:sp>
      <p:sp>
        <p:nvSpPr>
          <p:cNvPr id="111" name="Google Shape;111;p8"/>
          <p:cNvSpPr txBox="1"/>
          <p:nvPr>
            <p:ph idx="1" type="body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We have data on 1000 random customers from a given city. We want to know what determines their decision to subscribe to a magazine</a:t>
            </a:r>
            <a:endParaRPr/>
          </a:p>
          <a:p>
            <a:pPr indent="-698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rgbClr val="0070C0"/>
                </a:solidFill>
              </a:rPr>
              <a:t>Subscribe</a:t>
            </a:r>
            <a:r>
              <a:rPr lang="en-US" sz="1600"/>
              <a:t> : Indicates if a customer has subscribed to the magazine</a:t>
            </a:r>
            <a:endParaRPr/>
          </a:p>
          <a:p>
            <a:pPr indent="-698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rgbClr val="0070C0"/>
                </a:solidFill>
              </a:rPr>
              <a:t>Age</a:t>
            </a:r>
            <a:r>
              <a:rPr lang="en-US" sz="1600"/>
              <a:t>: Examine how age influences the likelihood of the subscription</a:t>
            </a:r>
            <a:endParaRPr/>
          </a:p>
          <a:p>
            <a:pPr indent="-698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rgbClr val="0070C0"/>
                </a:solidFill>
              </a:rPr>
              <a:t>Other attributes </a:t>
            </a:r>
            <a:r>
              <a:rPr lang="en-US" sz="1600"/>
              <a:t>: …</a:t>
            </a:r>
            <a:endParaRPr/>
          </a:p>
          <a:p>
            <a:pPr indent="-698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698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112" name="Google Shape;112;p8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1/29/2020</a:t>
            </a:r>
            <a:endParaRPr/>
          </a:p>
        </p:txBody>
      </p:sp>
      <p:sp>
        <p:nvSpPr>
          <p:cNvPr id="113" name="Google Shape;113;p8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A LINEAR MODEL?</a:t>
            </a:r>
            <a:endParaRPr/>
          </a:p>
        </p:txBody>
      </p:sp>
      <p:sp>
        <p:nvSpPr>
          <p:cNvPr id="119" name="Google Shape;119;p9"/>
          <p:cNvSpPr txBox="1"/>
          <p:nvPr>
            <p:ph idx="1" type="body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Besides the outcome being binary, there is nothing special about the DV (y, subscribe)</a:t>
            </a:r>
            <a:endParaRPr/>
          </a:p>
          <a:p>
            <a:pPr indent="-698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If a customer subscribes, the value of y is higher (from 0 to 1)</a:t>
            </a:r>
            <a:endParaRPr/>
          </a:p>
          <a:p>
            <a:pPr indent="-698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We can apply the linear regression:-</a:t>
            </a:r>
            <a:endParaRPr/>
          </a:p>
          <a:p>
            <a:pPr indent="-171450" lvl="1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Char char="•"/>
            </a:pPr>
            <a:r>
              <a:rPr lang="en-US" sz="1450">
                <a:solidFill>
                  <a:srgbClr val="0070C0"/>
                </a:solidFill>
              </a:rPr>
              <a:t>y (subscribe) = </a:t>
            </a:r>
            <a:r>
              <a:rPr lang="en-US" sz="145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</a:t>
            </a:r>
            <a:r>
              <a:rPr baseline="-25000" lang="en-US" sz="145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</a:t>
            </a:r>
            <a:r>
              <a:rPr lang="en-US" sz="145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β</a:t>
            </a:r>
            <a:r>
              <a:rPr baseline="-25000" lang="en-US" sz="145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45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 + ε</a:t>
            </a:r>
            <a:endParaRPr sz="145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Char char="•"/>
            </a:pPr>
            <a:r>
              <a:rPr lang="en-US" sz="145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(subscribe) = -1.700 + 0.064 * Age</a:t>
            </a:r>
            <a:endParaRPr/>
          </a:p>
          <a:p>
            <a:pPr indent="-79375" lvl="1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50"/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</p:txBody>
      </p:sp>
      <p:sp>
        <p:nvSpPr>
          <p:cNvPr id="120" name="Google Shape;120;p9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1/29/2020</a:t>
            </a:r>
            <a:endParaRPr/>
          </a:p>
        </p:txBody>
      </p:sp>
      <p:sp>
        <p:nvSpPr>
          <p:cNvPr id="121" name="Google Shape;121;p9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2" name="Google Shape;12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4916" y="2450572"/>
            <a:ext cx="284797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