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8"/>
  </p:notesMasterIdLst>
  <p:handoutMasterIdLst>
    <p:handoutMasterId r:id="rId9"/>
  </p:handoutMasterIdLst>
  <p:sldIdLst>
    <p:sldId id="350" r:id="rId2"/>
    <p:sldId id="423" r:id="rId3"/>
    <p:sldId id="424" r:id="rId4"/>
    <p:sldId id="425" r:id="rId5"/>
    <p:sldId id="426" r:id="rId6"/>
    <p:sldId id="427" r:id="rId7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1" autoAdjust="0"/>
    <p:restoredTop sz="95628" autoAdjust="0"/>
  </p:normalViewPr>
  <p:slideViewPr>
    <p:cSldViewPr snapToGrid="0">
      <p:cViewPr varScale="1">
        <p:scale>
          <a:sx n="131" d="100"/>
          <a:sy n="131" d="100"/>
        </p:scale>
        <p:origin x="14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8/7/18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8/7/18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8/7/18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8/7/18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8/7/18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8/7/18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8/7/18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8/7/18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ordinal logistic regression?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91D37-0797-41CD-B7C9-2815FEE66081}"/>
              </a:ext>
            </a:extLst>
          </p:cNvPr>
          <p:cNvSpPr/>
          <p:nvPr/>
        </p:nvSpPr>
        <p:spPr>
          <a:xfrm>
            <a:off x="105507" y="893817"/>
            <a:ext cx="88375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Ordinal logistic regression </a:t>
            </a:r>
            <a:r>
              <a:rPr lang="en-US" sz="1600" dirty="0"/>
              <a:t>(often just called 'ordinal regression') is used to predict an </a:t>
            </a:r>
            <a:r>
              <a:rPr lang="en-US" sz="1600" dirty="0">
                <a:highlight>
                  <a:srgbClr val="FFFF00"/>
                </a:highlight>
              </a:rPr>
              <a:t>ordinal</a:t>
            </a:r>
            <a:r>
              <a:rPr lang="en-US" sz="1600" dirty="0"/>
              <a:t> dependent variable given one or more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considered as either a </a:t>
            </a:r>
            <a:r>
              <a:rPr lang="en-US" sz="1600" dirty="0">
                <a:highlight>
                  <a:srgbClr val="FFFF00"/>
                </a:highlight>
              </a:rPr>
              <a:t>generalization</a:t>
            </a:r>
            <a:r>
              <a:rPr lang="en-US" sz="1600" dirty="0"/>
              <a:t> of multiple linear regression or as a generalization of binomial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E.g</a:t>
            </a:r>
            <a:r>
              <a:rPr lang="en-US" sz="1600" dirty="0"/>
              <a:t> , you could use </a:t>
            </a:r>
            <a:r>
              <a:rPr lang="en-US" sz="1600" dirty="0">
                <a:solidFill>
                  <a:srgbClr val="0070C0"/>
                </a:solidFill>
              </a:rPr>
              <a:t>ordinal regression </a:t>
            </a:r>
            <a:r>
              <a:rPr lang="en-US" sz="1600" dirty="0"/>
              <a:t>to </a:t>
            </a:r>
            <a:r>
              <a:rPr lang="en-US" sz="1600" dirty="0">
                <a:highlight>
                  <a:srgbClr val="FFFF00"/>
                </a:highlight>
              </a:rPr>
              <a:t>predict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"</a:t>
            </a:r>
            <a:r>
              <a:rPr lang="en-US" sz="1600" b="1" dirty="0"/>
              <a:t>tax is too high</a:t>
            </a:r>
            <a:r>
              <a:rPr lang="en-US" sz="1600" dirty="0"/>
              <a:t>" (measured on a 4-point Likert item from "Strongly Disagree" to "Strongly Agree"), based on two independent variables: "age" and "income".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"</a:t>
            </a:r>
            <a:r>
              <a:rPr lang="en-US" sz="1600" b="1" dirty="0"/>
              <a:t>obesity</a:t>
            </a:r>
            <a:r>
              <a:rPr lang="en-US" sz="1600" dirty="0"/>
              <a:t>“ (three ordered categories: "normal", "overweight" and "obese“) based on a number of independent variables, such as "age", "gender", "level of physical activity"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6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2632-6807-4772-83EA-0D5109E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D0805-000A-4B1A-844C-CB3B339F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BEA88-F816-475C-8648-E06D1DF8A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4DA37-4841-42F5-8DD5-6CFD4B639D5F}"/>
              </a:ext>
            </a:extLst>
          </p:cNvPr>
          <p:cNvSpPr/>
          <p:nvPr/>
        </p:nvSpPr>
        <p:spPr>
          <a:xfrm>
            <a:off x="128016" y="1002089"/>
            <a:ext cx="8891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Assumption #1</a:t>
            </a:r>
            <a:r>
              <a:rPr lang="en-US" sz="1600" dirty="0"/>
              <a:t>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dependent variable should be measured at the ordinal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of ordinal variables include </a:t>
            </a:r>
            <a:r>
              <a:rPr lang="en-US" sz="1600" dirty="0">
                <a:solidFill>
                  <a:srgbClr val="0070C0"/>
                </a:solidFill>
              </a:rPr>
              <a:t>Likert</a:t>
            </a:r>
            <a:r>
              <a:rPr lang="en-US" sz="1600" dirty="0"/>
              <a:t> items (e.g., a 7-point scale from "strongly agree" through to "strongly disagree")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ranking categories (e.g., a 3-point scale explaining how much a customer liked a product, ranging from "Not very much", to "It is OK", to "Yes, a lot").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654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2632-6807-4772-83EA-0D5109E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D0805-000A-4B1A-844C-CB3B339F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BEA88-F816-475C-8648-E06D1DF8A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4DA37-4841-42F5-8DD5-6CFD4B639D5F}"/>
              </a:ext>
            </a:extLst>
          </p:cNvPr>
          <p:cNvSpPr/>
          <p:nvPr/>
        </p:nvSpPr>
        <p:spPr>
          <a:xfrm>
            <a:off x="128016" y="1002089"/>
            <a:ext cx="8891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Assumption #2</a:t>
            </a:r>
            <a:r>
              <a:rPr lang="en-US" sz="1600" dirty="0"/>
              <a:t>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or more </a:t>
            </a:r>
            <a:r>
              <a:rPr lang="en-US" sz="1600" dirty="0">
                <a:solidFill>
                  <a:srgbClr val="0070C0"/>
                </a:solidFill>
              </a:rPr>
              <a:t>independent</a:t>
            </a:r>
            <a:r>
              <a:rPr lang="en-US" sz="1600" dirty="0"/>
              <a:t> variables that are continuous, ordinal or categorical (including dichotomous variables).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Ordinal independent </a:t>
            </a:r>
            <a:r>
              <a:rPr lang="en-US" sz="1600" dirty="0"/>
              <a:t>variables </a:t>
            </a:r>
            <a:r>
              <a:rPr lang="en-US" sz="1600" dirty="0">
                <a:highlight>
                  <a:srgbClr val="FFFF00"/>
                </a:highlight>
              </a:rPr>
              <a:t>must be treated </a:t>
            </a:r>
            <a:r>
              <a:rPr lang="en-US" sz="1600" dirty="0"/>
              <a:t>as being either </a:t>
            </a:r>
            <a:r>
              <a:rPr lang="en-US" sz="1600" dirty="0">
                <a:solidFill>
                  <a:srgbClr val="0070C0"/>
                </a:solidFill>
              </a:rPr>
              <a:t>continuous or categorical</a:t>
            </a:r>
            <a:r>
              <a:rPr lang="en-US" sz="1600" dirty="0"/>
              <a:t>. They </a:t>
            </a:r>
            <a:r>
              <a:rPr lang="en-US" sz="1600" dirty="0">
                <a:solidFill>
                  <a:srgbClr val="FF0000"/>
                </a:solidFill>
              </a:rPr>
              <a:t>cannot</a:t>
            </a:r>
            <a:r>
              <a:rPr lang="en-US" sz="1600" dirty="0"/>
              <a:t> be treated as ordinal variables when running an ordinal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of </a:t>
            </a:r>
            <a:r>
              <a:rPr lang="en-US" sz="1600" dirty="0">
                <a:solidFill>
                  <a:srgbClr val="0070C0"/>
                </a:solidFill>
              </a:rPr>
              <a:t>continuous</a:t>
            </a:r>
            <a:r>
              <a:rPr lang="en-US" sz="1600" dirty="0"/>
              <a:t>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age (measured in 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revision time (measured in hours)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income (measured in US dollars)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intelligence (measured using IQ score)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 performance (measured from 0 to 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weight (measured in kg)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563C6-A290-4EDD-A2D9-B29A8526DC4B}"/>
              </a:ext>
            </a:extLst>
          </p:cNvPr>
          <p:cNvSpPr/>
          <p:nvPr/>
        </p:nvSpPr>
        <p:spPr>
          <a:xfrm>
            <a:off x="4999939" y="2971859"/>
            <a:ext cx="4173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Examples </a:t>
            </a:r>
            <a:r>
              <a:rPr lang="en-US" sz="1600" dirty="0">
                <a:solidFill>
                  <a:srgbClr val="0070C0"/>
                </a:solidFill>
              </a:rPr>
              <a:t>categorical</a:t>
            </a:r>
            <a:r>
              <a:rPr lang="en-US" sz="1600" dirty="0"/>
              <a:t>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gender (e.g., 2 groups: male and female),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ethnicity (e.g., 3 groups: Caucasian, African American and Hispanic)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profession (e.g., 5 groups: surgeon, doctor, nurse, dentist, therapist)</a:t>
            </a:r>
          </a:p>
        </p:txBody>
      </p:sp>
    </p:spTree>
    <p:extLst>
      <p:ext uri="{BB962C8B-B14F-4D97-AF65-F5344CB8AC3E}">
        <p14:creationId xmlns:p14="http://schemas.microsoft.com/office/powerpoint/2010/main" val="10499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A4C3-EF35-4F37-BDF4-3065D3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49FB-7454-4B0E-88F9-D5ADCF7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ABF7-0FA9-451B-B8CA-6159906E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63894-8438-4648-916A-246DB4ADB72F}"/>
              </a:ext>
            </a:extLst>
          </p:cNvPr>
          <p:cNvSpPr/>
          <p:nvPr/>
        </p:nvSpPr>
        <p:spPr>
          <a:xfrm>
            <a:off x="129845" y="891540"/>
            <a:ext cx="88843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Assumption #3: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dirty="0">
                <a:highlight>
                  <a:srgbClr val="FFFF00"/>
                </a:highlight>
              </a:rPr>
              <a:t>no multicollinearity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Multicollinearity</a:t>
            </a:r>
            <a:r>
              <a:rPr lang="en-US" dirty="0"/>
              <a:t> occurs when you have two or more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variables that are highly correlated with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problems with understanding which variable contributes to the explanation of the dependent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whether there is multicollinearity is an </a:t>
            </a:r>
            <a:r>
              <a:rPr lang="en-US" dirty="0">
                <a:highlight>
                  <a:srgbClr val="FFFF00"/>
                </a:highlight>
              </a:rPr>
              <a:t>important step in ordinal regression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296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A4C3-EF35-4F37-BDF4-3065D3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49FB-7454-4B0E-88F9-D5ADCF7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8/7/18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ABF7-0FA9-451B-B8CA-6159906E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63894-8438-4648-916A-246DB4ADB72F}"/>
              </a:ext>
            </a:extLst>
          </p:cNvPr>
          <p:cNvSpPr/>
          <p:nvPr/>
        </p:nvSpPr>
        <p:spPr>
          <a:xfrm>
            <a:off x="129845" y="891540"/>
            <a:ext cx="888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Assumption #4: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assumption of proportional odds means that each independent variable has an </a:t>
            </a:r>
            <a:r>
              <a:rPr lang="en-US" dirty="0">
                <a:highlight>
                  <a:srgbClr val="FFFF00"/>
                </a:highlight>
              </a:rPr>
              <a:t>identical effect </a:t>
            </a:r>
            <a:r>
              <a:rPr lang="en-US" dirty="0"/>
              <a:t>at each cumulative split of the ordinal dependent variable. </a:t>
            </a:r>
          </a:p>
        </p:txBody>
      </p:sp>
    </p:spTree>
    <p:extLst>
      <p:ext uri="{BB962C8B-B14F-4D97-AF65-F5344CB8AC3E}">
        <p14:creationId xmlns:p14="http://schemas.microsoft.com/office/powerpoint/2010/main" val="40649228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137853</TotalTime>
  <Words>483</Words>
  <Application>Microsoft Office PowerPoint</Application>
  <PresentationFormat>On-screen Show (16:9)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Calibri</vt:lpstr>
      <vt:lpstr>Parcel</vt:lpstr>
      <vt:lpstr>Ordinal logistic regression</vt:lpstr>
      <vt:lpstr>What is ordinal logistic regression?</vt:lpstr>
      <vt:lpstr>assumptions</vt:lpstr>
      <vt:lpstr>assumptions</vt:lpstr>
      <vt:lpstr>assumptions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1812</cp:revision>
  <cp:lastPrinted>2017-04-27T07:15:37Z</cp:lastPrinted>
  <dcterms:modified xsi:type="dcterms:W3CDTF">2018-08-07T05:46:10Z</dcterms:modified>
</cp:coreProperties>
</file>