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580" r:id="rId1"/>
  </p:sldMasterIdLst>
  <p:notesMasterIdLst>
    <p:notesMasterId r:id="rId20"/>
  </p:notesMasterIdLst>
  <p:handoutMasterIdLst>
    <p:handoutMasterId r:id="rId21"/>
  </p:handoutMasterIdLst>
  <p:sldIdLst>
    <p:sldId id="421" r:id="rId2"/>
    <p:sldId id="391" r:id="rId3"/>
    <p:sldId id="424" r:id="rId4"/>
    <p:sldId id="425" r:id="rId5"/>
    <p:sldId id="428" r:id="rId6"/>
    <p:sldId id="429" r:id="rId7"/>
    <p:sldId id="426" r:id="rId8"/>
    <p:sldId id="427" r:id="rId9"/>
    <p:sldId id="432" r:id="rId10"/>
    <p:sldId id="433" r:id="rId11"/>
    <p:sldId id="434" r:id="rId12"/>
    <p:sldId id="435" r:id="rId13"/>
    <p:sldId id="439" r:id="rId14"/>
    <p:sldId id="430" r:id="rId15"/>
    <p:sldId id="438" r:id="rId16"/>
    <p:sldId id="436" r:id="rId17"/>
    <p:sldId id="437" r:id="rId18"/>
    <p:sldId id="440" r:id="rId19"/>
  </p:sldIdLst>
  <p:sldSz cx="9144000" cy="5143500" type="screen16x9"/>
  <p:notesSz cx="6858000" cy="9945688"/>
  <p:embeddedFontLst>
    <p:embeddedFont>
      <p:font typeface="Calibri" panose="020F0502020204030204" pitchFamily="34" charset="0"/>
      <p:regular r:id="rId22"/>
      <p:bold r:id="rId23"/>
      <p:italic r:id="rId24"/>
      <p:boldItalic r:id="rId25"/>
    </p:embeddedFont>
    <p:embeddedFont>
      <p:font typeface="Gill Sans MT" panose="020B0502020104020203"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initials="Gu" lastIdx="6" clrIdx="0"/>
  <p:cmAuthor id="2" name="Bhupen" initials="B" lastIdx="2" clrIdx="1">
    <p:extLst>
      <p:ext uri="{19B8F6BF-5375-455C-9EA6-DF929625EA0E}">
        <p15:presenceInfo xmlns:p15="http://schemas.microsoft.com/office/powerpoint/2012/main" userId="Bhu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458E1-0376-4910-A6E8-49B6F46B1678}">
  <a:tblStyle styleId="{1E5458E1-0376-4910-A6E8-49B6F46B1678}" styleName="Table_0"/>
  <a:tblStyle styleId="{2D7838A6-8AF6-4D93-9898-C73CC40452AA}"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5628" autoAdjust="0"/>
  </p:normalViewPr>
  <p:slideViewPr>
    <p:cSldViewPr snapToGrid="0">
      <p:cViewPr varScale="1">
        <p:scale>
          <a:sx n="140" d="100"/>
          <a:sy n="140" d="100"/>
        </p:scale>
        <p:origin x="138" y="10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2BDDF6-302D-41B3-BAFD-AC28624CAA02}"/>
              </a:ext>
            </a:extLst>
          </p:cNvPr>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AD0240B-8CF4-4C08-8D15-2800399E6E8B}"/>
              </a:ext>
            </a:extLst>
          </p:cNvPr>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fld id="{A620B5A5-0365-41F6-AD78-4D08F86D41EF}" type="datetimeFigureOut">
              <a:rPr lang="en-US" smtClean="0"/>
              <a:t>12/17/18</a:t>
            </a:fld>
            <a:endParaRPr lang="en-US"/>
          </a:p>
        </p:txBody>
      </p:sp>
      <p:sp>
        <p:nvSpPr>
          <p:cNvPr id="4" name="Footer Placeholder 3">
            <a:extLst>
              <a:ext uri="{FF2B5EF4-FFF2-40B4-BE49-F238E27FC236}">
                <a16:creationId xmlns:a16="http://schemas.microsoft.com/office/drawing/2014/main" id="{EC7000B5-3DB9-408E-A0D3-22C1B18C6E61}"/>
              </a:ext>
            </a:extLst>
          </p:cNvPr>
          <p:cNvSpPr>
            <a:spLocks noGrp="1"/>
          </p:cNvSpPr>
          <p:nvPr>
            <p:ph type="ftr" sz="quarter" idx="2"/>
          </p:nvPr>
        </p:nvSpPr>
        <p:spPr>
          <a:xfrm>
            <a:off x="0" y="9447213"/>
            <a:ext cx="2971800" cy="4984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525C2D-8D10-4B9D-B60B-15C0B9AE3A80}"/>
              </a:ext>
            </a:extLst>
          </p:cNvPr>
          <p:cNvSpPr>
            <a:spLocks noGrp="1"/>
          </p:cNvSpPr>
          <p:nvPr>
            <p:ph type="sldNum" sz="quarter" idx="3"/>
          </p:nvPr>
        </p:nvSpPr>
        <p:spPr>
          <a:xfrm>
            <a:off x="3884613" y="9447213"/>
            <a:ext cx="2971800" cy="498475"/>
          </a:xfrm>
          <a:prstGeom prst="rect">
            <a:avLst/>
          </a:prstGeom>
        </p:spPr>
        <p:txBody>
          <a:bodyPr vert="horz" lIns="91440" tIns="45720" rIns="91440" bIns="45720" rtlCol="0" anchor="b"/>
          <a:lstStyle>
            <a:lvl1pPr algn="r">
              <a:defRPr sz="1200"/>
            </a:lvl1pPr>
          </a:lstStyle>
          <a:p>
            <a:fld id="{3D309C1F-EB5C-4D33-A0F9-5C1454B74C82}" type="slidenum">
              <a:rPr lang="en-US" smtClean="0"/>
              <a:t>‹#›</a:t>
            </a:fld>
            <a:endParaRPr lang="en-US"/>
          </a:p>
        </p:txBody>
      </p:sp>
    </p:spTree>
    <p:extLst>
      <p:ext uri="{BB962C8B-B14F-4D97-AF65-F5344CB8AC3E}">
        <p14:creationId xmlns:p14="http://schemas.microsoft.com/office/powerpoint/2010/main" val="363772539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2T12:41:36.482"/>
    </inkml:context>
    <inkml:brush xml:id="br0">
      <inkml:brushProperty name="width" value="0.05" units="cm"/>
      <inkml:brushProperty name="height" value="0.05" units="cm"/>
      <inkml:brushProperty name="fitToCurve" value="1"/>
    </inkml:brush>
  </inkml:definitions>
  <inkml:trace contextRef="#ctx0" brushRef="#br0">1169 73 0,'0'-27'188,"-27"27"-157,1 0 16,0-26-31,-1 26-16,1 0 15,-27 0 1,26 0-1,-26 0 1,27 0 0,-27 0 46,26 0-31,-25 0-31,25 0 16,1 0-16,-1 0 16,1 0-1,-27 0 17,26 0 46,1 26-16,-1-26-46,1 27-16,0-27 15,-54 52-15,54-25 16,-1-1 0,1 1-1,-1-1 1,1-26 0,26 27 15,-27-27 16,27 26-32,-26-26 1,26 53-16,-27-53 16,1 27-16,0-1 31,26 0-16,0 1 1,-27-27 0,27 26-1,-26 27 17,-1-26-17,27-1 1,0 1-1,0-1 1,-26 1-16,26-1 47,0 1-31,0-1-1,0 0-15,0 1 16,0-1-1,0 1 17,0-1-32,0 1 15,0-1 1,0 1-16,0-1 16,0 1-1,0 25 16,0-25 1,0 26-32,26-53 15,1 53-15,-27 0 16,26-53-16,1 53 16,-27-27-16,0 1 15,26-1 1,-26 0-1,26-26 1,1 27 109,-1-27-78,1 26-16,26 1-15,-27-1-1,1-26 1,-1 27 0,1-27-16,-1 26 15,1 1 1,-1-27 62,0 0-47,1 0-31,-1 0 16,1 0 0,-1 0-16,1 0 15,-1 0-15,1 0 16,-1 26-16,1-26 31,-1 0-31,0 0 16,1 0-1,-1 0 1,1 0-16,52 0 16,-52 0-16,-1 0 15,27 0-15,-26 0 16,25 0-16,-25 0 15,-1 0 1,1 0 0,-1 0 46,-26 27-62,27-27 16,-1 0 15,1 0-15,26 0-1,-1 0-15,-25 0 16,26 0-16,26 0 16,-52 0-1,-1 0-15,1 0 63,-1 0-48,1-27 1,-1 1 15,-26-1 32,0 1-48,0-1-15,0 1 32,0-1-17,0 1-15,0-1 16,0 1-1,0 0-15,26-1 16,1 27-16,-27-26 16,0-1-16,0 1 31,0-1-31,0 1 16,0-1-1,0 1-15,0-1 16,0 1-1,0-1-15,0 1 16,0 0 0,0-1-16,0 1 15,0-1 17,0 1-17,0-1 16,0-26-15,0 27 15,0-27 1,0 27-17,0-27 32,0 26-47,0-26 31,0 27-15,0-27 0,0 26-1,0-26 16,0 27 32,-27 0-32,27-1-15,-26 1-1,0-1 32,-1 1-31,1 26 0,26-27-1,-27 27 1,1 0 78,-1-26-94,1 26 31,-27 0 0,53-27-15,-27 27-1,1-26 17,-1 26-17,1 0 32,0 0-16,-1 0 1,1-27-17,-1 1 95,1 26-79,-1 0 16,27-26-47,-26 26 15,-1 0 1,1 0 0,-1-27-1,1 27 32,0 0 0,-1 0-31,-26-26-16,27 26 62,-1 0-46,1 0-1,-1 0-15,1 0 16,-1 0 0,1 0-1</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11:29.380"/>
    </inkml:context>
    <inkml:brush xml:id="br0">
      <inkml:brushProperty name="width" value="0.05" units="cm"/>
      <inkml:brushProperty name="height" value="0.05" units="cm"/>
      <inkml:brushProperty name="fitToCurve" value="1"/>
    </inkml:brush>
  </inkml:definitions>
  <inkml:trace contextRef="#ctx0" brushRef="#br0">208 0 0,'29'0'1047,"-29"30"-469,30-30-546,-30 29-32,0 0 15,0 0-15,0 0 16,29 30-1,-29-1 1,0-29 15,29-29-31,-29 29 32,0 1-17,0-1 1,0 0-1,0 0 1,0 0 0,29 30-1,-29-30 17,0 0-17,0 0 1,0 1-1,29-30 1,-29 29-16</inkml:trace>
  <inkml:trace contextRef="#ctx0" brushRef="#br0" timeOffset="1424">237 30 0,'-29'0'250,"29"29"-234,-58 0-16,58 0 15,-29 0-15,-1 0 16,1 1-16,0-1 16,29 0-16,-29-29 15,29 29-15</inkml:trace>
  <inkml:trace contextRef="#ctx0" brushRef="#br0" timeOffset="2952">62 672 0,'29'0'172,"30"0"-125,-30-29-16,0 29 0,0 0-31,1 0 47,28-30 16,-58 1-32,29 29-15,0 0 15,1-29-31,-1 29 31,0 0-15,29-29 109,1 29-110,-30-29-15,29 29 16,-58-30 0</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11:35.596"/>
    </inkml:context>
    <inkml:brush xml:id="br0">
      <inkml:brushProperty name="width" value="0.05" units="cm"/>
      <inkml:brushProperty name="height" value="0.05" units="cm"/>
      <inkml:brushProperty name="fitToCurve" value="1"/>
    </inkml:brush>
  </inkml:definitions>
  <inkml:trace contextRef="#ctx0" brushRef="#br0">0 29 0,'30'0'265,"-1"-29"-249,0 29 78,0 0-32,0 0-15,0 0-31,1 29 62,-30 1-47,0-1 16,0 0-47,0 0 15,0 0 32,0 1-15,0-1 14,0 0-30,0 0 0,0 0 46,0 30-15,0-30-31,0 0 15,0 0-31,0 1 141,-30-1-126,30 0 188,30-29-125,-30-29-62,0 0 0,29 29-1,0-30-15,0 1 32,0 0 14,1 29 17,-1-29-32,0 29-15,0 0-1,0-59 17,1 59-1,-1 0 0,29-29 0,-58 0 110</inkml:trace>
</inkml:ink>
</file>

<file path=ppt/ink/ink4.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11:39.259"/>
    </inkml:context>
    <inkml:brush xml:id="br0">
      <inkml:brushProperty name="width" value="0.05" units="cm"/>
      <inkml:brushProperty name="height" value="0.05" units="cm"/>
      <inkml:brushProperty name="fitToCurve" value="1"/>
    </inkml:brush>
  </inkml:definitions>
  <inkml:trace contextRef="#ctx0" brushRef="#br0">0 176 0,'0'-30'78,"29"30"-63,0 0 1,30-29 0,-59 0-16,29 29 15,0 0-15,30-29 16,-1 29 0,-29 0-1,30-29 1,-30-1-16,29 30 78,-29 0 0,-29 30-31,0-1-16,0 0 16,0 29-31,0-28-1,-29-30 32,0 58-16,0-29-15,0 0 15,29 1 329,-30-30-298,1 29-31,0 0-15,58-29 390,30 0-406,-1 0 16,-29 0 0,0 0-16,1 0 15,-1 0 1,0 0-16,0 0 15,0 0-15,1 0 16,-1 0 203,-29 29-188,0 0-15,0 1-1,0-1 1,-29 29 15,-1-29-15,1 1-16,0-30 15,0 29-15,0 0 16,-1-29 0,30 29-1,-29-29 95,0 0-1,0 0-15,-30 0 0,1 0-79,0 0-15,28 0 16,1 29-1</inkml:trace>
</inkml:ink>
</file>

<file path=ppt/ink/ink5.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46.014"/>
    </inkml:context>
    <inkml:brush xml:id="br0">
      <inkml:brushProperty name="width" value="0.05" units="cm"/>
      <inkml:brushProperty name="height" value="0.05" units="cm"/>
      <inkml:brushProperty name="fitToCurve" value="1"/>
    </inkml:brush>
  </inkml:definitions>
  <inkml:trace contextRef="#ctx0" brushRef="#br0">121 117 0,'0'29'297,"0"0"-282,0 0 1,0 1 0,0-1-16,29 0 15,-29 0 1,0 0-16,0 0 15,0 1 17,0-1-32,0 0 15,29-29-15,-29 29 16,0 0 0,29 30-1,-29-30 32,0 0-31,0 0-1,0 1-15,0-1 16,0 0 15,0 0-15,0 0-16,29 1 15,-29-1 79,0-58 62,0-30-156</inkml:trace>
  <inkml:trace contextRef="#ctx0" brushRef="#br0" timeOffset="1296">91 0 0,'0'58'234,"0"-28"-218,-29 28 15,0-29-15,29 0-1,0 1 1,0-1 0,0 29-1,-29-58-15,29 29 47</inkml:trace>
  <inkml:trace contextRef="#ctx0" brushRef="#br0" timeOffset="2608">4 993 0,'29'0'125,"0"0"-79,0-30-14,1 30-17,-1-58 1,29 58 15,-58-29-15,29 29-1,1 0 32,-1 0 0,0 0-47,0-29 16,-29-1-1,29 30 48,1 0-63,-1 0 47,0 0-47,0-29 78</inkml:trace>
</inkml:ink>
</file>

<file path=ppt/ink/ink6.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51.069"/>
    </inkml:context>
    <inkml:brush xml:id="br0">
      <inkml:brushProperty name="width" value="0.05" units="cm"/>
      <inkml:brushProperty name="height" value="0.05" units="cm"/>
      <inkml:brushProperty name="fitToCurve" value="1"/>
    </inkml:brush>
  </inkml:definitions>
  <inkml:trace contextRef="#ctx0" brushRef="#br0">0 91 0,'0'-29'62,"29"29"-46,0-29 31,0 29-31,1 0-1,-1-29 1,29 29 140,-29 0-125,1 29 1,-30 29-17,29-28-15,-29-1 16,29 0-1,-29 0 1,0 30-16,0-30 16,0 0-1,0 0-15,29-29 16,-29 29 0,0 30-16,0-30 15,0 0 1,0 0-16,0 30 15,0-30 1,0 0 0,0 0-16,0 0 15,0 1 1,-29 28 0,29-29-1,0 0-15,0 1 31,-29-1-15,29 0-16,0 0 16,0 30-1,0-30 1,-59 0-16,59 0 16,0 0-1,0 1 1,0-89 296,30 59-296,-30-29 0,58 0-16,-29 29 15,0 0 1,1-29-16,-1-1 15,0 30 1,0 0 0,-29-29-1,29 29 1,0 0 0,1-29 15,-1 0-16,0 0 1,0 29 0,0 0-1,1 0 1,-1-30-16,0 30 31,0-29 16</inkml:trace>
</inkml:ink>
</file>

<file path=ppt/ink/ink7.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54.646"/>
    </inkml:context>
    <inkml:brush xml:id="br0">
      <inkml:brushProperty name="width" value="0.05" units="cm"/>
      <inkml:brushProperty name="height" value="0.05" units="cm"/>
      <inkml:brushProperty name="fitToCurve" value="1"/>
    </inkml:brush>
  </inkml:definitions>
  <inkml:trace contextRef="#ctx0" brushRef="#br0">0 77 0,'29'0'109,"1"-29"-93,-1 29-16,-29-30 16,58 30-1,-29 0 1,30 0 0,-30 0-1,29 0 1,-29 0-16,30 0 31,28 0-31,-57 0 16,-1 0-16,0 0 125,-29 30-94,0 28-15,0-29-1,0 30-15,-29-30 16,29 0-1,-29-29 1,-1 29-16,1 0 16,-29 1-16,58-1 15,-29-29-15,-30 29 16,1 0 0,29-29-16,0 0 78,58 0 187,0 0-249,0 0 15,0 0 0,0 0 1,1 29-32,-30 0 15,29-29-15,29 30 16,-29-30 0,1 0-16,28 29 15,-29 0-15,0-29 31,-29 29 141,0 0-125,0 1-31,0 28-1,0-29-15,0 30 16,-29-59 0,29 29-16,-29 0 15,29 0 1,0 0-16,-29 1 16,0-1-16,-1-29 31,30 29-16,-29-29-15,0 29 16,0-29 0,0 0 15,-1 0 47</inkml:trace>
</inkml:ink>
</file>

<file path=ppt/ink/ink8.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5:26:57.246"/>
    </inkml:context>
    <inkml:brush xml:id="br0">
      <inkml:brushProperty name="width" value="0.05" units="cm"/>
      <inkml:brushProperty name="height" value="0.05" units="cm"/>
      <inkml:brushProperty name="fitToCurve" value="1"/>
    </inkml:brush>
  </inkml:definitions>
  <inkml:trace contextRef="#ctx0" brushRef="#br0">205 13 0,'0'-29'15,"0"58"204,0 0-219,0 30 16,-29-59-16,29 58 15,0-29-15,-29 59 16,0-30 0,29-29-16,0 1 15,-30-1-15,30 29 16,0 1 0,0-30-16,-29-29 15,29 29 1,0 0-16,0 0 15,-29 0-15,0 30 16,29-30 15,29-29 313,0 0-313,0 0-31,-29-29 16,30 29 0,-1 0 15,0 0 0,0 0 0,0 0-15,0 0 15,-29-29-31,59 29 16,-30 0-1,29 0 1,-28 0 62,-30-30-62</inkml:trace>
  <inkml:trace contextRef="#ctx0" brushRef="#br0" timeOffset="1872">409 568 0,'0'29'484,"0"0"-453,0 0-31,0 0 16,0 1 0,0-1-1,0 0 79,0 0-78,0 0 77,30-29-77,-30 30 109,0-1-109,0 29 15</inkml:trace>
</inkml:ink>
</file>

<file path=ppt/ink/ink9.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80.33472" units="1/cm"/>
          <inkml:channelProperty channel="Y" name="resolution" value="40.1487" units="1/cm"/>
          <inkml:channelProperty channel="T" name="resolution" value="1" units="1/dev"/>
        </inkml:channelProperties>
      </inkml:inkSource>
      <inkml:timestamp xml:id="ts0" timeString="2018-07-11T07:05:26.715"/>
    </inkml:context>
    <inkml:brush xml:id="br0">
      <inkml:brushProperty name="width" value="0.2" units="cm"/>
      <inkml:brushProperty name="height" value="0.4" units="cm"/>
      <inkml:brushProperty name="color" value="#00FF00"/>
      <inkml:brushProperty name="tip" value="rectangle"/>
      <inkml:brushProperty name="rasterOp" value="maskPen"/>
      <inkml:brushProperty name="fitToCurve" value="1"/>
    </inkml:brush>
  </inkml:definitions>
  <inkml:trace contextRef="#ctx0" brushRef="#br0">0 0 0,'29'0'203,"1"0"-188,-1 0-15,0 0 16,0 0-16,0 0 16,1 0-16,28 0 15,0 0 1,-28 0 0,-1 0-1,0 0-15,0 0 16,0 0-1,30 0-15,-1 0 16,-29 0-16,1 0 16,28 0-16,-29 0 31,0 0-31,30 0 16,-30 0-1,0 0-15,0 0 16,1 0-16,-1 0 15,0 0 1,29 0 0,-28 0 31,-1 0-32,0 0-15,29 0 16,-29 0-16,1 0 15,-1 0-15,0 0 16,0 0 15,0 0-15,30 0 0,-30 0-1,29 0-15,-28 0 31,-1 0-15,0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 y="746125"/>
            <a:ext cx="6629400" cy="372903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724202"/>
            <a:ext cx="5486400" cy="447556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00B050"/>
                </a:solidFill>
              </a:defRPr>
            </a:lvl1pPr>
          </a:lstStyle>
          <a:p>
            <a:r>
              <a:rPr lang="en-US" dirty="0"/>
              <a:t>Click to edit Master title style</a:t>
            </a:r>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rgbClr val="00206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002060">
                    <a:alpha val="70000"/>
                  </a:srgbClr>
                </a:solidFill>
              </a:defRPr>
            </a:lvl1pPr>
          </a:lstStyle>
          <a:p>
            <a:fld id="{51F2954F-EE9A-48FA-8927-4E69DA2B8F54}" type="datetime1">
              <a:rPr lang="en-US" smtClean="0"/>
              <a:t>12/17/18</a:t>
            </a:fld>
            <a:endParaRPr lang="en-US" dirty="0"/>
          </a:p>
        </p:txBody>
      </p:sp>
    </p:spTree>
    <p:extLst>
      <p:ext uri="{BB962C8B-B14F-4D97-AF65-F5344CB8AC3E}">
        <p14:creationId xmlns:p14="http://schemas.microsoft.com/office/powerpoint/2010/main" val="41523487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00B050"/>
                </a:solidFill>
              </a:defRPr>
            </a:lvl1pPr>
          </a:lstStyle>
          <a:p>
            <a:r>
              <a:rPr lang="en-US" dirty="0"/>
              <a:t>Click to edit Master title style</a:t>
            </a:r>
          </a:p>
        </p:txBody>
      </p:sp>
      <p:sp>
        <p:nvSpPr>
          <p:cNvPr id="3" name="Content Placeholder 2"/>
          <p:cNvSpPr>
            <a:spLocks noGrp="1"/>
          </p:cNvSpPr>
          <p:nvPr>
            <p:ph idx="1"/>
          </p:nvPr>
        </p:nvSpPr>
        <p:spPr>
          <a:xfrm>
            <a:off x="4665518" y="748144"/>
            <a:ext cx="4405746" cy="40108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9" name="Date Placeholder 8"/>
          <p:cNvSpPr>
            <a:spLocks noGrp="1"/>
          </p:cNvSpPr>
          <p:nvPr>
            <p:ph type="dt" sz="half" idx="10"/>
          </p:nvPr>
        </p:nvSpPr>
        <p:spPr/>
        <p:txBody>
          <a:bodyPr/>
          <a:lstStyle/>
          <a:p>
            <a:fld id="{2BD644C9-7BC7-4D6F-B8D9-1CF000CA5F8E}" type="datetime1">
              <a:rPr lang="en-US" smtClean="0"/>
              <a:t>12/17/18</a:t>
            </a:fld>
            <a:endParaRPr lang="en-US"/>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endParaRPr lang="en-US"/>
          </a:p>
        </p:txBody>
      </p:sp>
    </p:spTree>
    <p:extLst>
      <p:ext uri="{BB962C8B-B14F-4D97-AF65-F5344CB8AC3E}">
        <p14:creationId xmlns:p14="http://schemas.microsoft.com/office/powerpoint/2010/main" val="36190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00B050"/>
                </a:solidFill>
              </a:defRPr>
            </a:lvl1pPr>
          </a:lstStyle>
          <a:p>
            <a:r>
              <a:rPr lang="en-US" dirty="0"/>
              <a:t>Click to edit Master title style</a:t>
            </a:r>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403DAB19-1AC9-42C4-92E0-1D4CE97CC0B3}" type="datetime1">
              <a:rPr lang="en-US" smtClean="0"/>
              <a:t>12/17/18</a:t>
            </a:fld>
            <a:endParaRPr lang="en-US"/>
          </a:p>
        </p:txBody>
      </p:sp>
    </p:spTree>
    <p:extLst>
      <p:ext uri="{BB962C8B-B14F-4D97-AF65-F5344CB8AC3E}">
        <p14:creationId xmlns:p14="http://schemas.microsoft.com/office/powerpoint/2010/main" val="2327187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0" y="891539"/>
            <a:ext cx="9144000" cy="397140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C72BE-1EB1-4D3D-82B3-E7DC2624987E}" type="datetime1">
              <a:rPr lang="en-US" smtClean="0"/>
              <a:t>12/17/18</a:t>
            </a:fld>
            <a:endParaRPr lang="en-US"/>
          </a:p>
        </p:txBody>
      </p:sp>
      <p:sp>
        <p:nvSpPr>
          <p:cNvPr id="9" name="Slide Number Placeholder 6">
            <a:extLst>
              <a:ext uri="{FF2B5EF4-FFF2-40B4-BE49-F238E27FC236}">
                <a16:creationId xmlns:a16="http://schemas.microsoft.com/office/drawing/2014/main" id="{D9D80E00-DEAC-45D7-B0EC-A4178BB9A641}"/>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2204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0" y="895800"/>
            <a:ext cx="4390264" cy="386323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2000" y="895800"/>
            <a:ext cx="4572000" cy="38632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1EC4751-02B4-4942-A113-166F753AA363}" type="datetime1">
              <a:rPr lang="en-US" smtClean="0"/>
              <a:t>12/17/18</a:t>
            </a:fld>
            <a:endParaRPr lang="en-US"/>
          </a:p>
        </p:txBody>
      </p:sp>
      <p:sp>
        <p:nvSpPr>
          <p:cNvPr id="7" name="Slide Number Placeholder 6">
            <a:extLst>
              <a:ext uri="{FF2B5EF4-FFF2-40B4-BE49-F238E27FC236}">
                <a16:creationId xmlns:a16="http://schemas.microsoft.com/office/drawing/2014/main" id="{A54D4DE1-88E5-4010-9E96-C865E3F1BA78}"/>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36295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948936"/>
            <a:ext cx="4425891"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1" y="1534396"/>
            <a:ext cx="4425892" cy="3110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4690354" y="1534396"/>
            <a:ext cx="4425891" cy="3110339"/>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690354" y="948936"/>
            <a:ext cx="4438464"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7" name="Date Placeholder 6"/>
          <p:cNvSpPr>
            <a:spLocks noGrp="1"/>
          </p:cNvSpPr>
          <p:nvPr>
            <p:ph type="dt" sz="half" idx="10"/>
          </p:nvPr>
        </p:nvSpPr>
        <p:spPr/>
        <p:txBody>
          <a:bodyPr/>
          <a:lstStyle/>
          <a:p>
            <a:fld id="{8DFD86F5-1073-4EBF-BAB9-80DF352807D1}" type="datetime1">
              <a:rPr lang="en-US" smtClean="0"/>
              <a:t>12/17/18</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9" name="Slide Number Placeholder 6">
            <a:extLst>
              <a:ext uri="{FF2B5EF4-FFF2-40B4-BE49-F238E27FC236}">
                <a16:creationId xmlns:a16="http://schemas.microsoft.com/office/drawing/2014/main" id="{79453041-3D19-452C-A72D-7B398299A640}"/>
              </a:ext>
            </a:extLst>
          </p:cNvPr>
          <p:cNvSpPr>
            <a:spLocks noGrp="1"/>
          </p:cNvSpPr>
          <p:nvPr>
            <p:ph type="sldNum" sz="quarter" idx="1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2745959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4B242-A112-40FA-B30F-F44D6727C9BE}" type="datetime1">
              <a:rPr lang="en-US" smtClean="0"/>
              <a:t>12/17/18</a:t>
            </a:fld>
            <a:endParaRPr lang="en-US"/>
          </a:p>
        </p:txBody>
      </p:sp>
      <p:sp>
        <p:nvSpPr>
          <p:cNvPr id="5" name="Slide Number Placeholder 6">
            <a:extLst>
              <a:ext uri="{FF2B5EF4-FFF2-40B4-BE49-F238E27FC236}">
                <a16:creationId xmlns:a16="http://schemas.microsoft.com/office/drawing/2014/main" id="{BCB409B5-A817-4350-8707-32EE46DD2EAF}"/>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178817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0" y="0"/>
            <a:ext cx="9144000"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0" y="891539"/>
            <a:ext cx="9144000" cy="3962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4853965"/>
            <a:ext cx="742384"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B7D6B663-8DAB-4EA1-B019-BBACB021B42A}" type="datetime1">
              <a:rPr lang="en-US" smtClean="0"/>
              <a:t>12/17/18</a:t>
            </a:fld>
            <a:endParaRPr lang="en-US"/>
          </a:p>
        </p:txBody>
      </p:sp>
      <p:cxnSp>
        <p:nvCxnSpPr>
          <p:cNvPr id="8" name="Straight Connector 7">
            <a:extLst>
              <a:ext uri="{FF2B5EF4-FFF2-40B4-BE49-F238E27FC236}">
                <a16:creationId xmlns:a16="http://schemas.microsoft.com/office/drawing/2014/main" id="{1C9E9E6B-91A3-4557-B33F-D9C439492E74}"/>
              </a:ext>
            </a:extLst>
          </p:cNvPr>
          <p:cNvCxnSpPr/>
          <p:nvPr userDrawn="1"/>
        </p:nvCxnSpPr>
        <p:spPr>
          <a:xfrm>
            <a:off x="0" y="4824469"/>
            <a:ext cx="9144000" cy="22253"/>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F56E57FB-B570-4735-AF29-B0AFEEDA216B}"/>
              </a:ext>
            </a:extLst>
          </p:cNvPr>
          <p:cNvSpPr>
            <a:spLocks noGrp="1"/>
          </p:cNvSpPr>
          <p:nvPr>
            <p:ph type="sldNum" sz="quarter" idx="4"/>
          </p:nvPr>
        </p:nvSpPr>
        <p:spPr>
          <a:xfrm>
            <a:off x="7086600" y="4864135"/>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no. </a:t>
            </a:r>
            <a:fld id="{7240F3D1-AE27-48C7-9FC9-EF8542F23A88}" type="slidenum">
              <a:rPr lang="en-US" smtClean="0"/>
              <a:pPr/>
              <a:t>‹#›</a:t>
            </a:fld>
            <a:endParaRPr lang="en-US" dirty="0"/>
          </a:p>
        </p:txBody>
      </p:sp>
    </p:spTree>
    <p:extLst>
      <p:ext uri="{BB962C8B-B14F-4D97-AF65-F5344CB8AC3E}">
        <p14:creationId xmlns:p14="http://schemas.microsoft.com/office/powerpoint/2010/main" val="4108759851"/>
      </p:ext>
    </p:extLst>
  </p:cSld>
  <p:clrMap bg1="lt1" tx1="dk1" bg2="lt2" tx2="dk2" accent1="accent1" accent2="accent2" accent3="accent3" accent4="accent4" accent5="accent5" accent6="accent6" hlink="hlink" folHlink="folHlink"/>
  <p:sldLayoutIdLst>
    <p:sldLayoutId id="2147484581" r:id="rId1"/>
    <p:sldLayoutId id="2147484588" r:id="rId2"/>
    <p:sldLayoutId id="2147484583" r:id="rId3"/>
    <p:sldLayoutId id="2147484582" r:id="rId4"/>
    <p:sldLayoutId id="2147484584" r:id="rId5"/>
    <p:sldLayoutId id="2147484585" r:id="rId6"/>
    <p:sldLayoutId id="2147484586" r:id="rId7"/>
  </p:sldLayoutIdLst>
  <p:hf hdr="0" ftr="0"/>
  <p:txStyles>
    <p:titleStyle>
      <a:lvl1pPr algn="l" defTabSz="685800" rtl="0" eaLnBrk="1" latinLnBrk="0" hangingPunct="1">
        <a:lnSpc>
          <a:spcPct val="90000"/>
        </a:lnSpc>
        <a:spcBef>
          <a:spcPct val="0"/>
        </a:spcBef>
        <a:buNone/>
        <a:defRPr sz="2100" kern="1200" cap="all" spc="150" baseline="0">
          <a:solidFill>
            <a:srgbClr val="00B050"/>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2.emf"/><Relationship Id="rId1" Type="http://schemas.openxmlformats.org/officeDocument/2006/relationships/slideLayout" Target="../slideLayouts/slideLayout4.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en.wikipedia.org/wiki/File:A_Swarm_of_Ancient_Stars_-_GPN-2000-000930.jp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customXml" Target="../ink/ink3.xml"/><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customXml" Target="../ink/ink6.xml"/><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customXml" Target="../ink/ink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1736-0092-4CFC-AE3A-2559DEAE0412}"/>
              </a:ext>
            </a:extLst>
          </p:cNvPr>
          <p:cNvSpPr>
            <a:spLocks noGrp="1"/>
          </p:cNvSpPr>
          <p:nvPr>
            <p:ph type="title"/>
          </p:nvPr>
        </p:nvSpPr>
        <p:spPr/>
        <p:txBody>
          <a:bodyPr/>
          <a:lstStyle/>
          <a:p>
            <a:pPr algn="ctr"/>
            <a:r>
              <a:rPr lang="en-US" dirty="0"/>
              <a:t>K-Means Clustering</a:t>
            </a:r>
          </a:p>
        </p:txBody>
      </p:sp>
      <p:sp>
        <p:nvSpPr>
          <p:cNvPr id="3" name="Content Placeholder 2">
            <a:extLst>
              <a:ext uri="{FF2B5EF4-FFF2-40B4-BE49-F238E27FC236}">
                <a16:creationId xmlns:a16="http://schemas.microsoft.com/office/drawing/2014/main" id="{4DD89078-0302-4252-92AA-B61C585C2CCF}"/>
              </a:ext>
            </a:extLst>
          </p:cNvPr>
          <p:cNvSpPr>
            <a:spLocks noGrp="1"/>
          </p:cNvSpPr>
          <p:nvPr>
            <p:ph idx="1"/>
          </p:nvPr>
        </p:nvSpPr>
        <p:spPr/>
        <p:txBody>
          <a:bodyPr>
            <a:normAutofit/>
          </a:bodyPr>
          <a:lstStyle/>
          <a:p>
            <a:r>
              <a:rPr lang="en-US" sz="1600" dirty="0"/>
              <a:t>What it is?</a:t>
            </a:r>
          </a:p>
          <a:p>
            <a:r>
              <a:rPr lang="en-US" sz="1600" dirty="0"/>
              <a:t>python implementation</a:t>
            </a:r>
          </a:p>
          <a:p>
            <a:r>
              <a:rPr lang="en-US" sz="1600" dirty="0"/>
              <a:t>Use cases</a:t>
            </a:r>
          </a:p>
        </p:txBody>
      </p:sp>
      <p:sp>
        <p:nvSpPr>
          <p:cNvPr id="4" name="Text Placeholder 3">
            <a:extLst>
              <a:ext uri="{FF2B5EF4-FFF2-40B4-BE49-F238E27FC236}">
                <a16:creationId xmlns:a16="http://schemas.microsoft.com/office/drawing/2014/main" id="{61B58D71-FE48-445E-86F6-E02D421D58E8}"/>
              </a:ext>
            </a:extLst>
          </p:cNvPr>
          <p:cNvSpPr>
            <a:spLocks noGrp="1"/>
          </p:cNvSpPr>
          <p:nvPr>
            <p:ph type="body" sz="half" idx="2"/>
          </p:nvPr>
        </p:nvSpPr>
        <p:spPr/>
        <p:txBody>
          <a:bodyPr/>
          <a:lstStyle/>
          <a:p>
            <a:endParaRPr lang="en-US"/>
          </a:p>
        </p:txBody>
      </p:sp>
      <p:sp>
        <p:nvSpPr>
          <p:cNvPr id="5" name="Date Placeholder 4">
            <a:extLst>
              <a:ext uri="{FF2B5EF4-FFF2-40B4-BE49-F238E27FC236}">
                <a16:creationId xmlns:a16="http://schemas.microsoft.com/office/drawing/2014/main" id="{F67C6174-A7D1-46F6-8B1D-CE5A4FD5EAEE}"/>
              </a:ext>
            </a:extLst>
          </p:cNvPr>
          <p:cNvSpPr>
            <a:spLocks noGrp="1"/>
          </p:cNvSpPr>
          <p:nvPr>
            <p:ph type="dt" sz="half" idx="10"/>
          </p:nvPr>
        </p:nvSpPr>
        <p:spPr/>
        <p:txBody>
          <a:bodyPr/>
          <a:lstStyle/>
          <a:p>
            <a:fld id="{2BD644C9-7BC7-4D6F-B8D9-1CF000CA5F8E}" type="datetime1">
              <a:rPr lang="en-US" smtClean="0"/>
              <a:t>12/17/18</a:t>
            </a:fld>
            <a:endParaRPr lang="en-US"/>
          </a:p>
        </p:txBody>
      </p:sp>
    </p:spTree>
    <p:extLst>
      <p:ext uri="{BB962C8B-B14F-4D97-AF65-F5344CB8AC3E}">
        <p14:creationId xmlns:p14="http://schemas.microsoft.com/office/powerpoint/2010/main" val="427189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10</a:t>
            </a:fld>
            <a:endParaRPr lang="en-US" dirty="0"/>
          </a:p>
        </p:txBody>
      </p:sp>
      <p:sp>
        <p:nvSpPr>
          <p:cNvPr id="22" name="Rectangle 21">
            <a:extLst>
              <a:ext uri="{FF2B5EF4-FFF2-40B4-BE49-F238E27FC236}">
                <a16:creationId xmlns:a16="http://schemas.microsoft.com/office/drawing/2014/main" id="{B8811AAC-E409-4B20-97F4-61D014A530D4}"/>
              </a:ext>
            </a:extLst>
          </p:cNvPr>
          <p:cNvSpPr/>
          <p:nvPr/>
        </p:nvSpPr>
        <p:spPr>
          <a:xfrm>
            <a:off x="122563" y="1290508"/>
            <a:ext cx="2858813" cy="34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Initial centroid assigned (randomly)</a:t>
            </a:r>
          </a:p>
        </p:txBody>
      </p:sp>
      <p:cxnSp>
        <p:nvCxnSpPr>
          <p:cNvPr id="23" name="Straight Arrow Connector 22">
            <a:extLst>
              <a:ext uri="{FF2B5EF4-FFF2-40B4-BE49-F238E27FC236}">
                <a16:creationId xmlns:a16="http://schemas.microsoft.com/office/drawing/2014/main" id="{BE59E62F-849B-452C-A5AC-7E6E8CA4F681}"/>
              </a:ext>
            </a:extLst>
          </p:cNvPr>
          <p:cNvCxnSpPr>
            <a:cxnSpLocks/>
          </p:cNvCxnSpPr>
          <p:nvPr/>
        </p:nvCxnSpPr>
        <p:spPr>
          <a:xfrm>
            <a:off x="3022188" y="1465212"/>
            <a:ext cx="1475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87C73EB-A11C-4662-AE4A-CA508CACA203}"/>
              </a:ext>
            </a:extLst>
          </p:cNvPr>
          <p:cNvSpPr/>
          <p:nvPr/>
        </p:nvSpPr>
        <p:spPr>
          <a:xfrm>
            <a:off x="132022" y="1798370"/>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Distance calculation using rectilinear method and assignment of cluster based on min distance</a:t>
            </a:r>
          </a:p>
        </p:txBody>
      </p:sp>
      <p:cxnSp>
        <p:nvCxnSpPr>
          <p:cNvPr id="27" name="Straight Arrow Connector 26">
            <a:extLst>
              <a:ext uri="{FF2B5EF4-FFF2-40B4-BE49-F238E27FC236}">
                <a16:creationId xmlns:a16="http://schemas.microsoft.com/office/drawing/2014/main" id="{550002E5-B1EB-4369-B43B-A768492F1B77}"/>
              </a:ext>
            </a:extLst>
          </p:cNvPr>
          <p:cNvCxnSpPr>
            <a:cxnSpLocks/>
          </p:cNvCxnSpPr>
          <p:nvPr/>
        </p:nvCxnSpPr>
        <p:spPr>
          <a:xfrm flipV="1">
            <a:off x="2990835" y="2186152"/>
            <a:ext cx="2516586" cy="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ED6D43-E7F8-4C27-BEA3-E9FC9C8981AA}"/>
              </a:ext>
            </a:extLst>
          </p:cNvPr>
          <p:cNvCxnSpPr>
            <a:cxnSpLocks/>
          </p:cNvCxnSpPr>
          <p:nvPr/>
        </p:nvCxnSpPr>
        <p:spPr>
          <a:xfrm flipV="1">
            <a:off x="3022188" y="2614187"/>
            <a:ext cx="5302005"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4F1DA3D-00B7-4867-B397-057174B0DF4F}"/>
              </a:ext>
            </a:extLst>
          </p:cNvPr>
          <p:cNvSpPr/>
          <p:nvPr/>
        </p:nvSpPr>
        <p:spPr>
          <a:xfrm>
            <a:off x="122562" y="3227473"/>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centroid for each cluster calculated (averaging of data points)</a:t>
            </a:r>
          </a:p>
        </p:txBody>
      </p:sp>
      <p:cxnSp>
        <p:nvCxnSpPr>
          <p:cNvPr id="33" name="Straight Arrow Connector 32">
            <a:extLst>
              <a:ext uri="{FF2B5EF4-FFF2-40B4-BE49-F238E27FC236}">
                <a16:creationId xmlns:a16="http://schemas.microsoft.com/office/drawing/2014/main" id="{1EC045DA-14BA-40B8-AB0F-D79BE843DB8C}"/>
              </a:ext>
            </a:extLst>
          </p:cNvPr>
          <p:cNvCxnSpPr>
            <a:cxnSpLocks/>
          </p:cNvCxnSpPr>
          <p:nvPr/>
        </p:nvCxnSpPr>
        <p:spPr>
          <a:xfrm>
            <a:off x="2887771" y="4476031"/>
            <a:ext cx="2188726" cy="26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 name="Content Placeholder 40">
            <a:extLst>
              <a:ext uri="{FF2B5EF4-FFF2-40B4-BE49-F238E27FC236}">
                <a16:creationId xmlns:a16="http://schemas.microsoft.com/office/drawing/2014/main" id="{6FC080D0-F16A-4FC5-8B5B-BEDF96AAB074}"/>
              </a:ext>
            </a:extLst>
          </p:cNvPr>
          <p:cNvPicPr>
            <a:picLocks noGrp="1" noChangeAspect="1"/>
          </p:cNvPicPr>
          <p:nvPr>
            <p:ph idx="1"/>
          </p:nvPr>
        </p:nvPicPr>
        <p:blipFill>
          <a:blip r:embed="rId2"/>
          <a:stretch>
            <a:fillRect/>
          </a:stretch>
        </p:blipFill>
        <p:spPr>
          <a:xfrm>
            <a:off x="4249128" y="912553"/>
            <a:ext cx="4812853" cy="3970338"/>
          </a:xfrm>
          <a:prstGeom prst="rect">
            <a:avLst/>
          </a:prstGeom>
        </p:spPr>
      </p:pic>
    </p:spTree>
    <p:extLst>
      <p:ext uri="{BB962C8B-B14F-4D97-AF65-F5344CB8AC3E}">
        <p14:creationId xmlns:p14="http://schemas.microsoft.com/office/powerpoint/2010/main" val="2936795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11</a:t>
            </a:fld>
            <a:endParaRPr lang="en-US" dirty="0"/>
          </a:p>
        </p:txBody>
      </p:sp>
      <p:sp>
        <p:nvSpPr>
          <p:cNvPr id="22" name="Rectangle 21">
            <a:extLst>
              <a:ext uri="{FF2B5EF4-FFF2-40B4-BE49-F238E27FC236}">
                <a16:creationId xmlns:a16="http://schemas.microsoft.com/office/drawing/2014/main" id="{B8811AAC-E409-4B20-97F4-61D014A530D4}"/>
              </a:ext>
            </a:extLst>
          </p:cNvPr>
          <p:cNvSpPr/>
          <p:nvPr/>
        </p:nvSpPr>
        <p:spPr>
          <a:xfrm>
            <a:off x="122563" y="1290508"/>
            <a:ext cx="2858813" cy="34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Centroid adjusted from previous iteration</a:t>
            </a:r>
          </a:p>
        </p:txBody>
      </p:sp>
      <p:cxnSp>
        <p:nvCxnSpPr>
          <p:cNvPr id="23" name="Straight Arrow Connector 22">
            <a:extLst>
              <a:ext uri="{FF2B5EF4-FFF2-40B4-BE49-F238E27FC236}">
                <a16:creationId xmlns:a16="http://schemas.microsoft.com/office/drawing/2014/main" id="{BE59E62F-849B-452C-A5AC-7E6E8CA4F681}"/>
              </a:ext>
            </a:extLst>
          </p:cNvPr>
          <p:cNvCxnSpPr>
            <a:cxnSpLocks/>
          </p:cNvCxnSpPr>
          <p:nvPr/>
        </p:nvCxnSpPr>
        <p:spPr>
          <a:xfrm>
            <a:off x="3022188" y="1465212"/>
            <a:ext cx="1475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87C73EB-A11C-4662-AE4A-CA508CACA203}"/>
              </a:ext>
            </a:extLst>
          </p:cNvPr>
          <p:cNvSpPr/>
          <p:nvPr/>
        </p:nvSpPr>
        <p:spPr>
          <a:xfrm>
            <a:off x="132022" y="1798370"/>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Distance calculation using rectilinear method and assignment of cluster based on min distance</a:t>
            </a:r>
          </a:p>
        </p:txBody>
      </p:sp>
      <p:cxnSp>
        <p:nvCxnSpPr>
          <p:cNvPr id="27" name="Straight Arrow Connector 26">
            <a:extLst>
              <a:ext uri="{FF2B5EF4-FFF2-40B4-BE49-F238E27FC236}">
                <a16:creationId xmlns:a16="http://schemas.microsoft.com/office/drawing/2014/main" id="{550002E5-B1EB-4369-B43B-A768492F1B77}"/>
              </a:ext>
            </a:extLst>
          </p:cNvPr>
          <p:cNvCxnSpPr>
            <a:cxnSpLocks/>
          </p:cNvCxnSpPr>
          <p:nvPr/>
        </p:nvCxnSpPr>
        <p:spPr>
          <a:xfrm flipV="1">
            <a:off x="2990835" y="2186152"/>
            <a:ext cx="2516586" cy="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ED6D43-E7F8-4C27-BEA3-E9FC9C8981AA}"/>
              </a:ext>
            </a:extLst>
          </p:cNvPr>
          <p:cNvCxnSpPr>
            <a:cxnSpLocks/>
          </p:cNvCxnSpPr>
          <p:nvPr/>
        </p:nvCxnSpPr>
        <p:spPr>
          <a:xfrm flipV="1">
            <a:off x="3022188" y="2614187"/>
            <a:ext cx="5302005"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4F1DA3D-00B7-4867-B397-057174B0DF4F}"/>
              </a:ext>
            </a:extLst>
          </p:cNvPr>
          <p:cNvSpPr/>
          <p:nvPr/>
        </p:nvSpPr>
        <p:spPr>
          <a:xfrm>
            <a:off x="122562" y="3227473"/>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centroid for each cluster calculated (averaging of data points)</a:t>
            </a:r>
          </a:p>
        </p:txBody>
      </p:sp>
      <p:cxnSp>
        <p:nvCxnSpPr>
          <p:cNvPr id="33" name="Straight Arrow Connector 32">
            <a:extLst>
              <a:ext uri="{FF2B5EF4-FFF2-40B4-BE49-F238E27FC236}">
                <a16:creationId xmlns:a16="http://schemas.microsoft.com/office/drawing/2014/main" id="{1EC045DA-14BA-40B8-AB0F-D79BE843DB8C}"/>
              </a:ext>
            </a:extLst>
          </p:cNvPr>
          <p:cNvCxnSpPr>
            <a:cxnSpLocks/>
          </p:cNvCxnSpPr>
          <p:nvPr/>
        </p:nvCxnSpPr>
        <p:spPr>
          <a:xfrm>
            <a:off x="2887771" y="4476031"/>
            <a:ext cx="2188726" cy="26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BC5DC9C3-9C83-4927-8A5D-24D20679041E}"/>
              </a:ext>
            </a:extLst>
          </p:cNvPr>
          <p:cNvPicPr>
            <a:picLocks noGrp="1" noChangeAspect="1"/>
          </p:cNvPicPr>
          <p:nvPr>
            <p:ph idx="1"/>
          </p:nvPr>
        </p:nvPicPr>
        <p:blipFill>
          <a:blip r:embed="rId2"/>
          <a:stretch>
            <a:fillRect/>
          </a:stretch>
        </p:blipFill>
        <p:spPr>
          <a:xfrm>
            <a:off x="4249128" y="940472"/>
            <a:ext cx="4892836" cy="3864561"/>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8BA0CEB-0550-471C-A8F8-E0A5056B2B01}"/>
                  </a:ext>
                </a:extLst>
              </p14:cNvPr>
              <p14:cNvContentPartPr/>
              <p14:nvPr/>
            </p14:nvContentPartPr>
            <p14:xfrm>
              <a:off x="8324094" y="2921876"/>
              <a:ext cx="578520" cy="360"/>
            </p14:xfrm>
          </p:contentPart>
        </mc:Choice>
        <mc:Fallback xmlns="">
          <p:pic>
            <p:nvPicPr>
              <p:cNvPr id="8" name="Ink 7">
                <a:extLst>
                  <a:ext uri="{FF2B5EF4-FFF2-40B4-BE49-F238E27FC236}">
                    <a16:creationId xmlns:a16="http://schemas.microsoft.com/office/drawing/2014/main" id="{68BA0CEB-0550-471C-A8F8-E0A5056B2B01}"/>
                  </a:ext>
                </a:extLst>
              </p:cNvPr>
              <p:cNvPicPr/>
              <p:nvPr/>
            </p:nvPicPr>
            <p:blipFill>
              <a:blip r:embed="rId4"/>
              <a:stretch>
                <a:fillRect/>
              </a:stretch>
            </p:blipFill>
            <p:spPr>
              <a:xfrm>
                <a:off x="8288094" y="2849876"/>
                <a:ext cx="650160" cy="144000"/>
              </a:xfrm>
              <a:prstGeom prst="rect">
                <a:avLst/>
              </a:prstGeom>
            </p:spPr>
          </p:pic>
        </mc:Fallback>
      </mc:AlternateContent>
    </p:spTree>
    <p:extLst>
      <p:ext uri="{BB962C8B-B14F-4D97-AF65-F5344CB8AC3E}">
        <p14:creationId xmlns:p14="http://schemas.microsoft.com/office/powerpoint/2010/main" val="273016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12</a:t>
            </a:fld>
            <a:endParaRPr lang="en-US" dirty="0"/>
          </a:p>
        </p:txBody>
      </p:sp>
      <p:sp>
        <p:nvSpPr>
          <p:cNvPr id="22" name="Rectangle 21">
            <a:extLst>
              <a:ext uri="{FF2B5EF4-FFF2-40B4-BE49-F238E27FC236}">
                <a16:creationId xmlns:a16="http://schemas.microsoft.com/office/drawing/2014/main" id="{B8811AAC-E409-4B20-97F4-61D014A530D4}"/>
              </a:ext>
            </a:extLst>
          </p:cNvPr>
          <p:cNvSpPr/>
          <p:nvPr/>
        </p:nvSpPr>
        <p:spPr>
          <a:xfrm>
            <a:off x="122563" y="1290508"/>
            <a:ext cx="2858813" cy="349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Centroid adjusted from previous iteration</a:t>
            </a:r>
          </a:p>
        </p:txBody>
      </p:sp>
      <p:cxnSp>
        <p:nvCxnSpPr>
          <p:cNvPr id="23" name="Straight Arrow Connector 22">
            <a:extLst>
              <a:ext uri="{FF2B5EF4-FFF2-40B4-BE49-F238E27FC236}">
                <a16:creationId xmlns:a16="http://schemas.microsoft.com/office/drawing/2014/main" id="{BE59E62F-849B-452C-A5AC-7E6E8CA4F681}"/>
              </a:ext>
            </a:extLst>
          </p:cNvPr>
          <p:cNvCxnSpPr>
            <a:cxnSpLocks/>
          </p:cNvCxnSpPr>
          <p:nvPr/>
        </p:nvCxnSpPr>
        <p:spPr>
          <a:xfrm flipV="1">
            <a:off x="3022188" y="1308775"/>
            <a:ext cx="1549812" cy="17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87C73EB-A11C-4662-AE4A-CA508CACA203}"/>
              </a:ext>
            </a:extLst>
          </p:cNvPr>
          <p:cNvSpPr/>
          <p:nvPr/>
        </p:nvSpPr>
        <p:spPr>
          <a:xfrm>
            <a:off x="132022" y="1798370"/>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Distance calculation using rectilinear method and assignment of cluster based on min distance</a:t>
            </a:r>
          </a:p>
        </p:txBody>
      </p:sp>
      <p:cxnSp>
        <p:nvCxnSpPr>
          <p:cNvPr id="27" name="Straight Arrow Connector 26">
            <a:extLst>
              <a:ext uri="{FF2B5EF4-FFF2-40B4-BE49-F238E27FC236}">
                <a16:creationId xmlns:a16="http://schemas.microsoft.com/office/drawing/2014/main" id="{550002E5-B1EB-4369-B43B-A768492F1B77}"/>
              </a:ext>
            </a:extLst>
          </p:cNvPr>
          <p:cNvCxnSpPr>
            <a:cxnSpLocks/>
          </p:cNvCxnSpPr>
          <p:nvPr/>
        </p:nvCxnSpPr>
        <p:spPr>
          <a:xfrm flipV="1">
            <a:off x="2990835" y="2186152"/>
            <a:ext cx="2516586" cy="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ED6D43-E7F8-4C27-BEA3-E9FC9C8981AA}"/>
              </a:ext>
            </a:extLst>
          </p:cNvPr>
          <p:cNvCxnSpPr>
            <a:cxnSpLocks/>
          </p:cNvCxnSpPr>
          <p:nvPr/>
        </p:nvCxnSpPr>
        <p:spPr>
          <a:xfrm flipV="1">
            <a:off x="3022188" y="2614187"/>
            <a:ext cx="5302005" cy="8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4F1DA3D-00B7-4867-B397-057174B0DF4F}"/>
              </a:ext>
            </a:extLst>
          </p:cNvPr>
          <p:cNvSpPr/>
          <p:nvPr/>
        </p:nvSpPr>
        <p:spPr>
          <a:xfrm>
            <a:off x="122562" y="3227473"/>
            <a:ext cx="2858813" cy="1270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New centroid for each cluster calculated (averaging of data points)</a:t>
            </a:r>
          </a:p>
        </p:txBody>
      </p:sp>
      <p:cxnSp>
        <p:nvCxnSpPr>
          <p:cNvPr id="33" name="Straight Arrow Connector 32">
            <a:extLst>
              <a:ext uri="{FF2B5EF4-FFF2-40B4-BE49-F238E27FC236}">
                <a16:creationId xmlns:a16="http://schemas.microsoft.com/office/drawing/2014/main" id="{1EC045DA-14BA-40B8-AB0F-D79BE843DB8C}"/>
              </a:ext>
            </a:extLst>
          </p:cNvPr>
          <p:cNvCxnSpPr>
            <a:cxnSpLocks/>
          </p:cNvCxnSpPr>
          <p:nvPr/>
        </p:nvCxnSpPr>
        <p:spPr>
          <a:xfrm>
            <a:off x="2887771" y="4476031"/>
            <a:ext cx="2188726" cy="26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44D48B15-553A-45DF-9D1B-181467AA6176}"/>
              </a:ext>
            </a:extLst>
          </p:cNvPr>
          <p:cNvPicPr>
            <a:picLocks noGrp="1" noChangeAspect="1"/>
          </p:cNvPicPr>
          <p:nvPr>
            <p:ph idx="1"/>
          </p:nvPr>
        </p:nvPicPr>
        <p:blipFill>
          <a:blip r:embed="rId2"/>
          <a:stretch>
            <a:fillRect/>
          </a:stretch>
        </p:blipFill>
        <p:spPr>
          <a:xfrm>
            <a:off x="3205655" y="883627"/>
            <a:ext cx="4980914" cy="3934129"/>
          </a:xfrm>
          <a:prstGeom prst="rect">
            <a:avLst/>
          </a:prstGeom>
        </p:spPr>
      </p:pic>
      <p:pic>
        <p:nvPicPr>
          <p:cNvPr id="12" name="Picture 11">
            <a:extLst>
              <a:ext uri="{FF2B5EF4-FFF2-40B4-BE49-F238E27FC236}">
                <a16:creationId xmlns:a16="http://schemas.microsoft.com/office/drawing/2014/main" id="{88E957EE-B896-4E01-8FA2-8924E582F194}"/>
              </a:ext>
            </a:extLst>
          </p:cNvPr>
          <p:cNvPicPr>
            <a:picLocks noChangeAspect="1"/>
          </p:cNvPicPr>
          <p:nvPr/>
        </p:nvPicPr>
        <p:blipFill>
          <a:blip r:embed="rId3"/>
          <a:stretch>
            <a:fillRect/>
          </a:stretch>
        </p:blipFill>
        <p:spPr>
          <a:xfrm>
            <a:off x="8201152" y="1408386"/>
            <a:ext cx="942848" cy="1660633"/>
          </a:xfrm>
          <a:prstGeom prst="rect">
            <a:avLst/>
          </a:prstGeom>
        </p:spPr>
      </p:pic>
      <p:sp>
        <p:nvSpPr>
          <p:cNvPr id="13" name="Rectangle 12">
            <a:extLst>
              <a:ext uri="{FF2B5EF4-FFF2-40B4-BE49-F238E27FC236}">
                <a16:creationId xmlns:a16="http://schemas.microsoft.com/office/drawing/2014/main" id="{12F893C7-D41F-4DC4-A1FD-6A0C82895F64}"/>
              </a:ext>
            </a:extLst>
          </p:cNvPr>
          <p:cNvSpPr/>
          <p:nvPr/>
        </p:nvSpPr>
        <p:spPr>
          <a:xfrm>
            <a:off x="7046101" y="3039565"/>
            <a:ext cx="2097899" cy="6313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dirty="0"/>
              <a:t>No change in the cluster assignment, Hence STOP</a:t>
            </a:r>
          </a:p>
        </p:txBody>
      </p:sp>
    </p:spTree>
    <p:extLst>
      <p:ext uri="{BB962C8B-B14F-4D97-AF65-F5344CB8AC3E}">
        <p14:creationId xmlns:p14="http://schemas.microsoft.com/office/powerpoint/2010/main" val="102111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5826-BA94-4B63-9922-CDF9810FC205}"/>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D487C1B-9D70-4D2C-98CC-494CCCF13A70}"/>
              </a:ext>
            </a:extLst>
          </p:cNvPr>
          <p:cNvSpPr>
            <a:spLocks noGrp="1"/>
          </p:cNvSpPr>
          <p:nvPr>
            <p:ph idx="1"/>
          </p:nvPr>
        </p:nvSpPr>
        <p:spPr/>
        <p:txBody>
          <a:bodyPr/>
          <a:lstStyle/>
          <a:p>
            <a:r>
              <a:rPr lang="en-US" dirty="0">
                <a:solidFill>
                  <a:srgbClr val="0070C0"/>
                </a:solidFill>
              </a:rPr>
              <a:t>Customer Segmentation</a:t>
            </a:r>
            <a:r>
              <a:rPr lang="en-US" dirty="0"/>
              <a:t>: </a:t>
            </a:r>
          </a:p>
          <a:p>
            <a:endParaRPr lang="en-US" dirty="0"/>
          </a:p>
        </p:txBody>
      </p:sp>
      <p:sp>
        <p:nvSpPr>
          <p:cNvPr id="4" name="Date Placeholder 3">
            <a:extLst>
              <a:ext uri="{FF2B5EF4-FFF2-40B4-BE49-F238E27FC236}">
                <a16:creationId xmlns:a16="http://schemas.microsoft.com/office/drawing/2014/main" id="{F90416FB-8F35-41C9-A91A-0B8CB9416482}"/>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96AFB991-3FB7-43AB-9D62-826F9EA27CE6}"/>
              </a:ext>
            </a:extLst>
          </p:cNvPr>
          <p:cNvSpPr>
            <a:spLocks noGrp="1"/>
          </p:cNvSpPr>
          <p:nvPr>
            <p:ph type="sldNum" sz="quarter" idx="4"/>
          </p:nvPr>
        </p:nvSpPr>
        <p:spPr/>
        <p:txBody>
          <a:bodyPr/>
          <a:lstStyle/>
          <a:p>
            <a:r>
              <a:rPr lang="en-US"/>
              <a:t>Slide no. </a:t>
            </a:r>
            <a:fld id="{7240F3D1-AE27-48C7-9FC9-EF8542F23A88}" type="slidenum">
              <a:rPr lang="en-US" smtClean="0"/>
              <a:pPr/>
              <a:t>13</a:t>
            </a:fld>
            <a:endParaRPr lang="en-US" dirty="0"/>
          </a:p>
        </p:txBody>
      </p:sp>
      <p:graphicFrame>
        <p:nvGraphicFramePr>
          <p:cNvPr id="6" name="Table 5">
            <a:extLst>
              <a:ext uri="{FF2B5EF4-FFF2-40B4-BE49-F238E27FC236}">
                <a16:creationId xmlns:a16="http://schemas.microsoft.com/office/drawing/2014/main" id="{CCBF1828-9C39-4E0E-A3A7-FCBCA68BC715}"/>
              </a:ext>
            </a:extLst>
          </p:cNvPr>
          <p:cNvGraphicFramePr>
            <a:graphicFrameLocks noGrp="1"/>
          </p:cNvGraphicFramePr>
          <p:nvPr>
            <p:extLst>
              <p:ext uri="{D42A27DB-BD31-4B8C-83A1-F6EECF244321}">
                <p14:modId xmlns:p14="http://schemas.microsoft.com/office/powerpoint/2010/main" val="1239904398"/>
              </p:ext>
            </p:extLst>
          </p:nvPr>
        </p:nvGraphicFramePr>
        <p:xfrm>
          <a:off x="307091" y="1192893"/>
          <a:ext cx="8644404" cy="3340727"/>
        </p:xfrm>
        <a:graphic>
          <a:graphicData uri="http://schemas.openxmlformats.org/drawingml/2006/table">
            <a:tbl>
              <a:tblPr firstRow="1" bandRow="1">
                <a:tableStyleId>{1E5458E1-0376-4910-A6E8-49B6F46B1678}</a:tableStyleId>
              </a:tblPr>
              <a:tblGrid>
                <a:gridCol w="2037348">
                  <a:extLst>
                    <a:ext uri="{9D8B030D-6E8A-4147-A177-3AD203B41FA5}">
                      <a16:colId xmlns:a16="http://schemas.microsoft.com/office/drawing/2014/main" val="1987847450"/>
                    </a:ext>
                  </a:extLst>
                </a:gridCol>
                <a:gridCol w="6607056">
                  <a:extLst>
                    <a:ext uri="{9D8B030D-6E8A-4147-A177-3AD203B41FA5}">
                      <a16:colId xmlns:a16="http://schemas.microsoft.com/office/drawing/2014/main" val="1230031288"/>
                    </a:ext>
                  </a:extLst>
                </a:gridCol>
              </a:tblGrid>
              <a:tr h="225424">
                <a:tc>
                  <a:txBody>
                    <a:bodyPr/>
                    <a:lstStyle/>
                    <a:p>
                      <a:r>
                        <a:rPr lang="en-US" sz="1050" dirty="0"/>
                        <a:t>Pricing Segmentation</a:t>
                      </a:r>
                    </a:p>
                  </a:txBody>
                  <a:tcPr/>
                </a:tc>
                <a:tc>
                  <a:txBody>
                    <a:bodyPr/>
                    <a:lstStyle/>
                    <a:p>
                      <a:endParaRPr lang="en-US" sz="1050"/>
                    </a:p>
                  </a:txBody>
                  <a:tcPr/>
                </a:tc>
                <a:extLst>
                  <a:ext uri="{0D108BD9-81ED-4DB2-BD59-A6C34878D82A}">
                    <a16:rowId xmlns:a16="http://schemas.microsoft.com/office/drawing/2014/main" val="3316457821"/>
                  </a:ext>
                </a:extLst>
              </a:tr>
              <a:tr h="225424">
                <a:tc>
                  <a:txBody>
                    <a:bodyPr/>
                    <a:lstStyle/>
                    <a:p>
                      <a:r>
                        <a:rPr lang="en-US" sz="1050" b="0" i="0" kern="1200" dirty="0">
                          <a:solidFill>
                            <a:schemeClr val="tx1"/>
                          </a:solidFill>
                          <a:effectLst/>
                          <a:latin typeface="+mn-lt"/>
                          <a:ea typeface="+mn-ea"/>
                          <a:cs typeface="+mn-cs"/>
                        </a:rPr>
                        <a:t>Loyalty</a:t>
                      </a:r>
                      <a:r>
                        <a:rPr lang="en-US" sz="1050" b="1" i="0" kern="1200" dirty="0">
                          <a:solidFill>
                            <a:schemeClr val="tx1"/>
                          </a:solidFill>
                          <a:effectLst/>
                          <a:latin typeface="+mn-lt"/>
                          <a:ea typeface="+mn-ea"/>
                          <a:cs typeface="+mn-cs"/>
                        </a:rPr>
                        <a:t> </a:t>
                      </a:r>
                      <a:endParaRPr lang="en-US" sz="1050" dirty="0"/>
                    </a:p>
                  </a:txBody>
                  <a:tcPr/>
                </a:tc>
                <a:tc>
                  <a:txBody>
                    <a:bodyPr/>
                    <a:lstStyle/>
                    <a:p>
                      <a:endParaRPr lang="en-US" sz="1050" dirty="0"/>
                    </a:p>
                  </a:txBody>
                  <a:tcPr/>
                </a:tc>
                <a:extLst>
                  <a:ext uri="{0D108BD9-81ED-4DB2-BD59-A6C34878D82A}">
                    <a16:rowId xmlns:a16="http://schemas.microsoft.com/office/drawing/2014/main" val="1355153264"/>
                  </a:ext>
                </a:extLst>
              </a:tr>
              <a:tr h="225424">
                <a:tc>
                  <a:txBody>
                    <a:bodyPr/>
                    <a:lstStyle/>
                    <a:p>
                      <a:r>
                        <a:rPr lang="en-US" sz="1050" dirty="0"/>
                        <a:t>Spend </a:t>
                      </a:r>
                      <a:r>
                        <a:rPr lang="en-US" sz="1050" dirty="0" err="1"/>
                        <a:t>Behaviour</a:t>
                      </a:r>
                      <a:endParaRPr lang="en-US" sz="1050" dirty="0"/>
                    </a:p>
                  </a:txBody>
                  <a:tcPr/>
                </a:tc>
                <a:tc>
                  <a:txBody>
                    <a:bodyPr/>
                    <a:lstStyle/>
                    <a:p>
                      <a:endParaRPr lang="en-US" sz="1050" dirty="0"/>
                    </a:p>
                  </a:txBody>
                  <a:tcPr/>
                </a:tc>
                <a:extLst>
                  <a:ext uri="{0D108BD9-81ED-4DB2-BD59-A6C34878D82A}">
                    <a16:rowId xmlns:a16="http://schemas.microsoft.com/office/drawing/2014/main" val="962995529"/>
                  </a:ext>
                </a:extLst>
              </a:tr>
              <a:tr h="225424">
                <a:tc>
                  <a:txBody>
                    <a:bodyPr/>
                    <a:lstStyle/>
                    <a:p>
                      <a:r>
                        <a:rPr lang="en-US" sz="1050" dirty="0"/>
                        <a:t>Branch Geo </a:t>
                      </a:r>
                    </a:p>
                  </a:txBody>
                  <a:tcPr/>
                </a:tc>
                <a:tc>
                  <a:txBody>
                    <a:bodyPr/>
                    <a:lstStyle/>
                    <a:p>
                      <a:endParaRPr lang="en-US" sz="1050" dirty="0"/>
                    </a:p>
                  </a:txBody>
                  <a:tcPr/>
                </a:tc>
                <a:extLst>
                  <a:ext uri="{0D108BD9-81ED-4DB2-BD59-A6C34878D82A}">
                    <a16:rowId xmlns:a16="http://schemas.microsoft.com/office/drawing/2014/main" val="3721966402"/>
                  </a:ext>
                </a:extLst>
              </a:tr>
              <a:tr h="225424">
                <a:tc>
                  <a:txBody>
                    <a:bodyPr/>
                    <a:lstStyle/>
                    <a:p>
                      <a:r>
                        <a:rPr lang="en-US" sz="1050" dirty="0"/>
                        <a:t>Customer Need</a:t>
                      </a:r>
                    </a:p>
                  </a:txBody>
                  <a:tcPr/>
                </a:tc>
                <a:tc>
                  <a:txBody>
                    <a:bodyPr/>
                    <a:lstStyle/>
                    <a:p>
                      <a:r>
                        <a:rPr lang="en-US" sz="1050" dirty="0"/>
                        <a:t>needs, channel of preferences, service expectations.</a:t>
                      </a:r>
                    </a:p>
                  </a:txBody>
                  <a:tcPr/>
                </a:tc>
                <a:extLst>
                  <a:ext uri="{0D108BD9-81ED-4DB2-BD59-A6C34878D82A}">
                    <a16:rowId xmlns:a16="http://schemas.microsoft.com/office/drawing/2014/main" val="1416991684"/>
                  </a:ext>
                </a:extLst>
              </a:tr>
              <a:tr h="368876">
                <a:tc>
                  <a:txBody>
                    <a:bodyPr/>
                    <a:lstStyle/>
                    <a:p>
                      <a:r>
                        <a:rPr lang="en-US" sz="1050" dirty="0"/>
                        <a:t>Category </a:t>
                      </a:r>
                    </a:p>
                  </a:txBody>
                  <a:tcPr/>
                </a:tc>
                <a:tc>
                  <a:txBody>
                    <a:bodyPr/>
                    <a:lstStyle/>
                    <a:p>
                      <a:r>
                        <a:rPr lang="en-US" sz="1050" dirty="0"/>
                        <a:t>Who are these customers?</a:t>
                      </a:r>
                    </a:p>
                    <a:p>
                      <a:r>
                        <a:rPr lang="en-US" sz="1050" dirty="0"/>
                        <a:t>Why are they behaving the way to?</a:t>
                      </a:r>
                    </a:p>
                  </a:txBody>
                  <a:tcPr/>
                </a:tc>
                <a:extLst>
                  <a:ext uri="{0D108BD9-81ED-4DB2-BD59-A6C34878D82A}">
                    <a16:rowId xmlns:a16="http://schemas.microsoft.com/office/drawing/2014/main" val="2750542452"/>
                  </a:ext>
                </a:extLst>
              </a:tr>
              <a:tr h="942683">
                <a:tc>
                  <a:txBody>
                    <a:bodyPr/>
                    <a:lstStyle/>
                    <a:p>
                      <a:r>
                        <a:rPr lang="en-US" sz="1050" dirty="0"/>
                        <a:t>Customer Service</a:t>
                      </a:r>
                    </a:p>
                  </a:txBody>
                  <a:tcPr/>
                </a:tc>
                <a:tc>
                  <a:txBody>
                    <a:bodyPr/>
                    <a:lstStyle/>
                    <a:p>
                      <a:r>
                        <a:rPr lang="en-US" sz="1050" dirty="0"/>
                        <a:t>Customer Value in last 6/12/18/24 months</a:t>
                      </a:r>
                    </a:p>
                    <a:p>
                      <a:r>
                        <a:rPr lang="en-US" sz="1050" dirty="0"/>
                        <a:t>Customer Type – Individuals and Small Businesses</a:t>
                      </a:r>
                    </a:p>
                    <a:p>
                      <a:r>
                        <a:rPr lang="en-US" sz="1050" dirty="0"/>
                        <a:t>Product type (e.g. Gas, Electricity etc)</a:t>
                      </a:r>
                    </a:p>
                    <a:p>
                      <a:r>
                        <a:rPr lang="en-US" sz="1050" dirty="0"/>
                        <a:t>Length of Relationship</a:t>
                      </a:r>
                    </a:p>
                    <a:p>
                      <a:r>
                        <a:rPr lang="en-US" sz="1050" dirty="0"/>
                        <a:t>Overall consumption</a:t>
                      </a:r>
                    </a:p>
                    <a:p>
                      <a:r>
                        <a:rPr lang="en-US" sz="1050" dirty="0"/>
                        <a:t>Number of complains</a:t>
                      </a:r>
                    </a:p>
                  </a:txBody>
                  <a:tcPr/>
                </a:tc>
                <a:extLst>
                  <a:ext uri="{0D108BD9-81ED-4DB2-BD59-A6C34878D82A}">
                    <a16:rowId xmlns:a16="http://schemas.microsoft.com/office/drawing/2014/main" val="2816379740"/>
                  </a:ext>
                </a:extLst>
              </a:tr>
              <a:tr h="620387">
                <a:tc>
                  <a:txBody>
                    <a:bodyPr/>
                    <a:lstStyle/>
                    <a:p>
                      <a:r>
                        <a:rPr lang="en-US" sz="1050" dirty="0"/>
                        <a:t>News Article Clustering</a:t>
                      </a:r>
                    </a:p>
                  </a:txBody>
                  <a:tcPr/>
                </a:tc>
                <a:tc>
                  <a:txBody>
                    <a:bodyPr/>
                    <a:lstStyle/>
                    <a:p>
                      <a:endParaRPr lang="en-US" sz="1050" dirty="0"/>
                    </a:p>
                  </a:txBody>
                  <a:tcPr/>
                </a:tc>
                <a:extLst>
                  <a:ext uri="{0D108BD9-81ED-4DB2-BD59-A6C34878D82A}">
                    <a16:rowId xmlns:a16="http://schemas.microsoft.com/office/drawing/2014/main" val="322757303"/>
                  </a:ext>
                </a:extLst>
              </a:tr>
            </a:tbl>
          </a:graphicData>
        </a:graphic>
      </p:graphicFrame>
    </p:spTree>
    <p:extLst>
      <p:ext uri="{BB962C8B-B14F-4D97-AF65-F5344CB8AC3E}">
        <p14:creationId xmlns:p14="http://schemas.microsoft.com/office/powerpoint/2010/main" val="2907066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98D1-54D9-42B4-9A70-6FA186003C0C}"/>
              </a:ext>
            </a:extLst>
          </p:cNvPr>
          <p:cNvSpPr>
            <a:spLocks noGrp="1"/>
          </p:cNvSpPr>
          <p:nvPr>
            <p:ph type="title"/>
          </p:nvPr>
        </p:nvSpPr>
        <p:spPr>
          <a:xfrm>
            <a:off x="0" y="-35131"/>
            <a:ext cx="9144000" cy="891540"/>
          </a:xfrm>
        </p:spPr>
        <p:txBody>
          <a:bodyPr>
            <a:normAutofit/>
          </a:bodyPr>
          <a:lstStyle/>
          <a:p>
            <a:r>
              <a:rPr lang="en-US" dirty="0"/>
              <a:t>Disadvantages</a:t>
            </a:r>
          </a:p>
        </p:txBody>
      </p:sp>
      <p:sp>
        <p:nvSpPr>
          <p:cNvPr id="3" name="Content Placeholder 2">
            <a:extLst>
              <a:ext uri="{FF2B5EF4-FFF2-40B4-BE49-F238E27FC236}">
                <a16:creationId xmlns:a16="http://schemas.microsoft.com/office/drawing/2014/main" id="{6F095CAA-A2E6-4EDB-8B16-0A6ED0EF6ACD}"/>
              </a:ext>
            </a:extLst>
          </p:cNvPr>
          <p:cNvSpPr>
            <a:spLocks noGrp="1"/>
          </p:cNvSpPr>
          <p:nvPr>
            <p:ph idx="1"/>
          </p:nvPr>
        </p:nvSpPr>
        <p:spPr>
          <a:xfrm>
            <a:off x="-1" y="891539"/>
            <a:ext cx="4678533" cy="3971405"/>
          </a:xfrm>
        </p:spPr>
        <p:txBody>
          <a:bodyPr>
            <a:normAutofit/>
          </a:bodyPr>
          <a:lstStyle/>
          <a:p>
            <a:r>
              <a:rPr lang="en-US" sz="1600" dirty="0">
                <a:solidFill>
                  <a:srgbClr val="FF0000"/>
                </a:solidFill>
              </a:rPr>
              <a:t>Fixed number </a:t>
            </a:r>
            <a:r>
              <a:rPr lang="en-US" sz="1600" dirty="0"/>
              <a:t>of clusters can make it difficult to predict what K should be.</a:t>
            </a:r>
          </a:p>
          <a:p>
            <a:endParaRPr lang="en-US" sz="1600" dirty="0"/>
          </a:p>
          <a:p>
            <a:r>
              <a:rPr lang="en-US" sz="1600" dirty="0">
                <a:solidFill>
                  <a:schemeClr val="tx1"/>
                </a:solidFill>
              </a:rPr>
              <a:t>Does </a:t>
            </a:r>
            <a:r>
              <a:rPr lang="en-US" sz="1600" dirty="0">
                <a:solidFill>
                  <a:srgbClr val="FF0000"/>
                </a:solidFill>
              </a:rPr>
              <a:t>not work well</a:t>
            </a:r>
            <a:r>
              <a:rPr lang="en-US" sz="1600" dirty="0">
                <a:solidFill>
                  <a:schemeClr val="tx1"/>
                </a:solidFill>
              </a:rPr>
              <a:t> with non-globular clusters.</a:t>
            </a:r>
          </a:p>
          <a:p>
            <a:endParaRPr lang="en-US" sz="1600" dirty="0"/>
          </a:p>
          <a:p>
            <a:r>
              <a:rPr lang="en-US" sz="1600" dirty="0"/>
              <a:t>Different </a:t>
            </a:r>
            <a:r>
              <a:rPr lang="en-US" sz="1600" dirty="0">
                <a:highlight>
                  <a:srgbClr val="FFFF00"/>
                </a:highlight>
              </a:rPr>
              <a:t>initial partitions </a:t>
            </a:r>
            <a:r>
              <a:rPr lang="en-US" sz="1600" dirty="0"/>
              <a:t>can result in </a:t>
            </a:r>
            <a:r>
              <a:rPr lang="en-US" sz="1600" dirty="0">
                <a:highlight>
                  <a:srgbClr val="FFFF00"/>
                </a:highlight>
              </a:rPr>
              <a:t>different</a:t>
            </a:r>
            <a:r>
              <a:rPr lang="en-US" sz="1600" dirty="0"/>
              <a:t> final clusters. </a:t>
            </a:r>
          </a:p>
          <a:p>
            <a:endParaRPr lang="en-US" sz="1600" dirty="0"/>
          </a:p>
          <a:p>
            <a:r>
              <a:rPr lang="en-US" sz="1600" dirty="0"/>
              <a:t>Even </a:t>
            </a:r>
            <a:r>
              <a:rPr lang="en-US" sz="1600" dirty="0">
                <a:solidFill>
                  <a:srgbClr val="FF0000"/>
                </a:solidFill>
              </a:rPr>
              <a:t>outliers</a:t>
            </a:r>
            <a:r>
              <a:rPr lang="en-US" sz="1600" dirty="0"/>
              <a:t> become part of some cluster!</a:t>
            </a:r>
          </a:p>
        </p:txBody>
      </p:sp>
      <p:sp>
        <p:nvSpPr>
          <p:cNvPr id="4" name="Date Placeholder 3">
            <a:extLst>
              <a:ext uri="{FF2B5EF4-FFF2-40B4-BE49-F238E27FC236}">
                <a16:creationId xmlns:a16="http://schemas.microsoft.com/office/drawing/2014/main" id="{23430832-9776-4FBA-8675-56E0031F9AB3}"/>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017BEDBD-5EEC-4CEE-A560-1BF53258FA96}"/>
              </a:ext>
            </a:extLst>
          </p:cNvPr>
          <p:cNvSpPr>
            <a:spLocks noGrp="1"/>
          </p:cNvSpPr>
          <p:nvPr>
            <p:ph type="sldNum" sz="quarter" idx="4"/>
          </p:nvPr>
        </p:nvSpPr>
        <p:spPr/>
        <p:txBody>
          <a:bodyPr/>
          <a:lstStyle/>
          <a:p>
            <a:r>
              <a:rPr lang="en-US"/>
              <a:t>Slide no. </a:t>
            </a:r>
            <a:fld id="{7240F3D1-AE27-48C7-9FC9-EF8542F23A88}" type="slidenum">
              <a:rPr lang="en-US" smtClean="0"/>
              <a:pPr/>
              <a:t>14</a:t>
            </a:fld>
            <a:endParaRPr lang="en-US" dirty="0"/>
          </a:p>
        </p:txBody>
      </p:sp>
      <p:sp>
        <p:nvSpPr>
          <p:cNvPr id="6" name="Callout: Line with Border and Accent Bar 5">
            <a:extLst>
              <a:ext uri="{FF2B5EF4-FFF2-40B4-BE49-F238E27FC236}">
                <a16:creationId xmlns:a16="http://schemas.microsoft.com/office/drawing/2014/main" id="{20FE1659-77AA-42DA-8C99-3C62338B1496}"/>
              </a:ext>
            </a:extLst>
          </p:cNvPr>
          <p:cNvSpPr/>
          <p:nvPr/>
        </p:nvSpPr>
        <p:spPr>
          <a:xfrm>
            <a:off x="4735773" y="1023535"/>
            <a:ext cx="4328327" cy="1006950"/>
          </a:xfrm>
          <a:prstGeom prst="accentBorderCallout1">
            <a:avLst>
              <a:gd name="adj1" fmla="val 18750"/>
              <a:gd name="adj2" fmla="val -8333"/>
              <a:gd name="adj3" fmla="val 88952"/>
              <a:gd name="adj4" fmla="val -35385"/>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400" dirty="0"/>
              <a:t>A </a:t>
            </a:r>
            <a:r>
              <a:rPr lang="en-US" sz="1400" dirty="0">
                <a:solidFill>
                  <a:srgbClr val="0070C0"/>
                </a:solidFill>
              </a:rPr>
              <a:t>Globular clusters </a:t>
            </a:r>
            <a:r>
              <a:rPr lang="en-US" sz="1400" dirty="0"/>
              <a:t>are very tightly bound, which gives them their spherical shapes and relatively high stellar densities toward their centers.</a:t>
            </a:r>
          </a:p>
        </p:txBody>
      </p:sp>
      <p:pic>
        <p:nvPicPr>
          <p:cNvPr id="2051" name="Picture 3" descr="https://upload.wikimedia.org/wikipedia/commons/thumb/6/6a/A_Swarm_of_Ancient_Stars_-_GPN-2000-000930.jpg/300px-A_Swarm_of_Ancient_Stars_-_GPN-2000-000930.jpg">
            <a:hlinkClick r:id="rId2"/>
            <a:extLst>
              <a:ext uri="{FF2B5EF4-FFF2-40B4-BE49-F238E27FC236}">
                <a16:creationId xmlns:a16="http://schemas.microsoft.com/office/drawing/2014/main" id="{56A873D1-5D3C-43CD-A0E8-54AA4A8B7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0295" y="2364738"/>
            <a:ext cx="2263805" cy="2376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62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2AC4-9DCA-4C51-A28D-F1F7B5A11071}"/>
              </a:ext>
            </a:extLst>
          </p:cNvPr>
          <p:cNvSpPr>
            <a:spLocks noGrp="1"/>
          </p:cNvSpPr>
          <p:nvPr>
            <p:ph type="title"/>
          </p:nvPr>
        </p:nvSpPr>
        <p:spPr/>
        <p:txBody>
          <a:bodyPr/>
          <a:lstStyle/>
          <a:p>
            <a:r>
              <a:rPr lang="en-US" dirty="0"/>
              <a:t>When K-Means Clustering Fails</a:t>
            </a:r>
          </a:p>
        </p:txBody>
      </p:sp>
      <p:sp>
        <p:nvSpPr>
          <p:cNvPr id="3" name="Content Placeholder 2">
            <a:extLst>
              <a:ext uri="{FF2B5EF4-FFF2-40B4-BE49-F238E27FC236}">
                <a16:creationId xmlns:a16="http://schemas.microsoft.com/office/drawing/2014/main" id="{D1B16E70-07B2-453A-A1A1-A4DA5936EB9F}"/>
              </a:ext>
            </a:extLst>
          </p:cNvPr>
          <p:cNvSpPr>
            <a:spLocks noGrp="1"/>
          </p:cNvSpPr>
          <p:nvPr>
            <p:ph idx="1"/>
          </p:nvPr>
        </p:nvSpPr>
        <p:spPr/>
        <p:txBody>
          <a:bodyPr>
            <a:normAutofit/>
          </a:bodyPr>
          <a:lstStyle/>
          <a:p>
            <a:r>
              <a:rPr lang="en-US" sz="1600" dirty="0"/>
              <a:t>(-) Real-life data is almost always messy. </a:t>
            </a:r>
          </a:p>
          <a:p>
            <a:endParaRPr lang="en-US" sz="1600" dirty="0"/>
          </a:p>
          <a:p>
            <a:r>
              <a:rPr lang="en-US" sz="1600" dirty="0"/>
              <a:t>(-) The examples and illustrations we see in our statistics courses are designed to reflect ideal situations that sadly almost never occur in the real world. </a:t>
            </a:r>
          </a:p>
          <a:p>
            <a:endParaRPr lang="en-US" sz="1600" dirty="0"/>
          </a:p>
          <a:p>
            <a:r>
              <a:rPr lang="en-US" sz="1600" dirty="0"/>
              <a:t>(+) This works best when your data is roughly "spherical," as in the toy data set </a:t>
            </a:r>
          </a:p>
          <a:p>
            <a:endParaRPr lang="en-US" sz="1600" dirty="0"/>
          </a:p>
          <a:p>
            <a:r>
              <a:rPr lang="en-US" sz="1600"/>
              <a:t>(+) Still </a:t>
            </a:r>
            <a:r>
              <a:rPr lang="en-US" sz="1600" dirty="0"/>
              <a:t>the most widely used unsupervised machine learning algorithms</a:t>
            </a:r>
          </a:p>
        </p:txBody>
      </p:sp>
      <p:sp>
        <p:nvSpPr>
          <p:cNvPr id="4" name="Date Placeholder 3">
            <a:extLst>
              <a:ext uri="{FF2B5EF4-FFF2-40B4-BE49-F238E27FC236}">
                <a16:creationId xmlns:a16="http://schemas.microsoft.com/office/drawing/2014/main" id="{CE95209B-AAD0-442F-B6FD-BF2E36128DA7}"/>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7E5F8B79-D270-4577-B6E2-D6C686DDE38B}"/>
              </a:ext>
            </a:extLst>
          </p:cNvPr>
          <p:cNvSpPr>
            <a:spLocks noGrp="1"/>
          </p:cNvSpPr>
          <p:nvPr>
            <p:ph type="sldNum" sz="quarter" idx="4"/>
          </p:nvPr>
        </p:nvSpPr>
        <p:spPr/>
        <p:txBody>
          <a:bodyPr/>
          <a:lstStyle/>
          <a:p>
            <a:r>
              <a:rPr lang="en-US"/>
              <a:t>Slide no. </a:t>
            </a:r>
            <a:fld id="{7240F3D1-AE27-48C7-9FC9-EF8542F23A88}" type="slidenum">
              <a:rPr lang="en-US" smtClean="0"/>
              <a:pPr/>
              <a:t>15</a:t>
            </a:fld>
            <a:endParaRPr lang="en-US" dirty="0"/>
          </a:p>
        </p:txBody>
      </p:sp>
    </p:spTree>
    <p:extLst>
      <p:ext uri="{BB962C8B-B14F-4D97-AF65-F5344CB8AC3E}">
        <p14:creationId xmlns:p14="http://schemas.microsoft.com/office/powerpoint/2010/main" val="248318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9705-3077-4B05-9379-947F26181928}"/>
              </a:ext>
            </a:extLst>
          </p:cNvPr>
          <p:cNvSpPr>
            <a:spLocks noGrp="1"/>
          </p:cNvSpPr>
          <p:nvPr>
            <p:ph type="title"/>
          </p:nvPr>
        </p:nvSpPr>
        <p:spPr/>
        <p:txBody>
          <a:bodyPr>
            <a:normAutofit/>
          </a:bodyPr>
          <a:lstStyle/>
          <a:p>
            <a:r>
              <a:rPr lang="en-US" dirty="0"/>
              <a:t>Use cases</a:t>
            </a:r>
          </a:p>
        </p:txBody>
      </p:sp>
      <p:graphicFrame>
        <p:nvGraphicFramePr>
          <p:cNvPr id="6" name="Content Placeholder 5">
            <a:extLst>
              <a:ext uri="{FF2B5EF4-FFF2-40B4-BE49-F238E27FC236}">
                <a16:creationId xmlns:a16="http://schemas.microsoft.com/office/drawing/2014/main" id="{4DAC1FF7-4F8A-4486-85BB-ED98A73254C6}"/>
              </a:ext>
            </a:extLst>
          </p:cNvPr>
          <p:cNvGraphicFramePr>
            <a:graphicFrameLocks noGrp="1"/>
          </p:cNvGraphicFramePr>
          <p:nvPr>
            <p:ph idx="1"/>
            <p:extLst>
              <p:ext uri="{D42A27DB-BD31-4B8C-83A1-F6EECF244321}">
                <p14:modId xmlns:p14="http://schemas.microsoft.com/office/powerpoint/2010/main" val="3777930332"/>
              </p:ext>
            </p:extLst>
          </p:nvPr>
        </p:nvGraphicFramePr>
        <p:xfrm>
          <a:off x="0" y="997388"/>
          <a:ext cx="9144000" cy="3098800"/>
        </p:xfrm>
        <a:graphic>
          <a:graphicData uri="http://schemas.openxmlformats.org/drawingml/2006/table">
            <a:tbl>
              <a:tblPr firstRow="1" bandRow="1">
                <a:tableStyleId>{69012ECD-51FC-41F1-AA8D-1B2483CD663E}</a:tableStyleId>
              </a:tblPr>
              <a:tblGrid>
                <a:gridCol w="2286000">
                  <a:extLst>
                    <a:ext uri="{9D8B030D-6E8A-4147-A177-3AD203B41FA5}">
                      <a16:colId xmlns:a16="http://schemas.microsoft.com/office/drawing/2014/main" val="3720784724"/>
                    </a:ext>
                  </a:extLst>
                </a:gridCol>
                <a:gridCol w="2286000">
                  <a:extLst>
                    <a:ext uri="{9D8B030D-6E8A-4147-A177-3AD203B41FA5}">
                      <a16:colId xmlns:a16="http://schemas.microsoft.com/office/drawing/2014/main" val="4053172501"/>
                    </a:ext>
                  </a:extLst>
                </a:gridCol>
                <a:gridCol w="2286000">
                  <a:extLst>
                    <a:ext uri="{9D8B030D-6E8A-4147-A177-3AD203B41FA5}">
                      <a16:colId xmlns:a16="http://schemas.microsoft.com/office/drawing/2014/main" val="1177895656"/>
                    </a:ext>
                  </a:extLst>
                </a:gridCol>
                <a:gridCol w="2286000">
                  <a:extLst>
                    <a:ext uri="{9D8B030D-6E8A-4147-A177-3AD203B41FA5}">
                      <a16:colId xmlns:a16="http://schemas.microsoft.com/office/drawing/2014/main" val="444395084"/>
                    </a:ext>
                  </a:extLst>
                </a:gridCol>
              </a:tblGrid>
              <a:tr h="117387">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t>Behavioral segmentation</a:t>
                      </a:r>
                    </a:p>
                  </a:txBody>
                  <a:tcPr/>
                </a:tc>
                <a:tc>
                  <a:txBody>
                    <a:bodyPr/>
                    <a:lstStyle/>
                    <a:p>
                      <a:r>
                        <a:rPr lang="en-US" sz="1600" dirty="0"/>
                        <a:t>Inventory categorization</a:t>
                      </a:r>
                    </a:p>
                  </a:txBody>
                  <a:tcPr/>
                </a:tc>
                <a:tc>
                  <a:txBody>
                    <a:bodyPr/>
                    <a:lstStyle/>
                    <a:p>
                      <a:r>
                        <a:rPr lang="en-US" sz="1600" dirty="0"/>
                        <a:t>Sorting sensor measurements</a:t>
                      </a:r>
                    </a:p>
                  </a:txBody>
                  <a:tcPr/>
                </a:tc>
                <a:tc>
                  <a:txBody>
                    <a:bodyPr/>
                    <a:lstStyle/>
                    <a:p>
                      <a:r>
                        <a:rPr lang="en-US" sz="1600" dirty="0"/>
                        <a:t>Detecting bots or anomalies</a:t>
                      </a:r>
                    </a:p>
                  </a:txBody>
                  <a:tcPr/>
                </a:tc>
                <a:extLst>
                  <a:ext uri="{0D108BD9-81ED-4DB2-BD59-A6C34878D82A}">
                    <a16:rowId xmlns:a16="http://schemas.microsoft.com/office/drawing/2014/main" val="2613066438"/>
                  </a:ext>
                </a:extLst>
              </a:tr>
              <a:tr h="370840">
                <a:tc>
                  <a:txBody>
                    <a:bodyPr/>
                    <a:lstStyle/>
                    <a:p>
                      <a:pPr marL="285750" indent="-285750">
                        <a:buFont typeface="Arial" panose="020B0604020202020204" pitchFamily="34" charset="0"/>
                        <a:buChar char="•"/>
                      </a:pPr>
                      <a:r>
                        <a:rPr lang="en-US" dirty="0"/>
                        <a:t>Segment by purchase history</a:t>
                      </a:r>
                    </a:p>
                    <a:p>
                      <a:pPr marL="285750" indent="-285750">
                        <a:buFont typeface="Arial" panose="020B0604020202020204" pitchFamily="34" charset="0"/>
                        <a:buChar char="•"/>
                      </a:pPr>
                      <a:r>
                        <a:rPr lang="en-US" dirty="0"/>
                        <a:t>Segment by activities on application, website, or platform</a:t>
                      </a:r>
                    </a:p>
                    <a:p>
                      <a:pPr marL="285750" indent="-285750">
                        <a:buFont typeface="Arial" panose="020B0604020202020204" pitchFamily="34" charset="0"/>
                        <a:buChar char="•"/>
                      </a:pPr>
                      <a:r>
                        <a:rPr lang="en-US" dirty="0"/>
                        <a:t>Define personas based on interests</a:t>
                      </a:r>
                    </a:p>
                    <a:p>
                      <a:pPr marL="285750" indent="-285750">
                        <a:buFont typeface="Arial" panose="020B0604020202020204" pitchFamily="34" charset="0"/>
                        <a:buChar char="•"/>
                      </a:pPr>
                      <a:r>
                        <a:rPr lang="en-US" dirty="0"/>
                        <a:t>Create profiles based on activity monitoring</a:t>
                      </a:r>
                    </a:p>
                    <a:p>
                      <a:pPr marL="285750" indent="-285750">
                        <a:buFont typeface="Arial" panose="020B0604020202020204" pitchFamily="34" charset="0"/>
                        <a:buChar char="•"/>
                      </a:pPr>
                      <a:endParaRPr lang="en-US" dirty="0"/>
                    </a:p>
                  </a:txBody>
                  <a:tcPr/>
                </a:tc>
                <a:tc>
                  <a:txBody>
                    <a:bodyPr/>
                    <a:lstStyle/>
                    <a:p>
                      <a:pPr marL="285750" indent="-285750">
                        <a:buFont typeface="Arial" panose="020B0604020202020204" pitchFamily="34" charset="0"/>
                        <a:buChar char="•"/>
                      </a:pPr>
                      <a:r>
                        <a:rPr lang="en-US" dirty="0"/>
                        <a:t>Group inventory by sales activity</a:t>
                      </a:r>
                    </a:p>
                    <a:p>
                      <a:pPr marL="285750" indent="-285750">
                        <a:buFont typeface="Arial" panose="020B0604020202020204" pitchFamily="34" charset="0"/>
                        <a:buChar char="•"/>
                      </a:pPr>
                      <a:r>
                        <a:rPr lang="en-US" dirty="0"/>
                        <a:t>Group inventory by manufacturing metrics</a:t>
                      </a:r>
                    </a:p>
                    <a:p>
                      <a:endParaRPr lang="en-US" dirty="0"/>
                    </a:p>
                  </a:txBody>
                  <a:tcPr/>
                </a:tc>
                <a:tc>
                  <a:txBody>
                    <a:bodyPr/>
                    <a:lstStyle/>
                    <a:p>
                      <a:pPr marL="285750" indent="-285750">
                        <a:buFont typeface="Arial" panose="020B0604020202020204" pitchFamily="34" charset="0"/>
                        <a:buChar char="•"/>
                      </a:pPr>
                      <a:r>
                        <a:rPr lang="en-US" dirty="0"/>
                        <a:t>Detect activity types in motion sensors</a:t>
                      </a:r>
                    </a:p>
                    <a:p>
                      <a:pPr marL="285750" indent="-285750">
                        <a:buFont typeface="Arial" panose="020B0604020202020204" pitchFamily="34" charset="0"/>
                        <a:buChar char="•"/>
                      </a:pPr>
                      <a:r>
                        <a:rPr lang="en-US" dirty="0"/>
                        <a:t>Group images</a:t>
                      </a:r>
                    </a:p>
                    <a:p>
                      <a:pPr marL="285750" indent="-285750">
                        <a:buFont typeface="Arial" panose="020B0604020202020204" pitchFamily="34" charset="0"/>
                        <a:buChar char="•"/>
                      </a:pPr>
                      <a:r>
                        <a:rPr lang="en-US" dirty="0"/>
                        <a:t>Separate audio</a:t>
                      </a:r>
                    </a:p>
                    <a:p>
                      <a:pPr marL="285750" indent="-285750">
                        <a:buFont typeface="Arial" panose="020B0604020202020204" pitchFamily="34" charset="0"/>
                        <a:buChar char="•"/>
                      </a:pPr>
                      <a:r>
                        <a:rPr lang="en-US" dirty="0"/>
                        <a:t>Identify groups in health monitoring</a:t>
                      </a:r>
                    </a:p>
                    <a:p>
                      <a:endParaRPr lang="en-US" dirty="0"/>
                    </a:p>
                  </a:txBody>
                  <a:tcPr/>
                </a:tc>
                <a:tc>
                  <a:txBody>
                    <a:bodyPr/>
                    <a:lstStyle/>
                    <a:p>
                      <a:pPr marL="285750" indent="-285750">
                        <a:buFont typeface="Arial" panose="020B0604020202020204" pitchFamily="34" charset="0"/>
                        <a:buChar char="•"/>
                      </a:pPr>
                      <a:r>
                        <a:rPr lang="en-US" dirty="0"/>
                        <a:t>Separate valid activity groups from bots</a:t>
                      </a:r>
                    </a:p>
                    <a:p>
                      <a:pPr marL="285750" indent="-285750">
                        <a:buFont typeface="Arial" panose="020B0604020202020204" pitchFamily="34" charset="0"/>
                        <a:buChar char="•"/>
                      </a:pPr>
                      <a:r>
                        <a:rPr lang="en-US" dirty="0"/>
                        <a:t>Group valid activity to clean up outlier detection</a:t>
                      </a:r>
                    </a:p>
                    <a:p>
                      <a:endParaRPr lang="en-US" dirty="0"/>
                    </a:p>
                  </a:txBody>
                  <a:tcPr/>
                </a:tc>
                <a:extLst>
                  <a:ext uri="{0D108BD9-81ED-4DB2-BD59-A6C34878D82A}">
                    <a16:rowId xmlns:a16="http://schemas.microsoft.com/office/drawing/2014/main" val="50318054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23465394"/>
                  </a:ext>
                </a:extLst>
              </a:tr>
            </a:tbl>
          </a:graphicData>
        </a:graphic>
      </p:graphicFrame>
      <p:sp>
        <p:nvSpPr>
          <p:cNvPr id="4" name="Date Placeholder 3">
            <a:extLst>
              <a:ext uri="{FF2B5EF4-FFF2-40B4-BE49-F238E27FC236}">
                <a16:creationId xmlns:a16="http://schemas.microsoft.com/office/drawing/2014/main" id="{BEE32804-6543-4733-B227-B007FE7F65F8}"/>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628466A7-C519-4B84-9784-470BAA42BA7B}"/>
              </a:ext>
            </a:extLst>
          </p:cNvPr>
          <p:cNvSpPr>
            <a:spLocks noGrp="1"/>
          </p:cNvSpPr>
          <p:nvPr>
            <p:ph type="sldNum" sz="quarter" idx="4"/>
          </p:nvPr>
        </p:nvSpPr>
        <p:spPr/>
        <p:txBody>
          <a:bodyPr/>
          <a:lstStyle/>
          <a:p>
            <a:r>
              <a:rPr lang="en-US"/>
              <a:t>Slide no. </a:t>
            </a:r>
            <a:fld id="{7240F3D1-AE27-48C7-9FC9-EF8542F23A88}" type="slidenum">
              <a:rPr lang="en-US" smtClean="0"/>
              <a:pPr/>
              <a:t>16</a:t>
            </a:fld>
            <a:endParaRPr lang="en-US" dirty="0"/>
          </a:p>
        </p:txBody>
      </p:sp>
    </p:spTree>
    <p:extLst>
      <p:ext uri="{BB962C8B-B14F-4D97-AF65-F5344CB8AC3E}">
        <p14:creationId xmlns:p14="http://schemas.microsoft.com/office/powerpoint/2010/main" val="138816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50D0-8728-413A-B31B-34A77A692F76}"/>
              </a:ext>
            </a:extLst>
          </p:cNvPr>
          <p:cNvSpPr>
            <a:spLocks noGrp="1"/>
          </p:cNvSpPr>
          <p:nvPr>
            <p:ph type="title"/>
          </p:nvPr>
        </p:nvSpPr>
        <p:spPr/>
        <p:txBody>
          <a:bodyPr/>
          <a:lstStyle/>
          <a:p>
            <a:r>
              <a:rPr lang="en-US" dirty="0" err="1"/>
              <a:t>Kmeans</a:t>
            </a:r>
            <a:r>
              <a:rPr lang="en-US" dirty="0"/>
              <a:t> – </a:t>
            </a:r>
            <a:r>
              <a:rPr lang="en-US" dirty="0" err="1"/>
              <a:t>scitkit</a:t>
            </a:r>
            <a:r>
              <a:rPr lang="en-US" dirty="0"/>
              <a:t> learn</a:t>
            </a:r>
          </a:p>
        </p:txBody>
      </p:sp>
      <p:sp>
        <p:nvSpPr>
          <p:cNvPr id="3" name="Content Placeholder 2">
            <a:extLst>
              <a:ext uri="{FF2B5EF4-FFF2-40B4-BE49-F238E27FC236}">
                <a16:creationId xmlns:a16="http://schemas.microsoft.com/office/drawing/2014/main" id="{F51AB751-7D06-4269-BCE9-544BE951CBB0}"/>
              </a:ext>
            </a:extLst>
          </p:cNvPr>
          <p:cNvSpPr>
            <a:spLocks noGrp="1"/>
          </p:cNvSpPr>
          <p:nvPr>
            <p:ph idx="1"/>
          </p:nvPr>
        </p:nvSpPr>
        <p:spPr/>
        <p:txBody>
          <a:bodyPr>
            <a:normAutofit/>
          </a:bodyPr>
          <a:lstStyle/>
          <a:p>
            <a:r>
              <a:rPr lang="en-US" sz="1600" dirty="0" err="1">
                <a:solidFill>
                  <a:srgbClr val="0070C0"/>
                </a:solidFill>
              </a:rPr>
              <a:t>KMeans</a:t>
            </a:r>
            <a:r>
              <a:rPr lang="en-US" sz="1600" dirty="0">
                <a:solidFill>
                  <a:srgbClr val="0070C0"/>
                </a:solidFill>
              </a:rPr>
              <a:t>(</a:t>
            </a:r>
            <a:r>
              <a:rPr lang="en-US" sz="1600" dirty="0" err="1">
                <a:solidFill>
                  <a:srgbClr val="0070C0"/>
                </a:solidFill>
                <a:highlight>
                  <a:srgbClr val="FFFF00"/>
                </a:highlight>
              </a:rPr>
              <a:t>n_clusters</a:t>
            </a:r>
            <a:r>
              <a:rPr lang="en-US" sz="1600" dirty="0">
                <a:solidFill>
                  <a:srgbClr val="0070C0"/>
                </a:solidFill>
                <a:highlight>
                  <a:srgbClr val="FFFF00"/>
                </a:highlight>
              </a:rPr>
              <a:t>=8</a:t>
            </a:r>
            <a:r>
              <a:rPr lang="en-US" sz="1600" dirty="0">
                <a:solidFill>
                  <a:srgbClr val="0070C0"/>
                </a:solidFill>
              </a:rPr>
              <a:t>, </a:t>
            </a:r>
            <a:r>
              <a:rPr lang="en-US" sz="1600" dirty="0" err="1">
                <a:solidFill>
                  <a:srgbClr val="0070C0"/>
                </a:solidFill>
                <a:highlight>
                  <a:srgbClr val="FFFF00"/>
                </a:highlight>
              </a:rPr>
              <a:t>init</a:t>
            </a:r>
            <a:r>
              <a:rPr lang="en-US" sz="1600" dirty="0">
                <a:solidFill>
                  <a:srgbClr val="0070C0"/>
                </a:solidFill>
                <a:highlight>
                  <a:srgbClr val="FFFF00"/>
                </a:highlight>
              </a:rPr>
              <a:t>=’k-means++’, </a:t>
            </a:r>
            <a:r>
              <a:rPr lang="en-US" sz="1600" dirty="0" err="1">
                <a:solidFill>
                  <a:srgbClr val="0070C0"/>
                </a:solidFill>
                <a:highlight>
                  <a:srgbClr val="00FF00"/>
                </a:highlight>
              </a:rPr>
              <a:t>n_init</a:t>
            </a:r>
            <a:r>
              <a:rPr lang="en-US" sz="1600" dirty="0">
                <a:solidFill>
                  <a:srgbClr val="0070C0"/>
                </a:solidFill>
                <a:highlight>
                  <a:srgbClr val="00FF00"/>
                </a:highlight>
              </a:rPr>
              <a:t>=10</a:t>
            </a:r>
            <a:r>
              <a:rPr lang="en-US" sz="1600" dirty="0">
                <a:solidFill>
                  <a:srgbClr val="0070C0"/>
                </a:solidFill>
                <a:highlight>
                  <a:srgbClr val="FFFF00"/>
                </a:highlight>
              </a:rPr>
              <a:t>, </a:t>
            </a:r>
            <a:r>
              <a:rPr lang="en-US" sz="1600" dirty="0" err="1">
                <a:solidFill>
                  <a:srgbClr val="0070C0"/>
                </a:solidFill>
                <a:highlight>
                  <a:srgbClr val="00FFFF"/>
                </a:highlight>
              </a:rPr>
              <a:t>max_iter</a:t>
            </a:r>
            <a:r>
              <a:rPr lang="en-US" sz="1600" dirty="0">
                <a:solidFill>
                  <a:srgbClr val="0070C0"/>
                </a:solidFill>
                <a:highlight>
                  <a:srgbClr val="00FFFF"/>
                </a:highlight>
              </a:rPr>
              <a:t>=300</a:t>
            </a:r>
            <a:r>
              <a:rPr lang="en-US" sz="1600" dirty="0">
                <a:solidFill>
                  <a:srgbClr val="0070C0"/>
                </a:solidFill>
              </a:rPr>
              <a:t>, </a:t>
            </a:r>
            <a:r>
              <a:rPr lang="en-US" sz="1600" dirty="0" err="1">
                <a:solidFill>
                  <a:srgbClr val="0070C0"/>
                </a:solidFill>
              </a:rPr>
              <a:t>tol</a:t>
            </a:r>
            <a:r>
              <a:rPr lang="en-US" sz="1600" dirty="0">
                <a:solidFill>
                  <a:srgbClr val="0070C0"/>
                </a:solidFill>
              </a:rPr>
              <a:t>=0.0001, </a:t>
            </a:r>
            <a:r>
              <a:rPr lang="en-US" sz="1600" dirty="0" err="1">
                <a:solidFill>
                  <a:srgbClr val="0070C0"/>
                </a:solidFill>
              </a:rPr>
              <a:t>precompute_distances</a:t>
            </a:r>
            <a:r>
              <a:rPr lang="en-US" sz="1600" dirty="0">
                <a:solidFill>
                  <a:srgbClr val="0070C0"/>
                </a:solidFill>
              </a:rPr>
              <a:t>=’auto’, verbose=0, </a:t>
            </a:r>
            <a:r>
              <a:rPr lang="en-US" sz="1600" dirty="0" err="1">
                <a:solidFill>
                  <a:srgbClr val="0070C0"/>
                </a:solidFill>
              </a:rPr>
              <a:t>random_state</a:t>
            </a:r>
            <a:r>
              <a:rPr lang="en-US" sz="1600" dirty="0">
                <a:solidFill>
                  <a:srgbClr val="0070C0"/>
                </a:solidFill>
              </a:rPr>
              <a:t>=None, </a:t>
            </a:r>
            <a:r>
              <a:rPr lang="en-US" sz="1600" dirty="0" err="1">
                <a:solidFill>
                  <a:srgbClr val="0070C0"/>
                </a:solidFill>
              </a:rPr>
              <a:t>copy_x</a:t>
            </a:r>
            <a:r>
              <a:rPr lang="en-US" sz="1600" dirty="0">
                <a:solidFill>
                  <a:srgbClr val="0070C0"/>
                </a:solidFill>
              </a:rPr>
              <a:t>=True, </a:t>
            </a:r>
            <a:r>
              <a:rPr lang="en-US" sz="1600" dirty="0" err="1">
                <a:solidFill>
                  <a:srgbClr val="0070C0"/>
                </a:solidFill>
              </a:rPr>
              <a:t>n_jobs</a:t>
            </a:r>
            <a:r>
              <a:rPr lang="en-US" sz="1600" dirty="0">
                <a:solidFill>
                  <a:srgbClr val="0070C0"/>
                </a:solidFill>
              </a:rPr>
              <a:t>=None, algorithm=’auto’)[source]</a:t>
            </a:r>
          </a:p>
          <a:p>
            <a:endParaRPr lang="en-US" sz="1600" dirty="0"/>
          </a:p>
          <a:p>
            <a:r>
              <a:rPr lang="en-US" sz="1450" b="1" dirty="0"/>
              <a:t>Attributes:</a:t>
            </a:r>
            <a:r>
              <a:rPr lang="en-US" sz="1450" dirty="0"/>
              <a:t>	</a:t>
            </a:r>
          </a:p>
          <a:p>
            <a:pPr lvl="1"/>
            <a:r>
              <a:rPr lang="en-US" sz="1600" dirty="0" err="1"/>
              <a:t>cluster_centers</a:t>
            </a:r>
            <a:r>
              <a:rPr lang="en-US" sz="1600" dirty="0"/>
              <a:t>_ : array, [n_clusters, </a:t>
            </a:r>
            <a:r>
              <a:rPr lang="en-US" sz="1600" dirty="0" err="1"/>
              <a:t>n_features</a:t>
            </a:r>
            <a:r>
              <a:rPr lang="en-US" sz="1600" dirty="0"/>
              <a:t>] Coordinates of cluster centers. If the algorithm stops before fully converging</a:t>
            </a:r>
          </a:p>
          <a:p>
            <a:pPr lvl="1"/>
            <a:r>
              <a:rPr lang="en-US" sz="1600" dirty="0"/>
              <a:t>labels_ : Labels of each point</a:t>
            </a:r>
          </a:p>
          <a:p>
            <a:pPr lvl="1"/>
            <a:r>
              <a:rPr lang="en-US" sz="1600" dirty="0"/>
              <a:t>inertia_ : float, Sum of squared distances of samples to their closest cluster center.</a:t>
            </a:r>
          </a:p>
          <a:p>
            <a:pPr lvl="1"/>
            <a:r>
              <a:rPr lang="en-US" sz="1600" dirty="0" err="1"/>
              <a:t>n_iter</a:t>
            </a:r>
            <a:r>
              <a:rPr lang="en-US" sz="1600" dirty="0"/>
              <a:t>_ : int, Number of iterations run.</a:t>
            </a:r>
          </a:p>
        </p:txBody>
      </p:sp>
      <p:sp>
        <p:nvSpPr>
          <p:cNvPr id="4" name="Date Placeholder 3">
            <a:extLst>
              <a:ext uri="{FF2B5EF4-FFF2-40B4-BE49-F238E27FC236}">
                <a16:creationId xmlns:a16="http://schemas.microsoft.com/office/drawing/2014/main" id="{2DAB20F7-8C7B-450E-88EA-804EB33728D6}"/>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405406AF-11CD-4723-9B02-5ACE09AD63F6}"/>
              </a:ext>
            </a:extLst>
          </p:cNvPr>
          <p:cNvSpPr>
            <a:spLocks noGrp="1"/>
          </p:cNvSpPr>
          <p:nvPr>
            <p:ph type="sldNum" sz="quarter" idx="4"/>
          </p:nvPr>
        </p:nvSpPr>
        <p:spPr/>
        <p:txBody>
          <a:bodyPr/>
          <a:lstStyle/>
          <a:p>
            <a:r>
              <a:rPr lang="en-US"/>
              <a:t>Slide no. </a:t>
            </a:r>
            <a:fld id="{7240F3D1-AE27-48C7-9FC9-EF8542F23A88}" type="slidenum">
              <a:rPr lang="en-US" smtClean="0"/>
              <a:pPr/>
              <a:t>17</a:t>
            </a:fld>
            <a:endParaRPr lang="en-US" dirty="0"/>
          </a:p>
        </p:txBody>
      </p:sp>
    </p:spTree>
    <p:extLst>
      <p:ext uri="{BB962C8B-B14F-4D97-AF65-F5344CB8AC3E}">
        <p14:creationId xmlns:p14="http://schemas.microsoft.com/office/powerpoint/2010/main" val="412948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CC5E-4E7C-4E36-BDB8-62295187B795}"/>
              </a:ext>
            </a:extLst>
          </p:cNvPr>
          <p:cNvSpPr>
            <a:spLocks noGrp="1"/>
          </p:cNvSpPr>
          <p:nvPr>
            <p:ph type="title"/>
          </p:nvPr>
        </p:nvSpPr>
        <p:spPr/>
        <p:txBody>
          <a:bodyPr/>
          <a:lstStyle/>
          <a:p>
            <a:r>
              <a:rPr lang="en-US" dirty="0"/>
              <a:t>Specifying different distance calculation method</a:t>
            </a:r>
          </a:p>
        </p:txBody>
      </p:sp>
      <p:sp>
        <p:nvSpPr>
          <p:cNvPr id="3" name="Content Placeholder 2">
            <a:extLst>
              <a:ext uri="{FF2B5EF4-FFF2-40B4-BE49-F238E27FC236}">
                <a16:creationId xmlns:a16="http://schemas.microsoft.com/office/drawing/2014/main" id="{9BED21CD-6B89-41FD-8B2C-DA2E0F1D6E2D}"/>
              </a:ext>
            </a:extLst>
          </p:cNvPr>
          <p:cNvSpPr>
            <a:spLocks noGrp="1"/>
          </p:cNvSpPr>
          <p:nvPr>
            <p:ph idx="1"/>
          </p:nvPr>
        </p:nvSpPr>
        <p:spPr/>
        <p:txBody>
          <a:bodyPr/>
          <a:lstStyle/>
          <a:p>
            <a:r>
              <a:rPr lang="en-US" dirty="0"/>
              <a:t>SCITKIT learn implementation only supports ‘</a:t>
            </a:r>
            <a:r>
              <a:rPr lang="en-US" dirty="0">
                <a:solidFill>
                  <a:srgbClr val="0070C0"/>
                </a:solidFill>
              </a:rPr>
              <a:t>Euclidean</a:t>
            </a:r>
            <a:r>
              <a:rPr lang="en-US" dirty="0"/>
              <a:t>’ distance measure</a:t>
            </a:r>
          </a:p>
        </p:txBody>
      </p:sp>
      <p:sp>
        <p:nvSpPr>
          <p:cNvPr id="4" name="Date Placeholder 3">
            <a:extLst>
              <a:ext uri="{FF2B5EF4-FFF2-40B4-BE49-F238E27FC236}">
                <a16:creationId xmlns:a16="http://schemas.microsoft.com/office/drawing/2014/main" id="{9728C6CD-0E7F-45E4-8067-CAE92AE9544F}"/>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F693B013-7A2F-413B-8031-7D4F0F90CA2B}"/>
              </a:ext>
            </a:extLst>
          </p:cNvPr>
          <p:cNvSpPr>
            <a:spLocks noGrp="1"/>
          </p:cNvSpPr>
          <p:nvPr>
            <p:ph type="sldNum" sz="quarter" idx="4"/>
          </p:nvPr>
        </p:nvSpPr>
        <p:spPr/>
        <p:txBody>
          <a:bodyPr/>
          <a:lstStyle/>
          <a:p>
            <a:r>
              <a:rPr lang="en-US"/>
              <a:t>Slide no. </a:t>
            </a:r>
            <a:fld id="{7240F3D1-AE27-48C7-9FC9-EF8542F23A88}" type="slidenum">
              <a:rPr lang="en-US" smtClean="0"/>
              <a:pPr/>
              <a:t>18</a:t>
            </a:fld>
            <a:endParaRPr lang="en-US" dirty="0"/>
          </a:p>
        </p:txBody>
      </p:sp>
    </p:spTree>
    <p:extLst>
      <p:ext uri="{BB962C8B-B14F-4D97-AF65-F5344CB8AC3E}">
        <p14:creationId xmlns:p14="http://schemas.microsoft.com/office/powerpoint/2010/main" val="416803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0A9C4-B313-4556-967D-9C6EA7766044}"/>
              </a:ext>
            </a:extLst>
          </p:cNvPr>
          <p:cNvSpPr>
            <a:spLocks noGrp="1"/>
          </p:cNvSpPr>
          <p:nvPr>
            <p:ph type="title"/>
          </p:nvPr>
        </p:nvSpPr>
        <p:spPr/>
        <p:txBody>
          <a:bodyPr/>
          <a:lstStyle/>
          <a:p>
            <a:r>
              <a:rPr lang="en-US" dirty="0"/>
              <a:t>Scikit-learn – cheat sheet</a:t>
            </a:r>
          </a:p>
        </p:txBody>
      </p:sp>
      <p:sp>
        <p:nvSpPr>
          <p:cNvPr id="3" name="Date Placeholder 2">
            <a:extLst>
              <a:ext uri="{FF2B5EF4-FFF2-40B4-BE49-F238E27FC236}">
                <a16:creationId xmlns:a16="http://schemas.microsoft.com/office/drawing/2014/main" id="{5DC32E0A-3DA6-48A0-A561-057AA0384FB0}"/>
              </a:ext>
            </a:extLst>
          </p:cNvPr>
          <p:cNvSpPr>
            <a:spLocks noGrp="1"/>
          </p:cNvSpPr>
          <p:nvPr>
            <p:ph type="dt" sz="half" idx="10"/>
          </p:nvPr>
        </p:nvSpPr>
        <p:spPr/>
        <p:txBody>
          <a:bodyPr/>
          <a:lstStyle/>
          <a:p>
            <a:fld id="{B604B242-A112-40FA-B30F-F44D6727C9BE}" type="datetime1">
              <a:rPr lang="en-US" smtClean="0"/>
              <a:t>12/17/18</a:t>
            </a:fld>
            <a:endParaRPr lang="en-US"/>
          </a:p>
        </p:txBody>
      </p:sp>
      <p:sp>
        <p:nvSpPr>
          <p:cNvPr id="4" name="Slide Number Placeholder 3">
            <a:extLst>
              <a:ext uri="{FF2B5EF4-FFF2-40B4-BE49-F238E27FC236}">
                <a16:creationId xmlns:a16="http://schemas.microsoft.com/office/drawing/2014/main" id="{A6FE6970-7100-4C8A-82C9-F7C01A215999}"/>
              </a:ext>
            </a:extLst>
          </p:cNvPr>
          <p:cNvSpPr>
            <a:spLocks noGrp="1"/>
          </p:cNvSpPr>
          <p:nvPr>
            <p:ph type="sldNum" sz="quarter" idx="4"/>
          </p:nvPr>
        </p:nvSpPr>
        <p:spPr/>
        <p:txBody>
          <a:bodyPr/>
          <a:lstStyle/>
          <a:p>
            <a:r>
              <a:rPr lang="en-US"/>
              <a:t>Slide no. </a:t>
            </a:r>
            <a:fld id="{7240F3D1-AE27-48C7-9FC9-EF8542F23A88}" type="slidenum">
              <a:rPr lang="en-US" smtClean="0"/>
              <a:pPr/>
              <a:t>2</a:t>
            </a:fld>
            <a:endParaRPr lang="en-US" dirty="0"/>
          </a:p>
        </p:txBody>
      </p:sp>
      <p:pic>
        <p:nvPicPr>
          <p:cNvPr id="5" name="Picture 4">
            <a:extLst>
              <a:ext uri="{FF2B5EF4-FFF2-40B4-BE49-F238E27FC236}">
                <a16:creationId xmlns:a16="http://schemas.microsoft.com/office/drawing/2014/main" id="{2FD3F367-AB2F-4EC3-B5DA-827C45F03D8F}"/>
              </a:ext>
            </a:extLst>
          </p:cNvPr>
          <p:cNvPicPr>
            <a:picLocks noChangeAspect="1"/>
          </p:cNvPicPr>
          <p:nvPr/>
        </p:nvPicPr>
        <p:blipFill>
          <a:blip r:embed="rId2"/>
          <a:stretch>
            <a:fillRect/>
          </a:stretch>
        </p:blipFill>
        <p:spPr>
          <a:xfrm>
            <a:off x="1279906" y="957250"/>
            <a:ext cx="6249898" cy="3831005"/>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2A8BCDA-42AD-4510-A8FD-EF3C12025069}"/>
                  </a:ext>
                </a:extLst>
              </p14:cNvPr>
              <p14:cNvContentPartPr/>
              <p14:nvPr/>
            </p14:nvContentPartPr>
            <p14:xfrm>
              <a:off x="2322405" y="2478975"/>
              <a:ext cx="659520" cy="595800"/>
            </p14:xfrm>
          </p:contentPart>
        </mc:Choice>
        <mc:Fallback xmlns="">
          <p:pic>
            <p:nvPicPr>
              <p:cNvPr id="11" name="Ink 10">
                <a:extLst>
                  <a:ext uri="{FF2B5EF4-FFF2-40B4-BE49-F238E27FC236}">
                    <a16:creationId xmlns:a16="http://schemas.microsoft.com/office/drawing/2014/main" id="{12A8BCDA-42AD-4510-A8FD-EF3C12025069}"/>
                  </a:ext>
                </a:extLst>
              </p:cNvPr>
              <p:cNvPicPr/>
              <p:nvPr/>
            </p:nvPicPr>
            <p:blipFill>
              <a:blip r:embed="rId4"/>
              <a:stretch>
                <a:fillRect/>
              </a:stretch>
            </p:blipFill>
            <p:spPr>
              <a:xfrm>
                <a:off x="2313405" y="2469975"/>
                <a:ext cx="677160" cy="613440"/>
              </a:xfrm>
              <a:prstGeom prst="rect">
                <a:avLst/>
              </a:prstGeom>
            </p:spPr>
          </p:pic>
        </mc:Fallback>
      </mc:AlternateContent>
    </p:spTree>
    <p:extLst>
      <p:ext uri="{BB962C8B-B14F-4D97-AF65-F5344CB8AC3E}">
        <p14:creationId xmlns:p14="http://schemas.microsoft.com/office/powerpoint/2010/main" val="389838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CAC5-D11B-4CAF-B357-A7AA535E5640}"/>
              </a:ext>
            </a:extLst>
          </p:cNvPr>
          <p:cNvSpPr>
            <a:spLocks noGrp="1"/>
          </p:cNvSpPr>
          <p:nvPr>
            <p:ph type="title"/>
          </p:nvPr>
        </p:nvSpPr>
        <p:spPr/>
        <p:txBody>
          <a:bodyPr/>
          <a:lstStyle/>
          <a:p>
            <a:r>
              <a:rPr lang="en-US" dirty="0"/>
              <a:t>What it is </a:t>
            </a:r>
          </a:p>
        </p:txBody>
      </p:sp>
      <p:sp>
        <p:nvSpPr>
          <p:cNvPr id="4" name="Date Placeholder 3">
            <a:extLst>
              <a:ext uri="{FF2B5EF4-FFF2-40B4-BE49-F238E27FC236}">
                <a16:creationId xmlns:a16="http://schemas.microsoft.com/office/drawing/2014/main" id="{B5EE8138-AF43-4731-8000-03AB351394DF}"/>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23D6B07E-B633-4AEE-B22C-B0D491AD7EF7}"/>
              </a:ext>
            </a:extLst>
          </p:cNvPr>
          <p:cNvSpPr>
            <a:spLocks noGrp="1"/>
          </p:cNvSpPr>
          <p:nvPr>
            <p:ph type="sldNum" sz="quarter" idx="4"/>
          </p:nvPr>
        </p:nvSpPr>
        <p:spPr/>
        <p:txBody>
          <a:bodyPr/>
          <a:lstStyle/>
          <a:p>
            <a:r>
              <a:rPr lang="en-US"/>
              <a:t>Slide no. </a:t>
            </a:r>
            <a:fld id="{7240F3D1-AE27-48C7-9FC9-EF8542F23A88}" type="slidenum">
              <a:rPr lang="en-US" smtClean="0"/>
              <a:pPr/>
              <a:t>3</a:t>
            </a:fld>
            <a:endParaRPr lang="en-US" dirty="0"/>
          </a:p>
        </p:txBody>
      </p:sp>
      <p:sp>
        <p:nvSpPr>
          <p:cNvPr id="3" name="Rectangle 2">
            <a:extLst>
              <a:ext uri="{FF2B5EF4-FFF2-40B4-BE49-F238E27FC236}">
                <a16:creationId xmlns:a16="http://schemas.microsoft.com/office/drawing/2014/main" id="{D700981D-8D8B-40D1-98D6-1E3F18D95858}"/>
              </a:ext>
            </a:extLst>
          </p:cNvPr>
          <p:cNvSpPr/>
          <p:nvPr/>
        </p:nvSpPr>
        <p:spPr>
          <a:xfrm>
            <a:off x="139805" y="896183"/>
            <a:ext cx="8807712" cy="3785652"/>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0C0"/>
                </a:solidFill>
              </a:rPr>
              <a:t>K-means</a:t>
            </a:r>
            <a:r>
              <a:rPr lang="en-US" sz="1600" dirty="0"/>
              <a:t> clustering is a simple </a:t>
            </a:r>
            <a:r>
              <a:rPr lang="en-US" sz="1600" dirty="0">
                <a:solidFill>
                  <a:srgbClr val="0070C0"/>
                </a:solidFill>
              </a:rPr>
              <a:t>unsupervised</a:t>
            </a:r>
            <a:r>
              <a:rPr lang="en-US" sz="1600" dirty="0"/>
              <a:t> learning algorithm that is used to group/ cluster n objects based on certain attributes into k partitions, where k &lt; 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Follows a simple procedure of </a:t>
            </a:r>
            <a:r>
              <a:rPr lang="en-US" sz="1600" dirty="0">
                <a:highlight>
                  <a:srgbClr val="FFFF00"/>
                </a:highlight>
              </a:rPr>
              <a:t>classifying</a:t>
            </a:r>
            <a:r>
              <a:rPr lang="en-US" sz="1600" dirty="0"/>
              <a:t> a given data set into a </a:t>
            </a:r>
            <a:r>
              <a:rPr lang="en-US" sz="1600" dirty="0">
                <a:highlight>
                  <a:srgbClr val="FFFF00"/>
                </a:highlight>
              </a:rPr>
              <a:t>number of clusters</a:t>
            </a:r>
            <a:r>
              <a:rPr lang="en-US" sz="1600" dirty="0"/>
              <a:t>, defined by the letter "</a:t>
            </a:r>
            <a:r>
              <a:rPr lang="en-US" sz="1600" dirty="0">
                <a:solidFill>
                  <a:srgbClr val="0070C0"/>
                </a:solidFill>
              </a:rPr>
              <a:t>k</a:t>
            </a:r>
            <a:r>
              <a:rPr lang="en-US" sz="1600" dirty="0"/>
              <a:t>," which is fixed beforehand.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Groups data using a “</a:t>
            </a:r>
            <a:r>
              <a:rPr lang="en-US" sz="1600" dirty="0">
                <a:highlight>
                  <a:srgbClr val="FFFF00"/>
                </a:highlight>
              </a:rPr>
              <a:t>top-down</a:t>
            </a:r>
            <a:r>
              <a:rPr lang="en-US" sz="1600" dirty="0"/>
              <a:t>” approach since it starts with a predefined number of clusters and assigns all observations to each of them.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ighlight>
                  <a:srgbClr val="FFFF00"/>
                </a:highlight>
              </a:rPr>
              <a:t>no overlaps </a:t>
            </a:r>
            <a:r>
              <a:rPr lang="en-US" sz="1600" dirty="0"/>
              <a:t>in the groups; each observation is assigned only to a single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Approach is </a:t>
            </a:r>
            <a:r>
              <a:rPr lang="en-US" sz="1600" dirty="0">
                <a:solidFill>
                  <a:srgbClr val="00B050"/>
                </a:solidFill>
              </a:rPr>
              <a:t>computationally faster </a:t>
            </a:r>
            <a:r>
              <a:rPr lang="en-US" sz="1600" dirty="0"/>
              <a:t>and can handle greater numbers of observations than agglomerative hierarchical clustering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solidFill>
                  <a:srgbClr val="0070C0"/>
                </a:solidFill>
              </a:rPr>
              <a:t>K-means</a:t>
            </a:r>
            <a:r>
              <a:rPr lang="en-US" sz="1600" dirty="0"/>
              <a:t> clustering has uses in search engines, market segmentation, statistics and even astronomy.</a:t>
            </a:r>
          </a:p>
        </p:txBody>
      </p:sp>
    </p:spTree>
    <p:extLst>
      <p:ext uri="{BB962C8B-B14F-4D97-AF65-F5344CB8AC3E}">
        <p14:creationId xmlns:p14="http://schemas.microsoft.com/office/powerpoint/2010/main" val="84943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CC9A-36EC-4418-A8B8-3B68F521A643}"/>
              </a:ext>
            </a:extLst>
          </p:cNvPr>
          <p:cNvSpPr>
            <a:spLocks noGrp="1"/>
          </p:cNvSpPr>
          <p:nvPr>
            <p:ph type="title"/>
          </p:nvPr>
        </p:nvSpPr>
        <p:spPr/>
        <p:txBody>
          <a:bodyPr>
            <a:normAutofit/>
          </a:bodyPr>
          <a:lstStyle/>
          <a:p>
            <a:r>
              <a:rPr lang="en-US" dirty="0"/>
              <a:t>Example</a:t>
            </a:r>
          </a:p>
        </p:txBody>
      </p:sp>
      <p:pic>
        <p:nvPicPr>
          <p:cNvPr id="6" name="Content Placeholder 5">
            <a:extLst>
              <a:ext uri="{FF2B5EF4-FFF2-40B4-BE49-F238E27FC236}">
                <a16:creationId xmlns:a16="http://schemas.microsoft.com/office/drawing/2014/main" id="{60848431-F8F5-4586-8A2E-18CE2B64692D}"/>
              </a:ext>
            </a:extLst>
          </p:cNvPr>
          <p:cNvPicPr>
            <a:picLocks noGrp="1" noChangeAspect="1"/>
          </p:cNvPicPr>
          <p:nvPr>
            <p:ph idx="1"/>
          </p:nvPr>
        </p:nvPicPr>
        <p:blipFill>
          <a:blip r:embed="rId2"/>
          <a:stretch>
            <a:fillRect/>
          </a:stretch>
        </p:blipFill>
        <p:spPr>
          <a:xfrm>
            <a:off x="5191180" y="987972"/>
            <a:ext cx="3785702" cy="3741683"/>
          </a:xfrm>
          <a:prstGeom prst="rect">
            <a:avLst/>
          </a:prstGeom>
        </p:spPr>
      </p:pic>
      <p:sp>
        <p:nvSpPr>
          <p:cNvPr id="4" name="Date Placeholder 3">
            <a:extLst>
              <a:ext uri="{FF2B5EF4-FFF2-40B4-BE49-F238E27FC236}">
                <a16:creationId xmlns:a16="http://schemas.microsoft.com/office/drawing/2014/main" id="{586437A1-FBC5-4A17-8E0B-400C24A91570}"/>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AF0BAAC4-FD51-43D1-BFEE-2AC0C742B1B5}"/>
              </a:ext>
            </a:extLst>
          </p:cNvPr>
          <p:cNvSpPr>
            <a:spLocks noGrp="1"/>
          </p:cNvSpPr>
          <p:nvPr>
            <p:ph type="sldNum" sz="quarter" idx="4"/>
          </p:nvPr>
        </p:nvSpPr>
        <p:spPr/>
        <p:txBody>
          <a:bodyPr/>
          <a:lstStyle/>
          <a:p>
            <a:r>
              <a:rPr lang="en-US"/>
              <a:t>Slide no. </a:t>
            </a:r>
            <a:fld id="{7240F3D1-AE27-48C7-9FC9-EF8542F23A88}" type="slidenum">
              <a:rPr lang="en-US" smtClean="0"/>
              <a:pPr/>
              <a:t>4</a:t>
            </a:fld>
            <a:endParaRPr lang="en-US" dirty="0"/>
          </a:p>
        </p:txBody>
      </p:sp>
      <p:sp>
        <p:nvSpPr>
          <p:cNvPr id="7" name="Rectangle 6">
            <a:extLst>
              <a:ext uri="{FF2B5EF4-FFF2-40B4-BE49-F238E27FC236}">
                <a16:creationId xmlns:a16="http://schemas.microsoft.com/office/drawing/2014/main" id="{4D63B405-CDE1-4621-A29E-8E8D567BC156}"/>
              </a:ext>
            </a:extLst>
          </p:cNvPr>
          <p:cNvSpPr/>
          <p:nvPr/>
        </p:nvSpPr>
        <p:spPr>
          <a:xfrm>
            <a:off x="0" y="973783"/>
            <a:ext cx="5065986" cy="3323987"/>
          </a:xfrm>
          <a:prstGeom prst="rect">
            <a:avLst/>
          </a:prstGeom>
        </p:spPr>
        <p:txBody>
          <a:bodyPr wrap="square">
            <a:spAutoFit/>
          </a:bodyPr>
          <a:lstStyle/>
          <a:p>
            <a:r>
              <a:rPr lang="en-US" sz="1400" dirty="0"/>
              <a:t>Different movie genres appeal to people of different personalities. To confirm this, construct a plot of movie titles along personality dimensions:</a:t>
            </a:r>
          </a:p>
          <a:p>
            <a:endParaRPr lang="en-US" sz="1400" dirty="0"/>
          </a:p>
          <a:p>
            <a:r>
              <a:rPr lang="en-US" sz="1400" dirty="0"/>
              <a:t>There appears to be 3 clusters:</a:t>
            </a:r>
          </a:p>
          <a:p>
            <a:pPr marL="285750" indent="-285750">
              <a:buFont typeface="Arial" panose="020B0604020202020204" pitchFamily="34" charset="0"/>
              <a:buChar char="•"/>
            </a:pPr>
            <a:r>
              <a:rPr lang="en-US" sz="1400" dirty="0">
                <a:solidFill>
                  <a:srgbClr val="FF0000"/>
                </a:solidFill>
              </a:rPr>
              <a:t>Red</a:t>
            </a:r>
            <a:r>
              <a:rPr lang="en-US" sz="1400" dirty="0"/>
              <a:t>: Conscientious extraverts who like action and romance genres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solidFill>
                  <a:srgbClr val="0070C0"/>
                </a:solidFill>
              </a:rPr>
              <a:t>Blue</a:t>
            </a:r>
            <a:r>
              <a:rPr lang="en-US" sz="1400" dirty="0"/>
              <a:t>: Anxious and open people who like </a:t>
            </a:r>
            <a:r>
              <a:rPr lang="en-US" sz="1400" dirty="0" err="1"/>
              <a:t>advant-garde</a:t>
            </a:r>
            <a:r>
              <a:rPr lang="en-US" sz="1400" dirty="0"/>
              <a:t> and fantasy genres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highlight>
                  <a:srgbClr val="FFFF00"/>
                </a:highlight>
              </a:rPr>
              <a:t>Yellow</a:t>
            </a:r>
            <a:r>
              <a:rPr lang="en-US" sz="1400" dirty="0"/>
              <a:t>: Introverts with social anxieties who like Japanese animations (otaku culture)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Movies in the center seem to be general household favorites.</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6EBB755D-EB74-41EC-A81A-BCAF3AF6DF7B}"/>
                  </a:ext>
                </a:extLst>
              </p14:cNvPr>
              <p14:cNvContentPartPr/>
              <p14:nvPr/>
            </p14:nvContentPartPr>
            <p14:xfrm>
              <a:off x="7114134" y="1271636"/>
              <a:ext cx="244440" cy="242280"/>
            </p14:xfrm>
          </p:contentPart>
        </mc:Choice>
        <mc:Fallback xmlns="">
          <p:pic>
            <p:nvPicPr>
              <p:cNvPr id="12" name="Ink 11">
                <a:extLst>
                  <a:ext uri="{FF2B5EF4-FFF2-40B4-BE49-F238E27FC236}">
                    <a16:creationId xmlns:a16="http://schemas.microsoft.com/office/drawing/2014/main" id="{6EBB755D-EB74-41EC-A81A-BCAF3AF6DF7B}"/>
                  </a:ext>
                </a:extLst>
              </p:cNvPr>
              <p:cNvPicPr/>
              <p:nvPr/>
            </p:nvPicPr>
            <p:blipFill>
              <a:blip r:embed="rId4"/>
              <a:stretch>
                <a:fillRect/>
              </a:stretch>
            </p:blipFill>
            <p:spPr>
              <a:xfrm>
                <a:off x="7105134" y="1262636"/>
                <a:ext cx="2620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F23238C4-19D3-4D8C-B91A-1FE4C7EF87E0}"/>
                  </a:ext>
                </a:extLst>
              </p14:cNvPr>
              <p14:cNvContentPartPr/>
              <p14:nvPr/>
            </p14:nvContentPartPr>
            <p14:xfrm>
              <a:off x="8218974" y="2396276"/>
              <a:ext cx="210600" cy="200160"/>
            </p14:xfrm>
          </p:contentPart>
        </mc:Choice>
        <mc:Fallback xmlns="">
          <p:pic>
            <p:nvPicPr>
              <p:cNvPr id="13" name="Ink 12">
                <a:extLst>
                  <a:ext uri="{FF2B5EF4-FFF2-40B4-BE49-F238E27FC236}">
                    <a16:creationId xmlns:a16="http://schemas.microsoft.com/office/drawing/2014/main" id="{F23238C4-19D3-4D8C-B91A-1FE4C7EF87E0}"/>
                  </a:ext>
                </a:extLst>
              </p:cNvPr>
              <p:cNvPicPr/>
              <p:nvPr/>
            </p:nvPicPr>
            <p:blipFill>
              <a:blip r:embed="rId6"/>
              <a:stretch>
                <a:fillRect/>
              </a:stretch>
            </p:blipFill>
            <p:spPr>
              <a:xfrm>
                <a:off x="8209974" y="2387276"/>
                <a:ext cx="2282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645410AB-6D73-4D3E-986E-F953686E4C49}"/>
                  </a:ext>
                </a:extLst>
              </p14:cNvPr>
              <p14:cNvContentPartPr/>
              <p14:nvPr/>
            </p14:nvContentPartPr>
            <p14:xfrm>
              <a:off x="7504374" y="4130396"/>
              <a:ext cx="253080" cy="263160"/>
            </p14:xfrm>
          </p:contentPart>
        </mc:Choice>
        <mc:Fallback xmlns="">
          <p:pic>
            <p:nvPicPr>
              <p:cNvPr id="14" name="Ink 13">
                <a:extLst>
                  <a:ext uri="{FF2B5EF4-FFF2-40B4-BE49-F238E27FC236}">
                    <a16:creationId xmlns:a16="http://schemas.microsoft.com/office/drawing/2014/main" id="{645410AB-6D73-4D3E-986E-F953686E4C49}"/>
                  </a:ext>
                </a:extLst>
              </p:cNvPr>
              <p:cNvPicPr/>
              <p:nvPr/>
            </p:nvPicPr>
            <p:blipFill>
              <a:blip r:embed="rId8"/>
              <a:stretch>
                <a:fillRect/>
              </a:stretch>
            </p:blipFill>
            <p:spPr>
              <a:xfrm>
                <a:off x="7495374" y="4121396"/>
                <a:ext cx="270720" cy="280800"/>
              </a:xfrm>
              <a:prstGeom prst="rect">
                <a:avLst/>
              </a:prstGeom>
            </p:spPr>
          </p:pic>
        </mc:Fallback>
      </mc:AlternateContent>
    </p:spTree>
    <p:extLst>
      <p:ext uri="{BB962C8B-B14F-4D97-AF65-F5344CB8AC3E}">
        <p14:creationId xmlns:p14="http://schemas.microsoft.com/office/powerpoint/2010/main" val="346606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3844-EC1C-4B05-A3F8-2AE316CFC1F5}"/>
              </a:ext>
            </a:extLst>
          </p:cNvPr>
          <p:cNvSpPr>
            <a:spLocks noGrp="1"/>
          </p:cNvSpPr>
          <p:nvPr>
            <p:ph type="title"/>
          </p:nvPr>
        </p:nvSpPr>
        <p:spPr/>
        <p:txBody>
          <a:bodyPr>
            <a:normAutofit/>
          </a:bodyPr>
          <a:lstStyle/>
          <a:p>
            <a:r>
              <a:rPr lang="en-US" sz="2400" dirty="0"/>
              <a:t>K-Means Algorithm Properties</a:t>
            </a:r>
            <a:endParaRPr lang="en-US" dirty="0"/>
          </a:p>
        </p:txBody>
      </p:sp>
      <p:sp>
        <p:nvSpPr>
          <p:cNvPr id="3" name="Content Placeholder 2">
            <a:extLst>
              <a:ext uri="{FF2B5EF4-FFF2-40B4-BE49-F238E27FC236}">
                <a16:creationId xmlns:a16="http://schemas.microsoft.com/office/drawing/2014/main" id="{8A4B1AB9-F6CF-4B9D-8FC5-4894D62A1248}"/>
              </a:ext>
            </a:extLst>
          </p:cNvPr>
          <p:cNvSpPr>
            <a:spLocks noGrp="1"/>
          </p:cNvSpPr>
          <p:nvPr>
            <p:ph idx="1"/>
          </p:nvPr>
        </p:nvSpPr>
        <p:spPr/>
        <p:txBody>
          <a:bodyPr>
            <a:normAutofit/>
          </a:bodyPr>
          <a:lstStyle/>
          <a:p>
            <a:endParaRPr lang="en-US" sz="1600" dirty="0"/>
          </a:p>
          <a:p>
            <a:r>
              <a:rPr lang="en-US" sz="1600" dirty="0"/>
              <a:t>There are always K clusters.</a:t>
            </a:r>
          </a:p>
          <a:p>
            <a:endParaRPr lang="en-US" sz="1600" dirty="0"/>
          </a:p>
          <a:p>
            <a:r>
              <a:rPr lang="en-US" sz="1600" dirty="0"/>
              <a:t>There is always at least </a:t>
            </a:r>
            <a:r>
              <a:rPr lang="en-US" sz="1600" b="1" dirty="0"/>
              <a:t>one</a:t>
            </a:r>
            <a:r>
              <a:rPr lang="en-US" sz="1600" dirty="0"/>
              <a:t> item in each cluster.</a:t>
            </a:r>
          </a:p>
          <a:p>
            <a:endParaRPr lang="en-US" sz="1600" dirty="0"/>
          </a:p>
          <a:p>
            <a:r>
              <a:rPr lang="en-US" sz="1600" dirty="0"/>
              <a:t>The clusters </a:t>
            </a:r>
            <a:r>
              <a:rPr lang="en-US" sz="1600" b="1" dirty="0"/>
              <a:t>are non-hierarchical </a:t>
            </a:r>
            <a:r>
              <a:rPr lang="en-US" sz="1600" dirty="0"/>
              <a:t>and they </a:t>
            </a:r>
            <a:r>
              <a:rPr lang="en-US" sz="1600" b="1" dirty="0"/>
              <a:t>do not overlap</a:t>
            </a:r>
            <a:r>
              <a:rPr lang="en-US" sz="1600" dirty="0"/>
              <a:t>.</a:t>
            </a:r>
          </a:p>
          <a:p>
            <a:endParaRPr lang="en-US" sz="1600" dirty="0"/>
          </a:p>
          <a:p>
            <a:r>
              <a:rPr lang="en-US" sz="1600" dirty="0"/>
              <a:t>Every member of a cluster is closer to its cluster than any other cluster</a:t>
            </a:r>
          </a:p>
        </p:txBody>
      </p:sp>
      <p:sp>
        <p:nvSpPr>
          <p:cNvPr id="4" name="Date Placeholder 3">
            <a:extLst>
              <a:ext uri="{FF2B5EF4-FFF2-40B4-BE49-F238E27FC236}">
                <a16:creationId xmlns:a16="http://schemas.microsoft.com/office/drawing/2014/main" id="{595A5384-4941-4AAD-9855-49F753E82B1F}"/>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0C2446A0-D247-4957-B91F-988215078546}"/>
              </a:ext>
            </a:extLst>
          </p:cNvPr>
          <p:cNvSpPr>
            <a:spLocks noGrp="1"/>
          </p:cNvSpPr>
          <p:nvPr>
            <p:ph type="sldNum" sz="quarter" idx="4"/>
          </p:nvPr>
        </p:nvSpPr>
        <p:spPr/>
        <p:txBody>
          <a:bodyPr/>
          <a:lstStyle/>
          <a:p>
            <a:r>
              <a:rPr lang="en-US"/>
              <a:t>Slide no. </a:t>
            </a:r>
            <a:fld id="{7240F3D1-AE27-48C7-9FC9-EF8542F23A88}" type="slidenum">
              <a:rPr lang="en-US" smtClean="0"/>
              <a:pPr/>
              <a:t>5</a:t>
            </a:fld>
            <a:endParaRPr lang="en-US" dirty="0"/>
          </a:p>
        </p:txBody>
      </p:sp>
    </p:spTree>
    <p:extLst>
      <p:ext uri="{BB962C8B-B14F-4D97-AF65-F5344CB8AC3E}">
        <p14:creationId xmlns:p14="http://schemas.microsoft.com/office/powerpoint/2010/main" val="4380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8FD0-1962-40D3-822E-D078C0FC4209}"/>
              </a:ext>
            </a:extLst>
          </p:cNvPr>
          <p:cNvSpPr>
            <a:spLocks noGrp="1"/>
          </p:cNvSpPr>
          <p:nvPr>
            <p:ph type="title"/>
          </p:nvPr>
        </p:nvSpPr>
        <p:spPr/>
        <p:txBody>
          <a:bodyPr>
            <a:normAutofit/>
          </a:bodyPr>
          <a:lstStyle/>
          <a:p>
            <a:r>
              <a:rPr lang="en-US" dirty="0"/>
              <a:t>The K-Means Algorithm Process</a:t>
            </a:r>
          </a:p>
        </p:txBody>
      </p:sp>
      <p:sp>
        <p:nvSpPr>
          <p:cNvPr id="3" name="Content Placeholder 2">
            <a:extLst>
              <a:ext uri="{FF2B5EF4-FFF2-40B4-BE49-F238E27FC236}">
                <a16:creationId xmlns:a16="http://schemas.microsoft.com/office/drawing/2014/main" id="{71499F24-5AF3-4965-B65F-5C8C971230F5}"/>
              </a:ext>
            </a:extLst>
          </p:cNvPr>
          <p:cNvSpPr>
            <a:spLocks noGrp="1"/>
          </p:cNvSpPr>
          <p:nvPr>
            <p:ph idx="1"/>
          </p:nvPr>
        </p:nvSpPr>
        <p:spPr/>
        <p:txBody>
          <a:bodyPr>
            <a:normAutofit/>
          </a:bodyPr>
          <a:lstStyle/>
          <a:p>
            <a:pPr marL="342900" indent="-342900">
              <a:buFont typeface="+mj-lt"/>
              <a:buAutoNum type="arabicPeriod"/>
            </a:pPr>
            <a:r>
              <a:rPr lang="en-US" sz="1600" dirty="0"/>
              <a:t>The dataset is partitioned into </a:t>
            </a:r>
            <a:r>
              <a:rPr lang="en-US" sz="1600" dirty="0">
                <a:solidFill>
                  <a:srgbClr val="0070C0"/>
                </a:solidFill>
              </a:rPr>
              <a:t>K</a:t>
            </a:r>
            <a:r>
              <a:rPr lang="en-US" sz="1600" dirty="0"/>
              <a:t> clusters and the data points are randomly assigned to the clusters.</a:t>
            </a:r>
          </a:p>
          <a:p>
            <a:pPr marL="342900" indent="-342900">
              <a:buFont typeface="+mj-lt"/>
              <a:buAutoNum type="arabicPeriod"/>
            </a:pPr>
            <a:r>
              <a:rPr lang="en-US" sz="1600" dirty="0"/>
              <a:t>For each data point:</a:t>
            </a:r>
          </a:p>
          <a:p>
            <a:pPr lvl="1"/>
            <a:r>
              <a:rPr lang="en-US" sz="1600" dirty="0"/>
              <a:t>Calculate the </a:t>
            </a:r>
            <a:r>
              <a:rPr lang="en-US" sz="1600" dirty="0">
                <a:solidFill>
                  <a:srgbClr val="0070C0"/>
                </a:solidFill>
              </a:rPr>
              <a:t>distance</a:t>
            </a:r>
            <a:r>
              <a:rPr lang="en-US" sz="1600" dirty="0"/>
              <a:t> from the data point to each cluster.</a:t>
            </a:r>
          </a:p>
          <a:p>
            <a:pPr lvl="1"/>
            <a:r>
              <a:rPr lang="en-US" sz="1600" dirty="0"/>
              <a:t>If the data point is closest to its own cluster, leave it where it is. If the data point is not closest to its own cluster, move it into the closest cluster.</a:t>
            </a:r>
          </a:p>
          <a:p>
            <a:pPr lvl="1"/>
            <a:r>
              <a:rPr lang="en-US" sz="1600" dirty="0"/>
              <a:t>Repeat the above step until a complete pass through all the data points results in no data point moving from one cluster to another. At this point the clusters are stable and the clustering process ends.</a:t>
            </a:r>
          </a:p>
          <a:p>
            <a:pPr lvl="1"/>
            <a:r>
              <a:rPr lang="en-US" sz="1600" dirty="0"/>
              <a:t>The choice of initial partition can greatly affect the final clusters that result, in terms of inter-cluster and intra-cluster distances</a:t>
            </a:r>
          </a:p>
        </p:txBody>
      </p:sp>
      <p:sp>
        <p:nvSpPr>
          <p:cNvPr id="4" name="Date Placeholder 3">
            <a:extLst>
              <a:ext uri="{FF2B5EF4-FFF2-40B4-BE49-F238E27FC236}">
                <a16:creationId xmlns:a16="http://schemas.microsoft.com/office/drawing/2014/main" id="{FE8CF73B-5E9D-45F2-AB42-7C0D2CF6B274}"/>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52FBF4A9-70CF-48E9-9C17-CE12ADDD874B}"/>
              </a:ext>
            </a:extLst>
          </p:cNvPr>
          <p:cNvSpPr>
            <a:spLocks noGrp="1"/>
          </p:cNvSpPr>
          <p:nvPr>
            <p:ph type="sldNum" sz="quarter" idx="4"/>
          </p:nvPr>
        </p:nvSpPr>
        <p:spPr/>
        <p:txBody>
          <a:bodyPr/>
          <a:lstStyle/>
          <a:p>
            <a:r>
              <a:rPr lang="en-US"/>
              <a:t>Slide no. </a:t>
            </a:r>
            <a:fld id="{7240F3D1-AE27-48C7-9FC9-EF8542F23A88}" type="slidenum">
              <a:rPr lang="en-US" smtClean="0"/>
              <a:pPr/>
              <a:t>6</a:t>
            </a:fld>
            <a:endParaRPr lang="en-US" dirty="0"/>
          </a:p>
        </p:txBody>
      </p:sp>
    </p:spTree>
    <p:extLst>
      <p:ext uri="{BB962C8B-B14F-4D97-AF65-F5344CB8AC3E}">
        <p14:creationId xmlns:p14="http://schemas.microsoft.com/office/powerpoint/2010/main" val="218991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2117-08CC-4B76-8DD8-953B2C94C824}"/>
              </a:ext>
            </a:extLst>
          </p:cNvPr>
          <p:cNvSpPr>
            <a:spLocks noGrp="1"/>
          </p:cNvSpPr>
          <p:nvPr>
            <p:ph type="title"/>
          </p:nvPr>
        </p:nvSpPr>
        <p:spPr/>
        <p:txBody>
          <a:bodyPr/>
          <a:lstStyle/>
          <a:p>
            <a:r>
              <a:rPr lang="en-US" dirty="0"/>
              <a:t>Proximity between clusters</a:t>
            </a:r>
          </a:p>
        </p:txBody>
      </p:sp>
      <p:pic>
        <p:nvPicPr>
          <p:cNvPr id="6" name="Content Placeholder 5">
            <a:extLst>
              <a:ext uri="{FF2B5EF4-FFF2-40B4-BE49-F238E27FC236}">
                <a16:creationId xmlns:a16="http://schemas.microsoft.com/office/drawing/2014/main" id="{4AE79226-40C8-43CA-80E9-07989CDE4969}"/>
              </a:ext>
            </a:extLst>
          </p:cNvPr>
          <p:cNvPicPr>
            <a:picLocks noGrp="1" noChangeAspect="1"/>
          </p:cNvPicPr>
          <p:nvPr>
            <p:ph idx="1"/>
          </p:nvPr>
        </p:nvPicPr>
        <p:blipFill>
          <a:blip r:embed="rId2"/>
          <a:stretch>
            <a:fillRect/>
          </a:stretch>
        </p:blipFill>
        <p:spPr>
          <a:xfrm>
            <a:off x="4199535" y="980555"/>
            <a:ext cx="4865637" cy="3791142"/>
          </a:xfrm>
          <a:prstGeom prst="rect">
            <a:avLst/>
          </a:prstGeom>
        </p:spPr>
      </p:pic>
      <p:sp>
        <p:nvSpPr>
          <p:cNvPr id="4" name="Date Placeholder 3">
            <a:extLst>
              <a:ext uri="{FF2B5EF4-FFF2-40B4-BE49-F238E27FC236}">
                <a16:creationId xmlns:a16="http://schemas.microsoft.com/office/drawing/2014/main" id="{E4D73DD6-A87E-4D2B-AFBD-7F732496921C}"/>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7D70CC3C-5987-43C3-B388-D56EB28AC6A1}"/>
              </a:ext>
            </a:extLst>
          </p:cNvPr>
          <p:cNvSpPr>
            <a:spLocks noGrp="1"/>
          </p:cNvSpPr>
          <p:nvPr>
            <p:ph type="sldNum" sz="quarter" idx="4"/>
          </p:nvPr>
        </p:nvSpPr>
        <p:spPr/>
        <p:txBody>
          <a:bodyPr/>
          <a:lstStyle/>
          <a:p>
            <a:r>
              <a:rPr lang="en-US"/>
              <a:t>Slide no. </a:t>
            </a:r>
            <a:fld id="{7240F3D1-AE27-48C7-9FC9-EF8542F23A88}" type="slidenum">
              <a:rPr lang="en-US" smtClean="0"/>
              <a:pPr/>
              <a:t>7</a:t>
            </a:fld>
            <a:endParaRPr lang="en-US" dirty="0"/>
          </a:p>
        </p:txBody>
      </p:sp>
      <p:sp>
        <p:nvSpPr>
          <p:cNvPr id="7" name="Rectangle 6">
            <a:extLst>
              <a:ext uri="{FF2B5EF4-FFF2-40B4-BE49-F238E27FC236}">
                <a16:creationId xmlns:a16="http://schemas.microsoft.com/office/drawing/2014/main" id="{FF9CD2ED-9B57-4A53-9F02-81EC7AEA7B73}"/>
              </a:ext>
            </a:extLst>
          </p:cNvPr>
          <p:cNvSpPr/>
          <p:nvPr/>
        </p:nvSpPr>
        <p:spPr>
          <a:xfrm>
            <a:off x="0" y="973783"/>
            <a:ext cx="4120055" cy="2677656"/>
          </a:xfrm>
          <a:prstGeom prst="rect">
            <a:avLst/>
          </a:prstGeom>
        </p:spPr>
        <p:txBody>
          <a:bodyPr wrap="square">
            <a:spAutoFit/>
          </a:bodyPr>
          <a:lstStyle/>
          <a:p>
            <a:pPr marL="342900" indent="-342900">
              <a:buAutoNum type="arabicPeriod"/>
            </a:pPr>
            <a:r>
              <a:rPr lang="en-US" sz="1400" dirty="0">
                <a:solidFill>
                  <a:srgbClr val="0070C0"/>
                </a:solidFill>
              </a:rPr>
              <a:t>Single Linkage</a:t>
            </a:r>
            <a:r>
              <a:rPr lang="en-US" sz="1400" dirty="0"/>
              <a:t> - Distance between two nearest patterns in the clusters</a:t>
            </a:r>
          </a:p>
          <a:p>
            <a:pPr marL="342900" indent="-342900">
              <a:buAutoNum type="arabicPeriod"/>
            </a:pPr>
            <a:endParaRPr lang="en-US" sz="1400" dirty="0"/>
          </a:p>
          <a:p>
            <a:pPr marL="342900" indent="-342900">
              <a:buAutoNum type="arabicPeriod"/>
            </a:pPr>
            <a:r>
              <a:rPr lang="en-US" sz="1400" dirty="0">
                <a:solidFill>
                  <a:srgbClr val="0070C0"/>
                </a:solidFill>
              </a:rPr>
              <a:t>Complete Linkage </a:t>
            </a:r>
            <a:r>
              <a:rPr lang="en-US" sz="1400" dirty="0"/>
              <a:t>- Distance between 2 farthest data patterns</a:t>
            </a:r>
          </a:p>
          <a:p>
            <a:pPr marL="342900" indent="-342900">
              <a:buAutoNum type="arabicPeriod"/>
            </a:pPr>
            <a:endParaRPr lang="en-US" sz="1400" dirty="0"/>
          </a:p>
          <a:p>
            <a:pPr marL="342900" indent="-342900">
              <a:buAutoNum type="arabicPeriod"/>
            </a:pPr>
            <a:r>
              <a:rPr lang="en-US" sz="1400" dirty="0">
                <a:solidFill>
                  <a:srgbClr val="0070C0"/>
                </a:solidFill>
              </a:rPr>
              <a:t>Average Linkage </a:t>
            </a:r>
            <a:r>
              <a:rPr lang="en-US" sz="1400" dirty="0"/>
              <a:t>– </a:t>
            </a:r>
          </a:p>
          <a:p>
            <a:pPr marL="342900" indent="-342900">
              <a:buAutoNum type="arabicPeriod"/>
            </a:pPr>
            <a:endParaRPr lang="en-US" sz="1400" dirty="0"/>
          </a:p>
          <a:p>
            <a:pPr marL="342900" indent="-342900">
              <a:buAutoNum type="arabicPeriod"/>
            </a:pPr>
            <a:r>
              <a:rPr lang="en-US" sz="1400" dirty="0">
                <a:solidFill>
                  <a:srgbClr val="0070C0"/>
                </a:solidFill>
              </a:rPr>
              <a:t>Average Group (centroid</a:t>
            </a:r>
            <a:r>
              <a:rPr lang="en-US" sz="1400" dirty="0"/>
              <a:t>) linkage – </a:t>
            </a:r>
          </a:p>
          <a:p>
            <a:pPr marL="342900" indent="-342900">
              <a:buAutoNum type="arabicPeriod"/>
            </a:pPr>
            <a:endParaRPr lang="en-US" sz="1400" dirty="0"/>
          </a:p>
          <a:p>
            <a:pPr marL="342900" indent="-342900">
              <a:buAutoNum type="arabicPeriod"/>
            </a:pPr>
            <a:endParaRPr lang="en-US" sz="1400" dirty="0"/>
          </a:p>
          <a:p>
            <a:pPr marL="342900" indent="-342900">
              <a:buAutoNum type="arabicPeriod"/>
            </a:pPr>
            <a:endParaRPr lang="en-US" sz="1400" dirty="0"/>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86428F83-B8E1-42B4-85EF-F46B310E45B7}"/>
                  </a:ext>
                </a:extLst>
              </p14:cNvPr>
              <p14:cNvContentPartPr/>
              <p14:nvPr/>
            </p14:nvContentPartPr>
            <p14:xfrm>
              <a:off x="6420414" y="1198196"/>
              <a:ext cx="180360" cy="357840"/>
            </p14:xfrm>
          </p:contentPart>
        </mc:Choice>
        <mc:Fallback xmlns="">
          <p:pic>
            <p:nvPicPr>
              <p:cNvPr id="12" name="Ink 11">
                <a:extLst>
                  <a:ext uri="{FF2B5EF4-FFF2-40B4-BE49-F238E27FC236}">
                    <a16:creationId xmlns:a16="http://schemas.microsoft.com/office/drawing/2014/main" id="{86428F83-B8E1-42B4-85EF-F46B310E45B7}"/>
                  </a:ext>
                </a:extLst>
              </p:cNvPr>
              <p:cNvPicPr/>
              <p:nvPr/>
            </p:nvPicPr>
            <p:blipFill>
              <a:blip r:embed="rId4"/>
              <a:stretch>
                <a:fillRect/>
              </a:stretch>
            </p:blipFill>
            <p:spPr>
              <a:xfrm>
                <a:off x="6411414" y="1189196"/>
                <a:ext cx="198000" cy="375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C61DA5E9-7902-4BE9-B8B7-175FD0123DE9}"/>
                  </a:ext>
                </a:extLst>
              </p14:cNvPr>
              <p14:cNvContentPartPr/>
              <p14:nvPr/>
            </p14:nvContentPartPr>
            <p14:xfrm>
              <a:off x="8566014" y="1133756"/>
              <a:ext cx="294480" cy="419040"/>
            </p14:xfrm>
          </p:contentPart>
        </mc:Choice>
        <mc:Fallback xmlns="">
          <p:pic>
            <p:nvPicPr>
              <p:cNvPr id="13" name="Ink 12">
                <a:extLst>
                  <a:ext uri="{FF2B5EF4-FFF2-40B4-BE49-F238E27FC236}">
                    <a16:creationId xmlns:a16="http://schemas.microsoft.com/office/drawing/2014/main" id="{C61DA5E9-7902-4BE9-B8B7-175FD0123DE9}"/>
                  </a:ext>
                </a:extLst>
              </p:cNvPr>
              <p:cNvPicPr/>
              <p:nvPr/>
            </p:nvPicPr>
            <p:blipFill>
              <a:blip r:embed="rId6"/>
              <a:stretch>
                <a:fillRect/>
              </a:stretch>
            </p:blipFill>
            <p:spPr>
              <a:xfrm>
                <a:off x="8557014" y="1124756"/>
                <a:ext cx="31212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F1EABAC-C099-4046-8BAF-E6219671133C}"/>
                  </a:ext>
                </a:extLst>
              </p14:cNvPr>
              <p14:cNvContentPartPr/>
              <p14:nvPr/>
            </p14:nvContentPartPr>
            <p14:xfrm>
              <a:off x="6327174" y="2988836"/>
              <a:ext cx="236160" cy="374760"/>
            </p14:xfrm>
          </p:contentPart>
        </mc:Choice>
        <mc:Fallback xmlns="">
          <p:pic>
            <p:nvPicPr>
              <p:cNvPr id="14" name="Ink 13">
                <a:extLst>
                  <a:ext uri="{FF2B5EF4-FFF2-40B4-BE49-F238E27FC236}">
                    <a16:creationId xmlns:a16="http://schemas.microsoft.com/office/drawing/2014/main" id="{FF1EABAC-C099-4046-8BAF-E6219671133C}"/>
                  </a:ext>
                </a:extLst>
              </p:cNvPr>
              <p:cNvPicPr/>
              <p:nvPr/>
            </p:nvPicPr>
            <p:blipFill>
              <a:blip r:embed="rId8"/>
              <a:stretch>
                <a:fillRect/>
              </a:stretch>
            </p:blipFill>
            <p:spPr>
              <a:xfrm>
                <a:off x="6318174" y="2979836"/>
                <a:ext cx="25380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70B427AF-A624-4F0A-B5C8-2B604A056B9B}"/>
                  </a:ext>
                </a:extLst>
              </p14:cNvPr>
              <p14:cNvContentPartPr/>
              <p14:nvPr/>
            </p14:nvContentPartPr>
            <p14:xfrm>
              <a:off x="8670774" y="2917196"/>
              <a:ext cx="159480" cy="341280"/>
            </p14:xfrm>
          </p:contentPart>
        </mc:Choice>
        <mc:Fallback xmlns="">
          <p:pic>
            <p:nvPicPr>
              <p:cNvPr id="17" name="Ink 16">
                <a:extLst>
                  <a:ext uri="{FF2B5EF4-FFF2-40B4-BE49-F238E27FC236}">
                    <a16:creationId xmlns:a16="http://schemas.microsoft.com/office/drawing/2014/main" id="{70B427AF-A624-4F0A-B5C8-2B604A056B9B}"/>
                  </a:ext>
                </a:extLst>
              </p:cNvPr>
              <p:cNvPicPr/>
              <p:nvPr/>
            </p:nvPicPr>
            <p:blipFill>
              <a:blip r:embed="rId10"/>
              <a:stretch>
                <a:fillRect/>
              </a:stretch>
            </p:blipFill>
            <p:spPr>
              <a:xfrm>
                <a:off x="8661774" y="2908196"/>
                <a:ext cx="177120" cy="358920"/>
              </a:xfrm>
              <a:prstGeom prst="rect">
                <a:avLst/>
              </a:prstGeom>
            </p:spPr>
          </p:pic>
        </mc:Fallback>
      </mc:AlternateContent>
    </p:spTree>
    <p:extLst>
      <p:ext uri="{BB962C8B-B14F-4D97-AF65-F5344CB8AC3E}">
        <p14:creationId xmlns:p14="http://schemas.microsoft.com/office/powerpoint/2010/main" val="9355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FBCB-A497-4958-92B3-BBEBCFE7E0E2}"/>
              </a:ext>
            </a:extLst>
          </p:cNvPr>
          <p:cNvSpPr>
            <a:spLocks noGrp="1"/>
          </p:cNvSpPr>
          <p:nvPr>
            <p:ph type="title"/>
          </p:nvPr>
        </p:nvSpPr>
        <p:spPr/>
        <p:txBody>
          <a:bodyPr>
            <a:normAutofit/>
          </a:bodyPr>
          <a:lstStyle/>
          <a:p>
            <a:r>
              <a:rPr lang="en-US" dirty="0"/>
              <a:t>Distance calculation</a:t>
            </a:r>
          </a:p>
        </p:txBody>
      </p:sp>
      <p:sp>
        <p:nvSpPr>
          <p:cNvPr id="3" name="Content Placeholder 2">
            <a:extLst>
              <a:ext uri="{FF2B5EF4-FFF2-40B4-BE49-F238E27FC236}">
                <a16:creationId xmlns:a16="http://schemas.microsoft.com/office/drawing/2014/main" id="{4589E216-F58E-4999-A020-B8D08C23ABA7}"/>
              </a:ext>
            </a:extLst>
          </p:cNvPr>
          <p:cNvSpPr>
            <a:spLocks noGrp="1"/>
          </p:cNvSpPr>
          <p:nvPr>
            <p:ph idx="1"/>
          </p:nvPr>
        </p:nvSpPr>
        <p:spPr/>
        <p:txBody>
          <a:bodyPr>
            <a:normAutofit/>
          </a:bodyPr>
          <a:lstStyle/>
          <a:p>
            <a:r>
              <a:rPr lang="en-US" sz="1600" dirty="0"/>
              <a:t>The Euclidean distance function measures the ‘as-the-crow-flies’ distance. The formula for this distance between a point X (X1, X2, etc.) and a point Y (Y1, Y2, etc.) is:</a:t>
            </a:r>
          </a:p>
          <a:p>
            <a:endParaRPr lang="en-US" sz="1600" dirty="0"/>
          </a:p>
          <a:p>
            <a:endParaRPr lang="en-US" sz="1600" dirty="0"/>
          </a:p>
        </p:txBody>
      </p:sp>
      <p:sp>
        <p:nvSpPr>
          <p:cNvPr id="4" name="Date Placeholder 3">
            <a:extLst>
              <a:ext uri="{FF2B5EF4-FFF2-40B4-BE49-F238E27FC236}">
                <a16:creationId xmlns:a16="http://schemas.microsoft.com/office/drawing/2014/main" id="{EDB60A97-98A3-4188-A46A-5B91367A5898}"/>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C3C25AD1-2739-41C7-93CB-E796890EAEAE}"/>
              </a:ext>
            </a:extLst>
          </p:cNvPr>
          <p:cNvSpPr>
            <a:spLocks noGrp="1"/>
          </p:cNvSpPr>
          <p:nvPr>
            <p:ph type="sldNum" sz="quarter" idx="4"/>
          </p:nvPr>
        </p:nvSpPr>
        <p:spPr/>
        <p:txBody>
          <a:bodyPr/>
          <a:lstStyle/>
          <a:p>
            <a:r>
              <a:rPr lang="en-US"/>
              <a:t>Slide no. </a:t>
            </a:r>
            <a:fld id="{7240F3D1-AE27-48C7-9FC9-EF8542F23A88}" type="slidenum">
              <a:rPr lang="en-US" smtClean="0"/>
              <a:pPr/>
              <a:t>8</a:t>
            </a:fld>
            <a:endParaRPr lang="en-US" dirty="0"/>
          </a:p>
        </p:txBody>
      </p:sp>
      <p:pic>
        <p:nvPicPr>
          <p:cNvPr id="7" name="Picture 6">
            <a:extLst>
              <a:ext uri="{FF2B5EF4-FFF2-40B4-BE49-F238E27FC236}">
                <a16:creationId xmlns:a16="http://schemas.microsoft.com/office/drawing/2014/main" id="{CD6603EE-4426-4287-9899-2C9C21F8E25D}"/>
              </a:ext>
            </a:extLst>
          </p:cNvPr>
          <p:cNvPicPr>
            <a:picLocks noChangeAspect="1"/>
          </p:cNvPicPr>
          <p:nvPr/>
        </p:nvPicPr>
        <p:blipFill>
          <a:blip r:embed="rId2"/>
          <a:stretch>
            <a:fillRect/>
          </a:stretch>
        </p:blipFill>
        <p:spPr>
          <a:xfrm>
            <a:off x="3163942" y="1647003"/>
            <a:ext cx="2038350" cy="714375"/>
          </a:xfrm>
          <a:prstGeom prst="rect">
            <a:avLst/>
          </a:prstGeom>
        </p:spPr>
      </p:pic>
      <p:pic>
        <p:nvPicPr>
          <p:cNvPr id="8" name="Picture 7">
            <a:extLst>
              <a:ext uri="{FF2B5EF4-FFF2-40B4-BE49-F238E27FC236}">
                <a16:creationId xmlns:a16="http://schemas.microsoft.com/office/drawing/2014/main" id="{E406F800-98D4-489F-A9C6-0665F403FD56}"/>
              </a:ext>
            </a:extLst>
          </p:cNvPr>
          <p:cNvPicPr>
            <a:picLocks noChangeAspect="1"/>
          </p:cNvPicPr>
          <p:nvPr/>
        </p:nvPicPr>
        <p:blipFill>
          <a:blip r:embed="rId3"/>
          <a:stretch>
            <a:fillRect/>
          </a:stretch>
        </p:blipFill>
        <p:spPr>
          <a:xfrm>
            <a:off x="209550" y="2571750"/>
            <a:ext cx="7346665" cy="1943100"/>
          </a:xfrm>
          <a:prstGeom prst="rect">
            <a:avLst/>
          </a:prstGeom>
        </p:spPr>
      </p:pic>
    </p:spTree>
    <p:extLst>
      <p:ext uri="{BB962C8B-B14F-4D97-AF65-F5344CB8AC3E}">
        <p14:creationId xmlns:p14="http://schemas.microsoft.com/office/powerpoint/2010/main" val="1692118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9DCC-87AC-45AF-93A8-56E726E177A9}"/>
              </a:ext>
            </a:extLst>
          </p:cNvPr>
          <p:cNvSpPr>
            <a:spLocks noGrp="1"/>
          </p:cNvSpPr>
          <p:nvPr>
            <p:ph type="title"/>
          </p:nvPr>
        </p:nvSpPr>
        <p:spPr/>
        <p:txBody>
          <a:bodyPr/>
          <a:lstStyle/>
          <a:p>
            <a:r>
              <a:rPr lang="en-US" dirty="0"/>
              <a:t>How it works</a:t>
            </a:r>
          </a:p>
        </p:txBody>
      </p:sp>
      <p:sp>
        <p:nvSpPr>
          <p:cNvPr id="4" name="Date Placeholder 3">
            <a:extLst>
              <a:ext uri="{FF2B5EF4-FFF2-40B4-BE49-F238E27FC236}">
                <a16:creationId xmlns:a16="http://schemas.microsoft.com/office/drawing/2014/main" id="{EC369D54-E64A-4CD4-A6BB-FC8C23A49436}"/>
              </a:ext>
            </a:extLst>
          </p:cNvPr>
          <p:cNvSpPr>
            <a:spLocks noGrp="1"/>
          </p:cNvSpPr>
          <p:nvPr>
            <p:ph type="dt" sz="half" idx="10"/>
          </p:nvPr>
        </p:nvSpPr>
        <p:spPr/>
        <p:txBody>
          <a:bodyPr/>
          <a:lstStyle/>
          <a:p>
            <a:fld id="{136C72BE-1EB1-4D3D-82B3-E7DC2624987E}" type="datetime1">
              <a:rPr lang="en-US" smtClean="0"/>
              <a:t>12/17/18</a:t>
            </a:fld>
            <a:endParaRPr lang="en-US"/>
          </a:p>
        </p:txBody>
      </p:sp>
      <p:sp>
        <p:nvSpPr>
          <p:cNvPr id="5" name="Slide Number Placeholder 4">
            <a:extLst>
              <a:ext uri="{FF2B5EF4-FFF2-40B4-BE49-F238E27FC236}">
                <a16:creationId xmlns:a16="http://schemas.microsoft.com/office/drawing/2014/main" id="{327B1E31-4997-4C7C-B545-F05158BC9A11}"/>
              </a:ext>
            </a:extLst>
          </p:cNvPr>
          <p:cNvSpPr>
            <a:spLocks noGrp="1"/>
          </p:cNvSpPr>
          <p:nvPr>
            <p:ph type="sldNum" sz="quarter" idx="4"/>
          </p:nvPr>
        </p:nvSpPr>
        <p:spPr/>
        <p:txBody>
          <a:bodyPr/>
          <a:lstStyle/>
          <a:p>
            <a:r>
              <a:rPr lang="en-US"/>
              <a:t>Slide no. </a:t>
            </a:r>
            <a:fld id="{7240F3D1-AE27-48C7-9FC9-EF8542F23A88}" type="slidenum">
              <a:rPr lang="en-US" smtClean="0"/>
              <a:pPr/>
              <a:t>9</a:t>
            </a:fld>
            <a:endParaRPr lang="en-US" dirty="0"/>
          </a:p>
        </p:txBody>
      </p:sp>
      <p:graphicFrame>
        <p:nvGraphicFramePr>
          <p:cNvPr id="9" name="Object 8">
            <a:extLst>
              <a:ext uri="{FF2B5EF4-FFF2-40B4-BE49-F238E27FC236}">
                <a16:creationId xmlns:a16="http://schemas.microsoft.com/office/drawing/2014/main" id="{A3A1E002-1743-43FA-AA81-1FA195859CA8}"/>
              </a:ext>
            </a:extLst>
          </p:cNvPr>
          <p:cNvGraphicFramePr>
            <a:graphicFrameLocks noChangeAspect="1"/>
          </p:cNvGraphicFramePr>
          <p:nvPr>
            <p:extLst>
              <p:ext uri="{D42A27DB-BD31-4B8C-83A1-F6EECF244321}">
                <p14:modId xmlns:p14="http://schemas.microsoft.com/office/powerpoint/2010/main" val="1247236426"/>
              </p:ext>
            </p:extLst>
          </p:nvPr>
        </p:nvGraphicFramePr>
        <p:xfrm>
          <a:off x="106582" y="1038355"/>
          <a:ext cx="1869363" cy="3455489"/>
        </p:xfrm>
        <a:graphic>
          <a:graphicData uri="http://schemas.openxmlformats.org/presentationml/2006/ole">
            <mc:AlternateContent xmlns:mc="http://schemas.openxmlformats.org/markup-compatibility/2006">
              <mc:Choice xmlns:v="urn:schemas-microsoft-com:vml" Requires="v">
                <p:oleObj spid="_x0000_s1068" name="Worksheet" r:id="rId3" imgW="943095" imgH="1743054" progId="Excel.Sheet.12">
                  <p:embed/>
                </p:oleObj>
              </mc:Choice>
              <mc:Fallback>
                <p:oleObj name="Worksheet" r:id="rId3" imgW="943095" imgH="1743054" progId="Excel.Sheet.12">
                  <p:embed/>
                  <p:pic>
                    <p:nvPicPr>
                      <p:cNvPr id="0" name=""/>
                      <p:cNvPicPr/>
                      <p:nvPr/>
                    </p:nvPicPr>
                    <p:blipFill>
                      <a:blip r:embed="rId4"/>
                      <a:stretch>
                        <a:fillRect/>
                      </a:stretch>
                    </p:blipFill>
                    <p:spPr>
                      <a:xfrm>
                        <a:off x="106582" y="1038355"/>
                        <a:ext cx="1869363" cy="3455489"/>
                      </a:xfrm>
                      <a:prstGeom prst="rect">
                        <a:avLst/>
                      </a:prstGeom>
                    </p:spPr>
                  </p:pic>
                </p:oleObj>
              </mc:Fallback>
            </mc:AlternateContent>
          </a:graphicData>
        </a:graphic>
      </p:graphicFrame>
      <p:sp>
        <p:nvSpPr>
          <p:cNvPr id="10" name="Callout: Line with Border and Accent Bar 9">
            <a:extLst>
              <a:ext uri="{FF2B5EF4-FFF2-40B4-BE49-F238E27FC236}">
                <a16:creationId xmlns:a16="http://schemas.microsoft.com/office/drawing/2014/main" id="{526A52CA-102D-425C-82DD-1FD45A89DA23}"/>
              </a:ext>
            </a:extLst>
          </p:cNvPr>
          <p:cNvSpPr/>
          <p:nvPr/>
        </p:nvSpPr>
        <p:spPr>
          <a:xfrm>
            <a:off x="3815254" y="1114097"/>
            <a:ext cx="5222163" cy="891540"/>
          </a:xfrm>
          <a:prstGeom prst="accentBorderCallout1">
            <a:avLst>
              <a:gd name="adj1" fmla="val 18750"/>
              <a:gd name="adj2" fmla="val -8333"/>
              <a:gd name="adj3" fmla="val 19367"/>
              <a:gd name="adj4" fmla="val -3593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Group the data points into 3 clusters</a:t>
            </a:r>
          </a:p>
        </p:txBody>
      </p:sp>
      <p:sp>
        <p:nvSpPr>
          <p:cNvPr id="12" name="Rectangle 11">
            <a:extLst>
              <a:ext uri="{FF2B5EF4-FFF2-40B4-BE49-F238E27FC236}">
                <a16:creationId xmlns:a16="http://schemas.microsoft.com/office/drawing/2014/main" id="{EC924A2B-7A47-4345-849B-40A912ACF6BC}"/>
              </a:ext>
            </a:extLst>
          </p:cNvPr>
          <p:cNvSpPr/>
          <p:nvPr/>
        </p:nvSpPr>
        <p:spPr>
          <a:xfrm>
            <a:off x="3815254" y="2571750"/>
            <a:ext cx="5139560" cy="891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Randomly decide on starting center points of the 3 clusters</a:t>
            </a:r>
          </a:p>
        </p:txBody>
      </p:sp>
      <p:cxnSp>
        <p:nvCxnSpPr>
          <p:cNvPr id="14" name="Straight Arrow Connector 13">
            <a:extLst>
              <a:ext uri="{FF2B5EF4-FFF2-40B4-BE49-F238E27FC236}">
                <a16:creationId xmlns:a16="http://schemas.microsoft.com/office/drawing/2014/main" id="{7E52D9A3-5814-4E0B-8EE2-2A2209373176}"/>
              </a:ext>
            </a:extLst>
          </p:cNvPr>
          <p:cNvCxnSpPr>
            <a:cxnSpLocks/>
            <a:stCxn id="12" idx="1"/>
          </p:cNvCxnSpPr>
          <p:nvPr/>
        </p:nvCxnSpPr>
        <p:spPr>
          <a:xfrm flipH="1" flipV="1">
            <a:off x="1975946" y="1660634"/>
            <a:ext cx="1839308" cy="1356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1A26943-3A45-4DB7-B42F-B1187E525FE3}"/>
              </a:ext>
            </a:extLst>
          </p:cNvPr>
          <p:cNvCxnSpPr>
            <a:cxnSpLocks/>
            <a:stCxn id="12" idx="1"/>
          </p:cNvCxnSpPr>
          <p:nvPr/>
        </p:nvCxnSpPr>
        <p:spPr>
          <a:xfrm flipH="1" flipV="1">
            <a:off x="1933904" y="2777660"/>
            <a:ext cx="1881350" cy="23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B92584-95DE-4F93-9607-22883EFB0DEF}"/>
              </a:ext>
            </a:extLst>
          </p:cNvPr>
          <p:cNvCxnSpPr>
            <a:cxnSpLocks/>
            <a:stCxn id="12" idx="1"/>
          </p:cNvCxnSpPr>
          <p:nvPr/>
        </p:nvCxnSpPr>
        <p:spPr>
          <a:xfrm flipH="1">
            <a:off x="1975946" y="3017520"/>
            <a:ext cx="1839308" cy="85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7495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137326</TotalTime>
  <Words>1061</Words>
  <Application>Microsoft Office PowerPoint</Application>
  <PresentationFormat>On-screen Show (16:9)</PresentationFormat>
  <Paragraphs>169</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Gill Sans MT</vt:lpstr>
      <vt:lpstr>Arial</vt:lpstr>
      <vt:lpstr>Calibri</vt:lpstr>
      <vt:lpstr>Parcel</vt:lpstr>
      <vt:lpstr>Worksheet</vt:lpstr>
      <vt:lpstr>K-Means Clustering</vt:lpstr>
      <vt:lpstr>Scikit-learn – cheat sheet</vt:lpstr>
      <vt:lpstr>What it is </vt:lpstr>
      <vt:lpstr>Example</vt:lpstr>
      <vt:lpstr>K-Means Algorithm Properties</vt:lpstr>
      <vt:lpstr>The K-Means Algorithm Process</vt:lpstr>
      <vt:lpstr>Proximity between clusters</vt:lpstr>
      <vt:lpstr>Distance calculation</vt:lpstr>
      <vt:lpstr>How it works</vt:lpstr>
      <vt:lpstr>How it works</vt:lpstr>
      <vt:lpstr>How it works</vt:lpstr>
      <vt:lpstr>How it works</vt:lpstr>
      <vt:lpstr>Practical Applications</vt:lpstr>
      <vt:lpstr>Disadvantages</vt:lpstr>
      <vt:lpstr>When K-Means Clustering Fails</vt:lpstr>
      <vt:lpstr>Use cases</vt:lpstr>
      <vt:lpstr>Kmeans – scitkit learn</vt:lpstr>
      <vt:lpstr>Specifying different distance calculation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Bhupen Sinha</cp:lastModifiedBy>
  <cp:revision>1789</cp:revision>
  <cp:lastPrinted>2017-04-27T07:15:37Z</cp:lastPrinted>
  <dcterms:modified xsi:type="dcterms:W3CDTF">2018-12-17T04:22:16Z</dcterms:modified>
</cp:coreProperties>
</file>