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</p:sldIdLst>
  <p:sldSz cx="9144000" cy="5143500" type="screen16x9"/>
  <p:notesSz cx="6858000" cy="9945688"/>
  <p:embeddedFontLst>
    <p:embeddedFont>
      <p:font typeface="Calibri" panose="020F0502020204030204" pitchFamily="34" charset="0"/>
      <p:regular r:id="rId70"/>
      <p:bold r:id="rId71"/>
      <p:italic r:id="rId72"/>
      <p:boldItalic r:id="rId73"/>
    </p:embeddedFont>
    <p:embeddedFont>
      <p:font typeface="Gill Sans" panose="020B0604020202020204" charset="0"/>
      <p:regular r:id="rId74"/>
      <p:bold r:id="rId75"/>
    </p:embeddedFont>
    <p:embeddedFont>
      <p:font typeface="Open Sans" panose="020B0606030504020204" pitchFamily="34" charset="0"/>
      <p:regular r:id="rId76"/>
      <p:bold r:id="rId77"/>
      <p:italic r:id="rId78"/>
      <p:boldItalic r:id="rId7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0" roundtripDataSignature="AMtx7mhjcfCgVjjwIaoB7hvLigShF7d5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924544-A1E4-4045-B4DA-11AB35D0F196}">
  <a:tblStyle styleId="{CB924544-A1E4-4045-B4DA-11AB35D0F196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6CD70D9-607C-4445-8597-E9827AF439F8}" styleName="Table_1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E5F0B57-7E52-4F73-8759-6D6DC0D4139C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1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5.fntdata"/><Relationship Id="rId79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77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3.fntdata"/><Relationship Id="rId80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1.fntdata"/><Relationship Id="rId75" Type="http://schemas.openxmlformats.org/officeDocument/2006/relationships/font" Target="fonts/font6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4.fntdata"/><Relationship Id="rId78" Type="http://schemas.openxmlformats.org/officeDocument/2006/relationships/font" Target="fonts/font9.fntdata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7.fntdata"/><Relationship Id="rId7" Type="http://schemas.openxmlformats.org/officeDocument/2006/relationships/slide" Target="slides/slide6.xml"/><Relationship Id="rId71" Type="http://schemas.openxmlformats.org/officeDocument/2006/relationships/font" Target="fonts/font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3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4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5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6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8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0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5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b="1" u="sng" dirty="0"/>
              <a:t>Lowest </a:t>
            </a:r>
            <a:r>
              <a:rPr lang="en-IN" sz="1400" b="1" u="sng" dirty="0" err="1"/>
              <a:t>gini</a:t>
            </a:r>
            <a:r>
              <a:rPr lang="en-IN" sz="1400" b="1" u="sng" dirty="0"/>
              <a:t> index as root and for entropy highest entropy as root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93" name="Google Shape;39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6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8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9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0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1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2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3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4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5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6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7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8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9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0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1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2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3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4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5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6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7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8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9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0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1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2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3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4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5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6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67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8D5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69"/>
          <p:cNvSpPr txBox="1">
            <a:spLocks noGrp="1"/>
          </p:cNvSpPr>
          <p:nvPr>
            <p:ph type="title"/>
          </p:nvPr>
        </p:nvSpPr>
        <p:spPr>
          <a:xfrm>
            <a:off x="603504" y="1682871"/>
            <a:ext cx="3364992" cy="85612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50"/>
              <a:buFont typeface="Gill Sans"/>
              <a:buNone/>
              <a:defRPr sz="1650">
                <a:solidFill>
                  <a:srgbClr val="00B05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69"/>
          <p:cNvSpPr txBox="1">
            <a:spLocks noGrp="1"/>
          </p:cNvSpPr>
          <p:nvPr>
            <p:ph type="body" idx="1"/>
          </p:nvPr>
        </p:nvSpPr>
        <p:spPr>
          <a:xfrm>
            <a:off x="4665518" y="748144"/>
            <a:ext cx="4405746" cy="4010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9087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25"/>
              <a:buChar char="•"/>
              <a:defRPr sz="1425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15" name="Google Shape;15;p69"/>
          <p:cNvSpPr txBox="1">
            <a:spLocks noGrp="1"/>
          </p:cNvSpPr>
          <p:nvPr>
            <p:ph type="body" idx="2"/>
          </p:nvPr>
        </p:nvSpPr>
        <p:spPr>
          <a:xfrm>
            <a:off x="836676" y="2662439"/>
            <a:ext cx="2846070" cy="164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125"/>
              <a:buNone/>
              <a:defRPr sz="1125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/>
            </a:lvl2pPr>
            <a:lvl3pPr marL="1371600" lvl="2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4pPr>
            <a:lvl5pPr marL="2286000" lvl="4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5pPr>
            <a:lvl6pPr marL="2743200" lvl="5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6pPr>
            <a:lvl7pPr marL="3200400" lvl="6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7pPr>
            <a:lvl8pPr marL="3657600" lvl="7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8pPr>
            <a:lvl9pPr marL="4114800" lvl="8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6" name="Google Shape;16;p69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9"/>
          <p:cNvSpPr txBox="1">
            <a:spLocks noGrp="1"/>
          </p:cNvSpPr>
          <p:nvPr>
            <p:ph type="ftr" idx="11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0"/>
          <p:cNvSpPr txBox="1">
            <a:spLocks noGrp="1"/>
          </p:cNvSpPr>
          <p:nvPr>
            <p:ph type="body" idx="1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70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0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D8D5D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1"/>
          <p:cNvSpPr txBox="1">
            <a:spLocks noGrp="1"/>
          </p:cNvSpPr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50"/>
              <a:buFont typeface="Gill Sans"/>
              <a:buNone/>
              <a:defRPr sz="2850">
                <a:solidFill>
                  <a:srgbClr val="00B05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1"/>
          <p:cNvSpPr txBox="1"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002060"/>
                </a:solidFill>
              </a:defRPr>
            </a:lvl1pPr>
            <a:lvl2pPr lvl="1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71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206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D8D5D0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2"/>
          <p:cNvSpPr txBox="1">
            <a:spLocks noGrp="1"/>
          </p:cNvSpPr>
          <p:nvPr>
            <p:ph type="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50"/>
              <a:buFont typeface="Gill Sans"/>
              <a:buNone/>
              <a:defRPr sz="2850">
                <a:solidFill>
                  <a:srgbClr val="00B05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2"/>
          <p:cNvSpPr txBox="1"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2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3"/>
          <p:cNvSpPr txBox="1">
            <a:spLocks noGrp="1"/>
          </p:cNvSpPr>
          <p:nvPr>
            <p:ph type="body" idx="1"/>
          </p:nvPr>
        </p:nvSpPr>
        <p:spPr>
          <a:xfrm>
            <a:off x="0" y="895800"/>
            <a:ext cx="4390264" cy="386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73"/>
          <p:cNvSpPr txBox="1">
            <a:spLocks noGrp="1"/>
          </p:cNvSpPr>
          <p:nvPr>
            <p:ph type="body" idx="2"/>
          </p:nvPr>
        </p:nvSpPr>
        <p:spPr>
          <a:xfrm>
            <a:off x="4572000" y="895800"/>
            <a:ext cx="4572000" cy="386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73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3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4"/>
          <p:cNvSpPr txBox="1">
            <a:spLocks noGrp="1"/>
          </p:cNvSpPr>
          <p:nvPr>
            <p:ph type="body" idx="1"/>
          </p:nvPr>
        </p:nvSpPr>
        <p:spPr>
          <a:xfrm>
            <a:off x="-1" y="948936"/>
            <a:ext cx="4425891" cy="52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25"/>
              <a:buNone/>
              <a:defRPr sz="1425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25"/>
              <a:buNone/>
              <a:defRPr sz="1425" b="1"/>
            </a:lvl2pPr>
            <a:lvl3pPr marL="1371600" lvl="2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74"/>
          <p:cNvSpPr txBox="1">
            <a:spLocks noGrp="1"/>
          </p:cNvSpPr>
          <p:nvPr>
            <p:ph type="body" idx="2"/>
          </p:nvPr>
        </p:nvSpPr>
        <p:spPr>
          <a:xfrm>
            <a:off x="-1" y="1534396"/>
            <a:ext cx="4425892" cy="311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4"/>
          <p:cNvSpPr txBox="1">
            <a:spLocks noGrp="1"/>
          </p:cNvSpPr>
          <p:nvPr>
            <p:ph type="body" idx="3"/>
          </p:nvPr>
        </p:nvSpPr>
        <p:spPr>
          <a:xfrm>
            <a:off x="4690354" y="1534396"/>
            <a:ext cx="4425891" cy="311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0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74"/>
          <p:cNvSpPr txBox="1">
            <a:spLocks noGrp="1"/>
          </p:cNvSpPr>
          <p:nvPr>
            <p:ph type="body" idx="4"/>
          </p:nvPr>
        </p:nvSpPr>
        <p:spPr>
          <a:xfrm>
            <a:off x="4690354" y="948936"/>
            <a:ext cx="4438464" cy="52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25"/>
              <a:buNone/>
              <a:defRPr sz="1425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25"/>
              <a:buNone/>
              <a:defRPr sz="1425" b="1"/>
            </a:lvl2pPr>
            <a:lvl3pPr marL="1371600" lvl="2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2" name="Google Shape;42;p74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4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5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5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  <a:defRPr sz="2100" b="0" i="0" u="none" strike="noStrike" cap="none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8"/>
          <p:cNvSpPr txBox="1">
            <a:spLocks noGrp="1"/>
          </p:cNvSpPr>
          <p:nvPr>
            <p:ph type="body" idx="1"/>
          </p:nvPr>
        </p:nvSpPr>
        <p:spPr>
          <a:xfrm>
            <a:off x="0" y="891539"/>
            <a:ext cx="9144000" cy="396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432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68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88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cxnSp>
        <p:nvCxnSpPr>
          <p:cNvPr id="9" name="Google Shape;9;p68"/>
          <p:cNvCxnSpPr/>
          <p:nvPr/>
        </p:nvCxnSpPr>
        <p:spPr>
          <a:xfrm>
            <a:off x="0" y="4824469"/>
            <a:ext cx="9144000" cy="2225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10;p68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>
            <a:spLocks noGrp="1"/>
          </p:cNvSpPr>
          <p:nvPr>
            <p:ph type="title"/>
          </p:nvPr>
        </p:nvSpPr>
        <p:spPr>
          <a:xfrm>
            <a:off x="603504" y="1682871"/>
            <a:ext cx="3364992" cy="85612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Gill Sans"/>
              <a:buNone/>
            </a:pPr>
            <a:r>
              <a:rPr lang="en-US"/>
              <a:t>DECISION TREE</a:t>
            </a:r>
            <a:endParaRPr/>
          </a:p>
        </p:txBody>
      </p:sp>
      <p:sp>
        <p:nvSpPr>
          <p:cNvPr id="54" name="Google Shape;54;p1"/>
          <p:cNvSpPr txBox="1">
            <a:spLocks noGrp="1"/>
          </p:cNvSpPr>
          <p:nvPr>
            <p:ph type="body" idx="1"/>
          </p:nvPr>
        </p:nvSpPr>
        <p:spPr>
          <a:xfrm>
            <a:off x="4665518" y="748144"/>
            <a:ext cx="4405746" cy="4010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What it is?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python implementation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Use cases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body" idx="2"/>
          </p:nvPr>
        </p:nvSpPr>
        <p:spPr>
          <a:xfrm>
            <a:off x="836676" y="2662439"/>
            <a:ext cx="2846070" cy="164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5"/>
              <a:buNone/>
            </a:pPr>
            <a:endParaRPr/>
          </a:p>
        </p:txBody>
      </p:sp>
      <p:sp>
        <p:nvSpPr>
          <p:cNvPr id="56" name="Google Shape;56;p1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4467" y="2007645"/>
            <a:ext cx="4185197" cy="2575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MEANING</a:t>
            </a:r>
            <a:endParaRPr/>
          </a:p>
        </p:txBody>
      </p: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Entropy = 0, This is </a:t>
            </a:r>
            <a:r>
              <a:rPr lang="en-US" sz="1600">
                <a:highlight>
                  <a:srgbClr val="FFFF00"/>
                </a:highlight>
              </a:rPr>
              <a:t>not a good set </a:t>
            </a:r>
            <a:r>
              <a:rPr lang="en-US" sz="1600"/>
              <a:t>for training.</a:t>
            </a:r>
            <a:endParaRPr/>
          </a:p>
          <a:p>
            <a:pPr marL="171450" lvl="0" indent="-698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Entropy = 1, This is a </a:t>
            </a:r>
            <a:r>
              <a:rPr lang="en-US" sz="1600">
                <a:highlight>
                  <a:srgbClr val="FFFF00"/>
                </a:highlight>
              </a:rPr>
              <a:t>good set </a:t>
            </a:r>
            <a:r>
              <a:rPr lang="en-US" sz="1600"/>
              <a:t>for training.</a:t>
            </a:r>
            <a:endParaRPr/>
          </a:p>
          <a:p>
            <a:pPr marL="171450" lvl="0" indent="-698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The entropy is an </a:t>
            </a:r>
            <a:r>
              <a:rPr lang="en-US" sz="1600">
                <a:highlight>
                  <a:srgbClr val="FFFF00"/>
                </a:highlight>
              </a:rPr>
              <a:t>absolute measure </a:t>
            </a:r>
            <a:r>
              <a:rPr lang="en-US" sz="1600"/>
              <a:t>which provides a number between 0 and 1, </a:t>
            </a:r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141" name="Google Shape;141;p10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EVOLUTION OF ENTROPY</a:t>
            </a:r>
            <a:endParaRPr/>
          </a:p>
        </p:txBody>
      </p:sp>
      <p:sp>
        <p:nvSpPr>
          <p:cNvPr id="147" name="Google Shape;147;p11"/>
          <p:cNvSpPr txBox="1">
            <a:spLocks noGrp="1"/>
          </p:cNvSpPr>
          <p:nvPr>
            <p:ph type="body" idx="1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In </a:t>
            </a:r>
            <a:r>
              <a:rPr lang="en-US" sz="1600">
                <a:solidFill>
                  <a:srgbClr val="0070C0"/>
                </a:solidFill>
              </a:rPr>
              <a:t>decision trees</a:t>
            </a:r>
            <a:r>
              <a:rPr lang="en-US" sz="1600"/>
              <a:t>, at each branching, the input set is split in 2. 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Compare entropy before and after the split. 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E.g. start with a </a:t>
            </a:r>
            <a:r>
              <a:rPr lang="en-US" sz="1600">
                <a:highlight>
                  <a:srgbClr val="FFFF00"/>
                </a:highlight>
              </a:rPr>
              <a:t>messy set </a:t>
            </a:r>
            <a:r>
              <a:rPr lang="en-US" sz="1600"/>
              <a:t>with entropy one (half/half,  p=q). 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highlight>
                  <a:srgbClr val="FFFF00"/>
                </a:highlight>
              </a:rPr>
              <a:t>In the worst case</a:t>
            </a:r>
            <a:r>
              <a:rPr lang="en-US" sz="1600"/>
              <a:t>, it could be </a:t>
            </a:r>
            <a:r>
              <a:rPr lang="en-US" sz="1600">
                <a:highlight>
                  <a:srgbClr val="FFFF00"/>
                </a:highlight>
              </a:rPr>
              <a:t>split</a:t>
            </a:r>
            <a:r>
              <a:rPr lang="en-US" sz="1600"/>
              <a:t> into 2 messy sets where half of the items are labeled 1 and the other half have Label 2 in each set. Hence the entropy of each of the two resulting sets is 1.  In this scenario, the messiness has not changed 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We can not sum the entropies of the two sets.  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A solution, often used in mathematics, is to compute the </a:t>
            </a:r>
            <a:r>
              <a:rPr lang="en-US" sz="1600">
                <a:highlight>
                  <a:srgbClr val="FFFF00"/>
                </a:highlight>
              </a:rPr>
              <a:t>mean entropy </a:t>
            </a:r>
            <a:r>
              <a:rPr lang="en-US" sz="1600"/>
              <a:t>of the two sets. In this case, the mean is one. 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However, in decision trees, a </a:t>
            </a:r>
            <a:r>
              <a:rPr lang="en-US" sz="1600">
                <a:highlight>
                  <a:srgbClr val="FFFF00"/>
                </a:highlight>
              </a:rPr>
              <a:t>weighted sum </a:t>
            </a:r>
            <a:r>
              <a:rPr lang="en-US" sz="1600"/>
              <a:t>of entropies is computed instead (weighted by the size of the two subsets)</a:t>
            </a:r>
            <a:endParaRPr/>
          </a:p>
        </p:txBody>
      </p:sp>
      <p:sp>
        <p:nvSpPr>
          <p:cNvPr id="148" name="Google Shape;148;p11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149" name="Google Shape;149;p11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IT MEANS … </a:t>
            </a:r>
            <a:endParaRPr/>
          </a:p>
        </p:txBody>
      </p:sp>
      <p:sp>
        <p:nvSpPr>
          <p:cNvPr id="155" name="Google Shape;155;p12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156" name="Google Shape;156;p12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157" name="Google Shape;157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9389" y="973872"/>
            <a:ext cx="4398311" cy="46804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2"/>
          <p:cNvSpPr/>
          <p:nvPr/>
        </p:nvSpPr>
        <p:spPr>
          <a:xfrm>
            <a:off x="129540" y="1585206"/>
            <a:ext cx="877824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r>
              <a:rPr lang="en-US" sz="1800" baseline="-25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and N</a:t>
            </a:r>
            <a:r>
              <a:rPr lang="en-US" sz="1800" baseline="-25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 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are the number of items of each sets after the split and E</a:t>
            </a:r>
            <a:r>
              <a:rPr lang="en-US" sz="1800" baseline="-25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and E</a:t>
            </a:r>
            <a:r>
              <a:rPr lang="en-US" sz="1800" baseline="-25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are their respective entropy.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It gives </a:t>
            </a: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more importance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to the set which is </a:t>
            </a: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larger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GENERALIZATION</a:t>
            </a:r>
            <a:endParaRPr/>
          </a:p>
        </p:txBody>
      </p:sp>
      <p:pic>
        <p:nvPicPr>
          <p:cNvPr id="164" name="Google Shape;164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6098" y="1733705"/>
            <a:ext cx="7096125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3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67" name="Google Shape;167;p13"/>
          <p:cNvSpPr/>
          <p:nvPr/>
        </p:nvSpPr>
        <p:spPr>
          <a:xfrm>
            <a:off x="166098" y="989457"/>
            <a:ext cx="840640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If you have more than 2 labels, you can generalize the Entropy formula as follows: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INFORMATION GAIN</a:t>
            </a:r>
            <a:endParaRPr/>
          </a:p>
        </p:txBody>
      </p:sp>
      <p:sp>
        <p:nvSpPr>
          <p:cNvPr id="173" name="Google Shape;173;p14"/>
          <p:cNvSpPr txBox="1">
            <a:spLocks noGrp="1"/>
          </p:cNvSpPr>
          <p:nvPr>
            <p:ph type="body" idx="1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 b="1"/>
              <a:t>Definition</a:t>
            </a:r>
            <a:r>
              <a:rPr lang="en-US" sz="1600"/>
              <a:t>: </a:t>
            </a:r>
            <a:r>
              <a:rPr lang="en-US" sz="1600">
                <a:solidFill>
                  <a:srgbClr val="0070C0"/>
                </a:solidFill>
              </a:rPr>
              <a:t>Information gain </a:t>
            </a:r>
            <a:r>
              <a:rPr lang="en-US" sz="1600"/>
              <a:t>(IG) measures how much “information” a feature gives us about the class.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Why it matters ?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Decision Trees algorithm will </a:t>
            </a:r>
            <a:r>
              <a:rPr lang="en-US" sz="1600" u="sng"/>
              <a:t>always</a:t>
            </a:r>
            <a:r>
              <a:rPr lang="en-US" sz="1600"/>
              <a:t> try to </a:t>
            </a:r>
            <a:r>
              <a:rPr lang="en-US" sz="1600">
                <a:highlight>
                  <a:srgbClr val="FFFF00"/>
                </a:highlight>
              </a:rPr>
              <a:t>maximize</a:t>
            </a:r>
            <a:r>
              <a:rPr lang="en-US" sz="1600"/>
              <a:t> </a:t>
            </a:r>
            <a:r>
              <a:rPr lang="en-US" sz="1600">
                <a:solidFill>
                  <a:srgbClr val="0070C0"/>
                </a:solidFill>
              </a:rPr>
              <a:t>Information gain</a:t>
            </a:r>
            <a:r>
              <a:rPr lang="en-US" sz="1600"/>
              <a:t>.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An attribute with </a:t>
            </a:r>
            <a:r>
              <a:rPr lang="en-US" sz="1600">
                <a:highlight>
                  <a:srgbClr val="FFFF00"/>
                </a:highlight>
              </a:rPr>
              <a:t>highest Information gain will be tested/split first</a:t>
            </a:r>
            <a:r>
              <a:rPr lang="en-US" sz="1600"/>
              <a:t>.</a:t>
            </a:r>
            <a:endParaRPr/>
          </a:p>
          <a:p>
            <a:pPr marL="171450" lvl="0" indent="-698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rgbClr val="0070C0"/>
                </a:solidFill>
              </a:rPr>
              <a:t>Information gain = entropy(parent) – [weighted average] * entropy(children)</a:t>
            </a:r>
            <a:endParaRPr/>
          </a:p>
        </p:txBody>
      </p:sp>
      <p:sp>
        <p:nvSpPr>
          <p:cNvPr id="174" name="Google Shape;174;p14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175" name="Google Shape;175;p14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EXAMPLE – USING IMPURITY (ENTROPY)</a:t>
            </a:r>
            <a:endParaRPr/>
          </a:p>
        </p:txBody>
      </p:sp>
      <p:sp>
        <p:nvSpPr>
          <p:cNvPr id="181" name="Google Shape;181;p15"/>
          <p:cNvSpPr txBox="1">
            <a:spLocks noGrp="1"/>
          </p:cNvSpPr>
          <p:nvPr>
            <p:ph type="body" idx="1"/>
          </p:nvPr>
        </p:nvSpPr>
        <p:spPr>
          <a:xfrm>
            <a:off x="0" y="891539"/>
            <a:ext cx="3999609" cy="397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highlight>
                  <a:srgbClr val="FFFF00"/>
                </a:highlight>
              </a:rPr>
              <a:t>STEP – 1</a:t>
            </a:r>
            <a:r>
              <a:rPr lang="en-US" sz="1600"/>
              <a:t> - Calculate entropy of the target. </a:t>
            </a:r>
            <a:endParaRPr sz="1600">
              <a:highlight>
                <a:srgbClr val="FFFF00"/>
              </a:highlight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current dataset </a:t>
            </a:r>
            <a:r>
              <a:rPr lang="en-US" sz="1600">
                <a:solidFill>
                  <a:srgbClr val="0070C0"/>
                </a:solidFill>
              </a:rPr>
              <a:t>S</a:t>
            </a:r>
            <a:r>
              <a:rPr lang="en-US" sz="1600"/>
              <a:t>.  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compute the </a:t>
            </a:r>
            <a:r>
              <a:rPr lang="en-US" sz="1600">
                <a:solidFill>
                  <a:srgbClr val="0070C0"/>
                </a:solidFill>
              </a:rPr>
              <a:t>Entropy H(S)</a:t>
            </a:r>
            <a:r>
              <a:rPr lang="en-US" sz="1600"/>
              <a:t> on </a:t>
            </a:r>
            <a:r>
              <a:rPr lang="en-US" sz="1600">
                <a:solidFill>
                  <a:srgbClr val="0070C0"/>
                </a:solidFill>
              </a:rPr>
              <a:t>S</a:t>
            </a:r>
            <a:r>
              <a:rPr lang="en-US" sz="1600"/>
              <a:t> as follows:</a:t>
            </a:r>
            <a:endParaRPr/>
          </a:p>
          <a:p>
            <a:pPr marL="17145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where K is the number of classes, </a:t>
            </a:r>
            <a:endParaRPr/>
          </a:p>
          <a:p>
            <a:pPr marL="17145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>
                <a:solidFill>
                  <a:srgbClr val="0070C0"/>
                </a:solidFill>
              </a:rPr>
              <a:t>p(y</a:t>
            </a:r>
            <a:r>
              <a:rPr lang="en-US" sz="1600" baseline="-25000">
                <a:solidFill>
                  <a:srgbClr val="0070C0"/>
                </a:solidFill>
              </a:rPr>
              <a:t>j</a:t>
            </a:r>
            <a:r>
              <a:rPr lang="en-US" sz="1600">
                <a:solidFill>
                  <a:srgbClr val="0070C0"/>
                </a:solidFill>
              </a:rPr>
              <a:t>) </a:t>
            </a:r>
            <a:r>
              <a:rPr lang="en-US" sz="1600"/>
              <a:t>is the proportion of number of </a:t>
            </a:r>
            <a:endParaRPr/>
          </a:p>
          <a:p>
            <a:pPr marL="17145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elements of </a:t>
            </a:r>
            <a:r>
              <a:rPr lang="en-US" sz="1600">
                <a:solidFill>
                  <a:srgbClr val="0070C0"/>
                </a:solidFill>
              </a:rPr>
              <a:t>p(y</a:t>
            </a:r>
            <a:r>
              <a:rPr lang="en-US" sz="1600" baseline="-25000">
                <a:solidFill>
                  <a:srgbClr val="0070C0"/>
                </a:solidFill>
              </a:rPr>
              <a:t>j</a:t>
            </a:r>
            <a:r>
              <a:rPr lang="en-US" sz="1600">
                <a:solidFill>
                  <a:srgbClr val="0070C0"/>
                </a:solidFill>
              </a:rPr>
              <a:t>)</a:t>
            </a:r>
            <a:r>
              <a:rPr lang="en-US" sz="1600"/>
              <a:t> class to the number of entire elements in output of </a:t>
            </a:r>
            <a:r>
              <a:rPr lang="en-US" sz="1600">
                <a:solidFill>
                  <a:srgbClr val="0070C0"/>
                </a:solidFill>
              </a:rPr>
              <a:t>S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rgbClr val="0070C0"/>
                </a:solidFill>
              </a:rPr>
              <a:t>H(S)</a:t>
            </a:r>
            <a:r>
              <a:rPr lang="en-US" sz="1600"/>
              <a:t> tell us how </a:t>
            </a:r>
            <a:r>
              <a:rPr lang="en-US" sz="1600">
                <a:highlight>
                  <a:srgbClr val="FFFF00"/>
                </a:highlight>
              </a:rPr>
              <a:t>uncertain</a:t>
            </a:r>
            <a:r>
              <a:rPr lang="en-US" sz="1600"/>
              <a:t> our dataset is. </a:t>
            </a:r>
            <a:endParaRPr/>
          </a:p>
          <a:p>
            <a:pPr marL="17145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"/>
              <a:buNone/>
            </a:pPr>
            <a:r>
              <a:rPr lang="en-US" sz="1450"/>
              <a:t>It ranges from 0 to 1, which 0 is the case when the output contains only one class (</a:t>
            </a:r>
            <a:r>
              <a:rPr lang="en-US" sz="1450">
                <a:solidFill>
                  <a:srgbClr val="0070C0"/>
                </a:solidFill>
              </a:rPr>
              <a:t>pure</a:t>
            </a:r>
            <a:r>
              <a:rPr lang="en-US" sz="1450"/>
              <a:t>), whereas 1 is the most uncertain case.</a:t>
            </a:r>
            <a:endParaRPr/>
          </a:p>
        </p:txBody>
      </p:sp>
      <p:sp>
        <p:nvSpPr>
          <p:cNvPr id="182" name="Google Shape;182;p15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183" name="Google Shape;183;p15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184" name="Google Shape;1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2356" y="1052097"/>
            <a:ext cx="27051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05105" y="1914189"/>
            <a:ext cx="4599433" cy="117786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5"/>
          <p:cNvSpPr/>
          <p:nvPr/>
        </p:nvSpPr>
        <p:spPr>
          <a:xfrm>
            <a:off x="4127234" y="2734253"/>
            <a:ext cx="141587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H(S)</a:t>
            </a: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0 – pure set </a:t>
            </a:r>
            <a:endParaRPr/>
          </a:p>
        </p:txBody>
      </p:sp>
      <p:sp>
        <p:nvSpPr>
          <p:cNvPr id="187" name="Google Shape;187;p15"/>
          <p:cNvSpPr/>
          <p:nvPr/>
        </p:nvSpPr>
        <p:spPr>
          <a:xfrm>
            <a:off x="7434755" y="2742879"/>
            <a:ext cx="168215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H(S)</a:t>
            </a: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1 – most uncertain</a:t>
            </a:r>
            <a:endParaRPr/>
          </a:p>
        </p:txBody>
      </p:sp>
      <p:sp>
        <p:nvSpPr>
          <p:cNvPr id="188" name="Google Shape;188;p15"/>
          <p:cNvSpPr/>
          <p:nvPr/>
        </p:nvSpPr>
        <p:spPr>
          <a:xfrm>
            <a:off x="7461848" y="3003148"/>
            <a:ext cx="168215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when the proportion of each class is equal to others’</a:t>
            </a:r>
            <a:endParaRPr/>
          </a:p>
        </p:txBody>
      </p:sp>
      <p:sp>
        <p:nvSpPr>
          <p:cNvPr id="189" name="Google Shape;189;p15"/>
          <p:cNvSpPr/>
          <p:nvPr/>
        </p:nvSpPr>
        <p:spPr>
          <a:xfrm>
            <a:off x="4382098" y="3663527"/>
            <a:ext cx="458535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if the number of YES is equal to the number of NO on the considered subset, then it’s easy to see that there is a big chance that it can’t be fully classified (that’s why we call it the most uncertain case).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EXAMPLE – USING IMPURITY (ENTROPY)</a:t>
            </a:r>
            <a:endParaRPr/>
          </a:p>
        </p:txBody>
      </p:sp>
      <p:sp>
        <p:nvSpPr>
          <p:cNvPr id="195" name="Google Shape;195;p16"/>
          <p:cNvSpPr txBox="1">
            <a:spLocks noGrp="1"/>
          </p:cNvSpPr>
          <p:nvPr>
            <p:ph type="body" idx="1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highlight>
                  <a:srgbClr val="FFFF00"/>
                </a:highlight>
              </a:rPr>
              <a:t>STEP – 2  </a:t>
            </a:r>
            <a:r>
              <a:rPr lang="en-US" sz="1600"/>
              <a:t>The dataset is then split on the different attributes. The </a:t>
            </a:r>
            <a:r>
              <a:rPr lang="en-US" sz="1600">
                <a:solidFill>
                  <a:srgbClr val="0070C0"/>
                </a:solidFill>
              </a:rPr>
              <a:t>entropy</a:t>
            </a:r>
            <a:r>
              <a:rPr lang="en-US" sz="1600"/>
              <a:t> for each branch is calculated. Then it is added proportionally, to get </a:t>
            </a:r>
            <a:r>
              <a:rPr lang="en-US" sz="1600">
                <a:solidFill>
                  <a:srgbClr val="0070C0"/>
                </a:solidFill>
              </a:rPr>
              <a:t>total entropy </a:t>
            </a:r>
            <a:r>
              <a:rPr lang="en-US" sz="1600"/>
              <a:t>for the split. The resulting entropy is </a:t>
            </a:r>
            <a:r>
              <a:rPr lang="en-US" sz="1600">
                <a:highlight>
                  <a:srgbClr val="FFFF00"/>
                </a:highlight>
              </a:rPr>
              <a:t>subtracted</a:t>
            </a:r>
            <a:r>
              <a:rPr lang="en-US" sz="1600"/>
              <a:t> from the entropy before the split. The result is the </a:t>
            </a:r>
            <a:r>
              <a:rPr lang="en-US" sz="1600">
                <a:solidFill>
                  <a:srgbClr val="0070C0"/>
                </a:solidFill>
              </a:rPr>
              <a:t>Information Gain, </a:t>
            </a:r>
            <a:r>
              <a:rPr lang="en-US" sz="1600">
                <a:solidFill>
                  <a:schemeClr val="dk1"/>
                </a:solidFill>
                <a:highlight>
                  <a:srgbClr val="FFFF00"/>
                </a:highlight>
              </a:rPr>
              <a:t>or decrease </a:t>
            </a:r>
            <a:r>
              <a:rPr lang="en-US" sz="1600"/>
              <a:t>in entropy. </a:t>
            </a:r>
            <a:endParaRPr/>
          </a:p>
          <a:p>
            <a:pPr marL="171450" lvl="0" indent="-698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>
              <a:solidFill>
                <a:srgbClr val="0070C0"/>
              </a:solidFill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rgbClr val="0070C0"/>
                </a:solidFill>
              </a:rPr>
              <a:t>Information Gain </a:t>
            </a:r>
            <a:r>
              <a:rPr lang="en-US" sz="1600"/>
              <a:t>is computed separately on each </a:t>
            </a:r>
            <a:r>
              <a:rPr lang="en-US" sz="1600">
                <a:solidFill>
                  <a:srgbClr val="0070C0"/>
                </a:solidFill>
              </a:rPr>
              <a:t>feature</a:t>
            </a:r>
            <a:r>
              <a:rPr lang="en-US" sz="1600"/>
              <a:t> of the current dataset S,</a:t>
            </a:r>
            <a:endParaRPr/>
          </a:p>
          <a:p>
            <a:pPr marL="171450" lvl="0" indent="-698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The value indicates how much the </a:t>
            </a:r>
            <a:r>
              <a:rPr lang="en-US" sz="1600">
                <a:solidFill>
                  <a:srgbClr val="0070C0"/>
                </a:solidFill>
              </a:rPr>
              <a:t>uncertainty</a:t>
            </a:r>
            <a:r>
              <a:rPr lang="en-US" sz="1600"/>
              <a:t> in S was reduced after </a:t>
            </a:r>
            <a:r>
              <a:rPr lang="en-US" sz="1600">
                <a:highlight>
                  <a:srgbClr val="FFFF00"/>
                </a:highlight>
              </a:rPr>
              <a:t>splitting S using feature A</a:t>
            </a:r>
            <a:r>
              <a:rPr lang="en-US" sz="1600"/>
              <a:t>. </a:t>
            </a:r>
            <a:endParaRPr/>
          </a:p>
          <a:p>
            <a:pPr marL="171450" lvl="0" indent="-698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Lastly,  split the current dataset </a:t>
            </a:r>
            <a:r>
              <a:rPr lang="en-US" sz="1600">
                <a:solidFill>
                  <a:srgbClr val="0070C0"/>
                </a:solidFill>
              </a:rPr>
              <a:t>S</a:t>
            </a:r>
            <a:r>
              <a:rPr lang="en-US" sz="1600"/>
              <a:t> using the </a:t>
            </a:r>
            <a:r>
              <a:rPr lang="en-US" sz="1600">
                <a:highlight>
                  <a:srgbClr val="FFFF00"/>
                </a:highlight>
              </a:rPr>
              <a:t>feature which has the highest Information Gain</a:t>
            </a:r>
            <a:r>
              <a:rPr lang="en-US" sz="1600"/>
              <a:t>.</a:t>
            </a:r>
            <a:endParaRPr/>
          </a:p>
          <a:p>
            <a:pPr marL="17145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600"/>
          </a:p>
        </p:txBody>
      </p:sp>
      <p:sp>
        <p:nvSpPr>
          <p:cNvPr id="196" name="Google Shape;196;p16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198" name="Google Shape;19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4065" y="3970973"/>
            <a:ext cx="2962275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EXAMPLE – USING IMPURITY (ENTROPY)</a:t>
            </a:r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body" idx="1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highlight>
                  <a:srgbClr val="FFFF00"/>
                </a:highlight>
              </a:rPr>
              <a:t>STEP – 3</a:t>
            </a:r>
            <a:r>
              <a:rPr lang="en-US" sz="1600"/>
              <a:t>  Choose attribute with the </a:t>
            </a:r>
            <a:r>
              <a:rPr lang="en-US" sz="1600">
                <a:solidFill>
                  <a:schemeClr val="dk1"/>
                </a:solidFill>
                <a:highlight>
                  <a:srgbClr val="FFFF00"/>
                </a:highlight>
              </a:rPr>
              <a:t>largest</a:t>
            </a:r>
            <a:r>
              <a:rPr lang="en-US" sz="1600">
                <a:solidFill>
                  <a:srgbClr val="0070C0"/>
                </a:solidFill>
              </a:rPr>
              <a:t> information gain </a:t>
            </a:r>
            <a:r>
              <a:rPr lang="en-US" sz="1600"/>
              <a:t>as the decision node, divide the dataset by its branches and repeat the same process on every branch.</a:t>
            </a:r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206" name="Google Shape;206;p17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DATASET</a:t>
            </a:r>
            <a:endParaRPr/>
          </a:p>
        </p:txBody>
      </p:sp>
      <p:graphicFrame>
        <p:nvGraphicFramePr>
          <p:cNvPr id="212" name="Google Shape;212;p18"/>
          <p:cNvGraphicFramePr/>
          <p:nvPr/>
        </p:nvGraphicFramePr>
        <p:xfrm>
          <a:off x="91440" y="1418527"/>
          <a:ext cx="5157200" cy="3338920"/>
        </p:xfrm>
        <a:graphic>
          <a:graphicData uri="http://schemas.openxmlformats.org/drawingml/2006/table">
            <a:tbl>
              <a:tblPr>
                <a:noFill/>
                <a:tableStyleId>{BE5F0B57-7E52-4F73-8759-6D6DC0D4139C}</a:tableStyleId>
              </a:tblPr>
              <a:tblGrid>
                <a:gridCol w="85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3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8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Weather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Temperature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Humidity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Injure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Mood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RUN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clear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&lt;10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&lt;70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slightly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happy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NO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shower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20~30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&gt;80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fit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stressed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YES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storm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10~20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&gt;80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fit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happy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NO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shower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10~20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&gt;80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slightly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stressed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YES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clear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&gt;30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70~80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fit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lazy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YES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storm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20~30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&gt;80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fit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stressed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NO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clear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&gt;30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70~80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severe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happy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NO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clear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10~20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&lt;70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severe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stressed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NO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shower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10~20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70~80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slightly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happy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NO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shower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&gt;30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&gt;80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fit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happy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YES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storm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20~30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70~80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slightly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happy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NO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clear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10~20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&lt;70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slightly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happy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?</a:t>
                      </a:r>
                      <a:endParaRPr/>
                    </a:p>
                  </a:txBody>
                  <a:tcPr marL="89225" marR="89225" marT="44600" marB="44600" anchor="ctr">
                    <a:lnL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1C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13" name="Google Shape;213;p18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15" name="Google Shape;215;p18"/>
          <p:cNvSpPr/>
          <p:nvPr/>
        </p:nvSpPr>
        <p:spPr>
          <a:xfrm>
            <a:off x="5248656" y="1796529"/>
            <a:ext cx="1803180" cy="2583201"/>
          </a:xfrm>
          <a:prstGeom prst="rightBrace">
            <a:avLst>
              <a:gd name="adj1" fmla="val 8333"/>
              <a:gd name="adj2" fmla="val 51242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Training data</a:t>
            </a:r>
            <a:endParaRPr/>
          </a:p>
        </p:txBody>
      </p:sp>
      <p:cxnSp>
        <p:nvCxnSpPr>
          <p:cNvPr id="216" name="Google Shape;216;p18"/>
          <p:cNvCxnSpPr/>
          <p:nvPr/>
        </p:nvCxnSpPr>
        <p:spPr>
          <a:xfrm rot="10800000">
            <a:off x="5248656" y="4635534"/>
            <a:ext cx="180318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7" name="Google Shape;217;p18"/>
          <p:cNvSpPr txBox="1"/>
          <p:nvPr/>
        </p:nvSpPr>
        <p:spPr>
          <a:xfrm>
            <a:off x="6371823" y="4376827"/>
            <a:ext cx="102412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Test data</a:t>
            </a:r>
            <a:endParaRPr/>
          </a:p>
        </p:txBody>
      </p:sp>
      <p:sp>
        <p:nvSpPr>
          <p:cNvPr id="218" name="Google Shape;218;p18"/>
          <p:cNvSpPr/>
          <p:nvPr/>
        </p:nvSpPr>
        <p:spPr>
          <a:xfrm rot="-5400000">
            <a:off x="2120248" y="-1064116"/>
            <a:ext cx="496096" cy="4407408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9" name="Google Shape;219;p18"/>
          <p:cNvSpPr txBox="1"/>
          <p:nvPr/>
        </p:nvSpPr>
        <p:spPr>
          <a:xfrm>
            <a:off x="2000160" y="1110750"/>
            <a:ext cx="9975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features</a:t>
            </a:r>
            <a:endParaRPr/>
          </a:p>
        </p:txBody>
      </p:sp>
      <p:sp>
        <p:nvSpPr>
          <p:cNvPr id="220" name="Google Shape;220;p18"/>
          <p:cNvSpPr txBox="1"/>
          <p:nvPr/>
        </p:nvSpPr>
        <p:spPr>
          <a:xfrm>
            <a:off x="5565488" y="1292704"/>
            <a:ext cx="183046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Target/label/prediction</a:t>
            </a:r>
            <a:endParaRPr/>
          </a:p>
        </p:txBody>
      </p:sp>
      <p:cxnSp>
        <p:nvCxnSpPr>
          <p:cNvPr id="221" name="Google Shape;221;p18"/>
          <p:cNvCxnSpPr/>
          <p:nvPr/>
        </p:nvCxnSpPr>
        <p:spPr>
          <a:xfrm rot="10800000">
            <a:off x="5248656" y="1540667"/>
            <a:ext cx="180318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HOW THE ALGORITHM WORKS</a:t>
            </a:r>
            <a:endParaRPr/>
          </a:p>
        </p:txBody>
      </p:sp>
      <p:grpSp>
        <p:nvGrpSpPr>
          <p:cNvPr id="227" name="Google Shape;227;p19"/>
          <p:cNvGrpSpPr/>
          <p:nvPr/>
        </p:nvGrpSpPr>
        <p:grpSpPr>
          <a:xfrm>
            <a:off x="104769" y="960315"/>
            <a:ext cx="8914136" cy="1394017"/>
            <a:chOff x="0" y="497"/>
            <a:chExt cx="8914136" cy="1394017"/>
          </a:xfrm>
        </p:grpSpPr>
        <p:sp>
          <p:nvSpPr>
            <p:cNvPr id="228" name="Google Shape;228;p19"/>
            <p:cNvSpPr/>
            <p:nvPr/>
          </p:nvSpPr>
          <p:spPr>
            <a:xfrm>
              <a:off x="4457068" y="576538"/>
              <a:ext cx="3881028" cy="18533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41676"/>
                  </a:lnTo>
                  <a:lnTo>
                    <a:pt x="120000" y="41676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C37F13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29" name="Google Shape;229;p19"/>
            <p:cNvSpPr/>
            <p:nvPr/>
          </p:nvSpPr>
          <p:spPr>
            <a:xfrm>
              <a:off x="4411348" y="576538"/>
              <a:ext cx="91440" cy="24193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12700" cap="flat" cmpd="sng">
              <a:solidFill>
                <a:srgbClr val="C37F13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30" name="Google Shape;230;p19"/>
            <p:cNvSpPr/>
            <p:nvPr/>
          </p:nvSpPr>
          <p:spPr>
            <a:xfrm>
              <a:off x="576040" y="576538"/>
              <a:ext cx="3881028" cy="1846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41399"/>
                  </a:lnTo>
                  <a:lnTo>
                    <a:pt x="0" y="41399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C37F13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31" name="Google Shape;231;p19"/>
            <p:cNvSpPr/>
            <p:nvPr/>
          </p:nvSpPr>
          <p:spPr>
            <a:xfrm>
              <a:off x="4169048" y="497"/>
              <a:ext cx="576040" cy="57604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 w="12700" cap="flat" cmpd="sng">
              <a:solidFill>
                <a:srgbClr val="C37F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4169048" y="497"/>
              <a:ext cx="576040" cy="57604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 w="12700" cap="flat" cmpd="sng">
              <a:solidFill>
                <a:srgbClr val="C37F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3881028" y="104185"/>
              <a:ext cx="1152080" cy="368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9"/>
            <p:cNvSpPr txBox="1"/>
            <p:nvPr/>
          </p:nvSpPr>
          <p:spPr>
            <a:xfrm>
              <a:off x="3881028" y="104185"/>
              <a:ext cx="1152080" cy="368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weather</a:t>
              </a: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288020" y="761221"/>
              <a:ext cx="576040" cy="57604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 w="12700" cap="flat" cmpd="sng">
              <a:solidFill>
                <a:srgbClr val="C37F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288020" y="761221"/>
              <a:ext cx="576040" cy="57604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 w="12700" cap="flat" cmpd="sng">
              <a:solidFill>
                <a:srgbClr val="C37F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0" y="864908"/>
              <a:ext cx="1152080" cy="368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9"/>
            <p:cNvSpPr txBox="1"/>
            <p:nvPr/>
          </p:nvSpPr>
          <p:spPr>
            <a:xfrm>
              <a:off x="0" y="864908"/>
              <a:ext cx="1152080" cy="368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clear</a:t>
              </a: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4169048" y="818474"/>
              <a:ext cx="576040" cy="57604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 w="12700" cap="flat" cmpd="sng">
              <a:solidFill>
                <a:srgbClr val="C37F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4169048" y="818474"/>
              <a:ext cx="576040" cy="57604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 w="12700" cap="flat" cmpd="sng">
              <a:solidFill>
                <a:srgbClr val="C37F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3881028" y="922162"/>
              <a:ext cx="1152080" cy="368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9"/>
            <p:cNvSpPr txBox="1"/>
            <p:nvPr/>
          </p:nvSpPr>
          <p:spPr>
            <a:xfrm>
              <a:off x="3881028" y="922162"/>
              <a:ext cx="1152080" cy="368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shower</a:t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8050076" y="761873"/>
              <a:ext cx="576040" cy="576040"/>
            </a:xfrm>
            <a:prstGeom prst="arc">
              <a:avLst>
                <a:gd name="adj1" fmla="val 13200000"/>
                <a:gd name="adj2" fmla="val 19200000"/>
              </a:avLst>
            </a:prstGeom>
            <a:noFill/>
            <a:ln w="12700" cap="flat" cmpd="sng">
              <a:solidFill>
                <a:srgbClr val="C37F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8050076" y="761873"/>
              <a:ext cx="576040" cy="576040"/>
            </a:xfrm>
            <a:prstGeom prst="arc">
              <a:avLst>
                <a:gd name="adj1" fmla="val 2400000"/>
                <a:gd name="adj2" fmla="val 8400000"/>
              </a:avLst>
            </a:prstGeom>
            <a:noFill/>
            <a:ln w="12700" cap="flat" cmpd="sng">
              <a:solidFill>
                <a:srgbClr val="C37F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7762056" y="865560"/>
              <a:ext cx="1152080" cy="368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9"/>
            <p:cNvSpPr txBox="1"/>
            <p:nvPr/>
          </p:nvSpPr>
          <p:spPr>
            <a:xfrm>
              <a:off x="7762056" y="865560"/>
              <a:ext cx="1152080" cy="368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lang="en-US"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storm</a:t>
              </a:r>
              <a:endParaRPr/>
            </a:p>
          </p:txBody>
        </p:sp>
      </p:grpSp>
      <p:sp>
        <p:nvSpPr>
          <p:cNvPr id="247" name="Google Shape;247;p19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248" name="Google Shape;248;p19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249" name="Google Shape;24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47" y="2373585"/>
            <a:ext cx="2848136" cy="602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82112" y="2397911"/>
            <a:ext cx="2848136" cy="602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35755" y="2397911"/>
            <a:ext cx="2783151" cy="578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647" y="3139396"/>
            <a:ext cx="2848136" cy="712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4034546"/>
            <a:ext cx="2861783" cy="636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47360" y="3174518"/>
            <a:ext cx="2882888" cy="721057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9"/>
          <p:cNvSpPr txBox="1"/>
          <p:nvPr/>
        </p:nvSpPr>
        <p:spPr>
          <a:xfrm>
            <a:off x="6171368" y="4352862"/>
            <a:ext cx="18304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Continues …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WHAT IT IS </a:t>
            </a:r>
            <a:endParaRPr/>
          </a:p>
        </p:txBody>
      </p:sp>
      <p:sp>
        <p:nvSpPr>
          <p:cNvPr id="63" name="Google Shape;63;p2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6545" y="1333550"/>
            <a:ext cx="5886998" cy="3348177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"/>
          <p:cNvSpPr txBox="1">
            <a:spLocks noGrp="1"/>
          </p:cNvSpPr>
          <p:nvPr>
            <p:ph type="body" idx="1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rgbClr val="0070C0"/>
                </a:solidFill>
              </a:rPr>
              <a:t>Decision tree </a:t>
            </a:r>
            <a:r>
              <a:rPr lang="en-US" sz="1600"/>
              <a:t>is a natural process of conscious and subconscious interpretation of rules and taking actions.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Data Science, does the same !!</a:t>
            </a:r>
            <a:endParaRPr/>
          </a:p>
          <a:p>
            <a:pPr marL="171450" lvl="0" indent="-698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Is this real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that such simple algorithm can solve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complicated classification problem?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The answer is: </a:t>
            </a:r>
            <a:r>
              <a:rPr lang="en-US" sz="1600">
                <a:highlight>
                  <a:srgbClr val="FFFF00"/>
                </a:highlight>
              </a:rPr>
              <a:t>Yes</a:t>
            </a:r>
            <a:r>
              <a:rPr lang="en-US" sz="1600"/>
              <a:t>!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171450" lvl="0" indent="-698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EXAMPLE – HOW DID IT WORK ON PREVIOUS DATASET</a:t>
            </a:r>
            <a:endParaRPr/>
          </a:p>
        </p:txBody>
      </p:sp>
      <p:pic>
        <p:nvPicPr>
          <p:cNvPr id="261" name="Google Shape;261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93560" y="1020704"/>
            <a:ext cx="5139988" cy="2585137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0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64" name="Google Shape;264;p20"/>
          <p:cNvSpPr/>
          <p:nvPr/>
        </p:nvSpPr>
        <p:spPr>
          <a:xfrm>
            <a:off x="0" y="891540"/>
            <a:ext cx="3995928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H(S)</a:t>
            </a: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would be the entire original table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Entropy H(S) </a:t>
            </a: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 -p(YES) log</a:t>
            </a:r>
            <a:r>
              <a:rPr lang="en-US" sz="1400" baseline="-25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p(YES) – p(NO) log</a:t>
            </a:r>
            <a:r>
              <a:rPr lang="en-US" sz="1400" baseline="-25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p(NO)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 -(4/11) log</a:t>
            </a:r>
            <a:r>
              <a:rPr lang="en-US" sz="1400" baseline="-25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(4/11) – (7/11) log</a:t>
            </a:r>
            <a:r>
              <a:rPr lang="en-US" sz="1400" baseline="-25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(7/11)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 </a:t>
            </a:r>
            <a:r>
              <a:rPr lang="en-US" sz="140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0.9457</a:t>
            </a:r>
            <a:endParaRPr/>
          </a:p>
        </p:txBody>
      </p:sp>
      <p:pic>
        <p:nvPicPr>
          <p:cNvPr id="265" name="Google Shape;26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22281" y="1198058"/>
            <a:ext cx="1982822" cy="585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EXAMPLE – HOW DID IT WORK ON PREVIOUS DATASET</a:t>
            </a:r>
            <a:endParaRPr/>
          </a:p>
        </p:txBody>
      </p:sp>
      <p:pic>
        <p:nvPicPr>
          <p:cNvPr id="271" name="Google Shape;271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174096" y="1015874"/>
            <a:ext cx="3970236" cy="199681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1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273" name="Google Shape;273;p21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74" name="Google Shape;274;p21"/>
          <p:cNvSpPr/>
          <p:nvPr/>
        </p:nvSpPr>
        <p:spPr>
          <a:xfrm>
            <a:off x="-1" y="891540"/>
            <a:ext cx="4077285" cy="375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Next, we will compute </a:t>
            </a:r>
            <a:r>
              <a:rPr lang="en-US" sz="14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Information Gain </a:t>
            </a: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on each feature</a:t>
            </a:r>
            <a:r>
              <a:rPr lang="en-US" sz="14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. </a:t>
            </a: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For </a:t>
            </a:r>
            <a:r>
              <a:rPr lang="en-US" sz="14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weather</a:t>
            </a: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feature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 possible values: </a:t>
            </a:r>
            <a:r>
              <a:rPr lang="en-US" sz="14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clear</a:t>
            </a: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14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shower</a:t>
            </a: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and </a:t>
            </a:r>
            <a:r>
              <a:rPr lang="en-US" sz="14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storm</a:t>
            </a: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clear</a:t>
            </a: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	-    p(clear) = 4/11</a:t>
            </a:r>
            <a:endParaRPr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Char char="-"/>
            </a:pPr>
            <a:r>
              <a:rPr lang="en-US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YES  1</a:t>
            </a:r>
            <a:endParaRPr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Char char="-"/>
            </a:pPr>
            <a:r>
              <a:rPr lang="en-US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 3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Gill Sans"/>
              <a:buChar char="-"/>
            </a:pPr>
            <a:r>
              <a:rPr lang="en-US" sz="14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Entropy H(clear)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 -p(YES) log2p(YES) – p(NO) log2p(NO)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  = -(1/4) log</a:t>
            </a:r>
            <a:r>
              <a:rPr lang="en-US" sz="1400" baseline="-25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(1/4) – (3/4) log</a:t>
            </a:r>
            <a:r>
              <a:rPr lang="en-US" sz="1400" baseline="-25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(3/4)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  = </a:t>
            </a:r>
            <a:r>
              <a:rPr lang="en-US" sz="140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0.8113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shower</a:t>
            </a: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	-    p(shower) = 4/11</a:t>
            </a:r>
            <a:endParaRPr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Char char="-"/>
            </a:pPr>
            <a:r>
              <a:rPr lang="en-US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YES  3</a:t>
            </a:r>
            <a:endParaRPr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Char char="-"/>
            </a:pPr>
            <a:r>
              <a:rPr lang="en-US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 1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Gill Sans"/>
              <a:buChar char="-"/>
            </a:pPr>
            <a:r>
              <a:rPr lang="en-US" sz="14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Entropy H(Shower)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 -p(YES) log2p(YES) – p(NO) log2p(NO)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  = -(3/4) log</a:t>
            </a:r>
            <a:r>
              <a:rPr lang="en-US" sz="1400" baseline="-25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(3/4) – (1/4) log</a:t>
            </a:r>
            <a:r>
              <a:rPr lang="en-US" sz="1400" baseline="-25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(1/4)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  = </a:t>
            </a:r>
            <a:r>
              <a:rPr lang="en-US" sz="140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0.8113</a:t>
            </a:r>
            <a:endParaRPr sz="1400">
              <a:solidFill>
                <a:schemeClr val="dk1"/>
              </a:solidFill>
              <a:highlight>
                <a:srgbClr val="FFFF00"/>
              </a:highligh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5" name="Google Shape;275;p21"/>
          <p:cNvSpPr/>
          <p:nvPr/>
        </p:nvSpPr>
        <p:spPr>
          <a:xfrm>
            <a:off x="4151376" y="3017520"/>
            <a:ext cx="4572000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storm</a:t>
            </a: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	-    p(storm) = 3/11</a:t>
            </a:r>
            <a:endParaRPr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Char char="-"/>
            </a:pPr>
            <a:r>
              <a:rPr lang="en-US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YES  0</a:t>
            </a:r>
            <a:endParaRPr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Char char="-"/>
            </a:pPr>
            <a:r>
              <a:rPr lang="en-US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 3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Gill Sans"/>
              <a:buChar char="-"/>
            </a:pPr>
            <a:r>
              <a:rPr lang="en-US" sz="14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Entropy H(storm)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 -p(YES) log2p(YES) – p(NO) log2p(NO)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  = -(0/3) log</a:t>
            </a:r>
            <a:r>
              <a:rPr lang="en-US" sz="1400" baseline="-25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(0/3) – (3/3) log</a:t>
            </a:r>
            <a:r>
              <a:rPr lang="en-US" sz="1400" baseline="-25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(3/3)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  = </a:t>
            </a:r>
            <a:r>
              <a:rPr lang="en-US" sz="140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0</a:t>
            </a:r>
            <a:endParaRPr sz="1400">
              <a:solidFill>
                <a:schemeClr val="dk1"/>
              </a:solidFill>
              <a:highlight>
                <a:srgbClr val="FFFF00"/>
              </a:highligh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6" name="Google Shape;276;p21"/>
          <p:cNvSpPr/>
          <p:nvPr/>
        </p:nvSpPr>
        <p:spPr>
          <a:xfrm>
            <a:off x="234794" y="1627631"/>
            <a:ext cx="3456194" cy="1509391"/>
          </a:xfrm>
          <a:prstGeom prst="bracketPair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7" name="Google Shape;277;p21"/>
          <p:cNvSpPr/>
          <p:nvPr/>
        </p:nvSpPr>
        <p:spPr>
          <a:xfrm>
            <a:off x="234794" y="3137023"/>
            <a:ext cx="3456194" cy="1509391"/>
          </a:xfrm>
          <a:prstGeom prst="bracketPair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8" name="Google Shape;278;p21"/>
          <p:cNvSpPr/>
          <p:nvPr/>
        </p:nvSpPr>
        <p:spPr>
          <a:xfrm>
            <a:off x="4174096" y="3063043"/>
            <a:ext cx="3662312" cy="1509391"/>
          </a:xfrm>
          <a:prstGeom prst="bracketPair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EXAMPLE – HOW DID IT WORK ON PREVIOUS DATASET</a:t>
            </a:r>
            <a:endParaRPr/>
          </a:p>
        </p:txBody>
      </p:sp>
      <p:sp>
        <p:nvSpPr>
          <p:cNvPr id="284" name="Google Shape;284;p22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285" name="Google Shape;285;p22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86" name="Google Shape;286;p22"/>
          <p:cNvSpPr/>
          <p:nvPr/>
        </p:nvSpPr>
        <p:spPr>
          <a:xfrm>
            <a:off x="113413" y="1548546"/>
            <a:ext cx="6973187" cy="781110"/>
          </a:xfrm>
          <a:prstGeom prst="bracketPair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7" name="Google Shape;287;p22"/>
          <p:cNvSpPr/>
          <p:nvPr/>
        </p:nvSpPr>
        <p:spPr>
          <a:xfrm>
            <a:off x="56645" y="984454"/>
            <a:ext cx="64412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 now we can compute the Information Gain on the </a:t>
            </a:r>
            <a:r>
              <a:rPr lang="en-US" sz="14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Weather</a:t>
            </a: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feature as follow</a:t>
            </a:r>
            <a:endParaRPr/>
          </a:p>
        </p:txBody>
      </p:sp>
      <p:pic>
        <p:nvPicPr>
          <p:cNvPr id="288" name="Google Shape;28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293" y="1617659"/>
            <a:ext cx="6619875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2"/>
          <p:cNvSpPr/>
          <p:nvPr/>
        </p:nvSpPr>
        <p:spPr>
          <a:xfrm>
            <a:off x="-1" y="2398769"/>
            <a:ext cx="8043483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Continue repeat this process with other features, you will likely end up with results like this: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IG (Weather, S)	= 0.3557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IG (Temperature, S)	= 0.1498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IG (Humidity, S)	= 0.2093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IG (Injure, S)		= 0.2093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IG (Mood, S)	= 0.2275</a:t>
            </a:r>
            <a:endParaRPr/>
          </a:p>
        </p:txBody>
      </p:sp>
      <p:sp>
        <p:nvSpPr>
          <p:cNvPr id="290" name="Google Shape;290;p22"/>
          <p:cNvSpPr/>
          <p:nvPr/>
        </p:nvSpPr>
        <p:spPr>
          <a:xfrm>
            <a:off x="4669104" y="2816028"/>
            <a:ext cx="4337331" cy="102085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0"/>
                </a:moveTo>
                <a:close/>
                <a:lnTo>
                  <a:pt x="-10000" y="120000"/>
                </a:lnTo>
              </a:path>
              <a:path w="120000" h="120000" fill="none" extrusionOk="0">
                <a:moveTo>
                  <a:pt x="-10000" y="22500"/>
                </a:moveTo>
                <a:lnTo>
                  <a:pt x="-71801" y="23710"/>
                </a:lnTo>
              </a:path>
            </a:pathLst>
          </a:custGeom>
          <a:solidFill>
            <a:schemeClr val="accent1"/>
          </a:solidFill>
          <a:ln w="12700" cap="flat" cmpd="sng">
            <a:solidFill>
              <a:srgbClr val="B376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From the results above, IG on </a:t>
            </a:r>
            <a:r>
              <a:rPr lang="en-US" sz="14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Weather</a:t>
            </a:r>
            <a:r>
              <a:rPr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has the highest value, so use </a:t>
            </a:r>
            <a:r>
              <a:rPr lang="en-US" sz="14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Weather</a:t>
            </a:r>
            <a:r>
              <a:rPr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as a splitting condition will have the </a:t>
            </a:r>
            <a:r>
              <a:rPr lang="en-US" sz="140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highest chance </a:t>
            </a:r>
            <a:r>
              <a:rPr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to reduce the uncertainty of dataset S, and may lead to a </a:t>
            </a:r>
            <a:r>
              <a:rPr lang="en-US" sz="14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good classification </a:t>
            </a:r>
            <a:r>
              <a:rPr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 the end.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EXAMPLE - ENTROPY OF TARGET</a:t>
            </a:r>
            <a:endParaRPr/>
          </a:p>
        </p:txBody>
      </p:sp>
      <p:sp>
        <p:nvSpPr>
          <p:cNvPr id="296" name="Google Shape;296;p23"/>
          <p:cNvSpPr txBox="1">
            <a:spLocks noGrp="1"/>
          </p:cNvSpPr>
          <p:nvPr>
            <p:ph type="body" idx="1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8 records with </a:t>
            </a:r>
            <a:r>
              <a:rPr lang="en-US" sz="1600">
                <a:solidFill>
                  <a:srgbClr val="0070C0"/>
                </a:solidFill>
              </a:rPr>
              <a:t>negative</a:t>
            </a:r>
            <a:r>
              <a:rPr lang="en-US" sz="1600"/>
              <a:t> class and 8 records with </a:t>
            </a:r>
            <a:r>
              <a:rPr lang="en-US" sz="1600">
                <a:solidFill>
                  <a:srgbClr val="0070C0"/>
                </a:solidFill>
              </a:rPr>
              <a:t>positive</a:t>
            </a:r>
            <a:r>
              <a:rPr lang="en-US" sz="1600"/>
              <a:t> class. So, we can directly estimate </a:t>
            </a:r>
            <a:r>
              <a:rPr lang="en-US" sz="1600">
                <a:highlight>
                  <a:srgbClr val="FFFF00"/>
                </a:highlight>
              </a:rPr>
              <a:t>the entropy of target </a:t>
            </a:r>
            <a:r>
              <a:rPr lang="en-US" sz="1600"/>
              <a:t>as 1.</a:t>
            </a:r>
            <a:endParaRPr/>
          </a:p>
          <a:p>
            <a:pPr marL="171450" lvl="0" indent="-698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171450" lvl="0" indent="-698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171450" lvl="0" indent="-698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171450" lvl="0" indent="-698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171450" lvl="0" indent="-698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highlight>
                  <a:srgbClr val="FFFF00"/>
                </a:highlight>
              </a:rPr>
              <a:t>IG for the entire data set </a:t>
            </a:r>
            <a:endParaRPr/>
          </a:p>
          <a:p>
            <a:pPr marL="342900" lvl="1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E(8, 8) = -1 * </a:t>
            </a:r>
            <a:r>
              <a:rPr lang="en-US" sz="1600">
                <a:solidFill>
                  <a:srgbClr val="FF0000"/>
                </a:solidFill>
              </a:rPr>
              <a:t>[ (</a:t>
            </a:r>
            <a:r>
              <a:rPr lang="en-US" sz="1600"/>
              <a:t> </a:t>
            </a:r>
            <a:r>
              <a:rPr lang="en-US" sz="1600">
                <a:solidFill>
                  <a:srgbClr val="0070C0"/>
                </a:solidFill>
              </a:rPr>
              <a:t>p(+ve)</a:t>
            </a:r>
            <a:r>
              <a:rPr lang="en-US" sz="1600"/>
              <a:t> * </a:t>
            </a:r>
            <a:r>
              <a:rPr lang="en-US" sz="1600">
                <a:solidFill>
                  <a:srgbClr val="0070C0"/>
                </a:solidFill>
              </a:rPr>
              <a:t>log( p(+ve) ) </a:t>
            </a:r>
            <a:r>
              <a:rPr lang="en-US" sz="1600">
                <a:solidFill>
                  <a:srgbClr val="FF0000"/>
                </a:solidFill>
              </a:rPr>
              <a:t>) </a:t>
            </a:r>
            <a:r>
              <a:rPr lang="en-US" sz="1600"/>
              <a:t>+  </a:t>
            </a:r>
            <a:r>
              <a:rPr lang="en-US" sz="1600">
                <a:solidFill>
                  <a:srgbClr val="FF0000"/>
                </a:solidFill>
              </a:rPr>
              <a:t>( </a:t>
            </a:r>
            <a:r>
              <a:rPr lang="en-US" sz="1600">
                <a:solidFill>
                  <a:srgbClr val="0070C0"/>
                </a:solidFill>
              </a:rPr>
              <a:t>p(-ve) </a:t>
            </a:r>
            <a:r>
              <a:rPr lang="en-US" sz="1600"/>
              <a:t>* </a:t>
            </a:r>
            <a:r>
              <a:rPr lang="en-US" sz="1600">
                <a:solidFill>
                  <a:srgbClr val="0070C0"/>
                </a:solidFill>
              </a:rPr>
              <a:t>log( p(-ve) ) </a:t>
            </a:r>
            <a:r>
              <a:rPr lang="en-US" sz="1600">
                <a:solidFill>
                  <a:srgbClr val="FF0000"/>
                </a:solidFill>
              </a:rPr>
              <a:t>) ]</a:t>
            </a:r>
            <a:endParaRPr/>
          </a:p>
          <a:p>
            <a:pPr marL="342900" lvl="1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          = -1 * </a:t>
            </a:r>
            <a:r>
              <a:rPr lang="en-US" sz="1600">
                <a:solidFill>
                  <a:srgbClr val="FF0000"/>
                </a:solidFill>
              </a:rPr>
              <a:t>[ ( </a:t>
            </a:r>
            <a:r>
              <a:rPr lang="en-US" sz="1600"/>
              <a:t>8/16) * log</a:t>
            </a:r>
            <a:r>
              <a:rPr lang="en-US" sz="1600" baseline="-25000"/>
              <a:t>2</a:t>
            </a:r>
            <a:r>
              <a:rPr lang="en-US" sz="1600"/>
              <a:t>(8/16 </a:t>
            </a:r>
            <a:r>
              <a:rPr lang="en-US" sz="1600">
                <a:solidFill>
                  <a:srgbClr val="0070C0"/>
                </a:solidFill>
              </a:rPr>
              <a:t>) ) </a:t>
            </a:r>
            <a:r>
              <a:rPr lang="en-US" sz="1600">
                <a:solidFill>
                  <a:srgbClr val="FF0000"/>
                </a:solidFill>
              </a:rPr>
              <a:t>)</a:t>
            </a:r>
            <a:r>
              <a:rPr lang="en-US" sz="1600"/>
              <a:t>    +  </a:t>
            </a:r>
            <a:r>
              <a:rPr lang="en-US" sz="1600">
                <a:solidFill>
                  <a:srgbClr val="FF0000"/>
                </a:solidFill>
              </a:rPr>
              <a:t>( </a:t>
            </a:r>
            <a:r>
              <a:rPr lang="en-US" sz="1600"/>
              <a:t>(8/16) * log</a:t>
            </a:r>
            <a:r>
              <a:rPr lang="en-US" sz="1600" baseline="-25000"/>
              <a:t>2</a:t>
            </a:r>
            <a:r>
              <a:rPr lang="en-US" sz="1600"/>
              <a:t>(8/16</a:t>
            </a:r>
            <a:r>
              <a:rPr lang="en-US" sz="1600">
                <a:solidFill>
                  <a:srgbClr val="0070C0"/>
                </a:solidFill>
              </a:rPr>
              <a:t>) ) </a:t>
            </a:r>
            <a:r>
              <a:rPr lang="en-US" sz="1600">
                <a:solidFill>
                  <a:srgbClr val="FF0000"/>
                </a:solidFill>
              </a:rPr>
              <a:t>) ]</a:t>
            </a:r>
            <a:endParaRPr/>
          </a:p>
          <a:p>
            <a:pPr marL="342900" lvl="1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          =  1</a:t>
            </a:r>
            <a:endParaRPr/>
          </a:p>
          <a:p>
            <a:pPr marL="171450" lvl="0" indent="-698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/>
          </a:p>
        </p:txBody>
      </p:sp>
      <p:sp>
        <p:nvSpPr>
          <p:cNvPr id="297" name="Google Shape;297;p23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298" name="Google Shape;298;p23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23</a:t>
            </a:fld>
            <a:endParaRPr/>
          </a:p>
        </p:txBody>
      </p:sp>
      <p:graphicFrame>
        <p:nvGraphicFramePr>
          <p:cNvPr id="299" name="Google Shape;299;p23"/>
          <p:cNvGraphicFramePr/>
          <p:nvPr/>
        </p:nvGraphicFramePr>
        <p:xfrm>
          <a:off x="274828" y="1615969"/>
          <a:ext cx="5156200" cy="1120140"/>
        </p:xfrm>
        <a:graphic>
          <a:graphicData uri="http://schemas.openxmlformats.org/drawingml/2006/table">
            <a:tbl>
              <a:tblPr>
                <a:noFill/>
                <a:tableStyleId>{BE5F0B57-7E52-4F73-8759-6D6DC0D4139C}</a:tableStyleId>
              </a:tblPr>
              <a:tblGrid>
                <a:gridCol w="71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Variable label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pos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neg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&gt;= 5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&gt;= 3.0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&gt;= 4.2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&gt;= 1.4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 5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 3.0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 4.2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 1.4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ENTROPY OF TARGET</a:t>
            </a:r>
            <a:endParaRPr/>
          </a:p>
        </p:txBody>
      </p:sp>
      <p:sp>
        <p:nvSpPr>
          <p:cNvPr id="305" name="Google Shape;305;p24"/>
          <p:cNvSpPr txBox="1">
            <a:spLocks noGrp="1"/>
          </p:cNvSpPr>
          <p:nvPr>
            <p:ph type="body" idx="1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>
                <a:highlight>
                  <a:srgbClr val="FFFF00"/>
                </a:highlight>
              </a:rPr>
              <a:t>For the variable </a:t>
            </a:r>
            <a:r>
              <a:rPr lang="en-US">
                <a:solidFill>
                  <a:srgbClr val="0070C0"/>
                </a:solidFill>
                <a:highlight>
                  <a:srgbClr val="FFFF00"/>
                </a:highlight>
              </a:rPr>
              <a:t>A</a:t>
            </a:r>
            <a:r>
              <a:rPr lang="en-US"/>
              <a:t>,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var A has value &gt;=5 for 12 records out of 16 and 4 records with value &lt;5 value.</a:t>
            </a:r>
            <a:endParaRPr/>
          </a:p>
          <a:p>
            <a:pPr marL="171450" lvl="0" indent="-8572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</a:pPr>
            <a:endParaRPr/>
          </a:p>
          <a:p>
            <a:pPr marL="34290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For Var A &gt;= 5 &amp; class == positive: 5/12</a:t>
            </a:r>
            <a:endParaRPr/>
          </a:p>
          <a:p>
            <a:pPr marL="34290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For Var A &gt;= 5 &amp; class == negative: 7/12</a:t>
            </a:r>
            <a:endParaRPr/>
          </a:p>
          <a:p>
            <a:pPr marL="514350" lvl="2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Entropy(5, 7) = -1 * ( (5/12)*log2(5/12) + (7/12)*log2(7/12)) = 0.9799</a:t>
            </a:r>
            <a:endParaRPr/>
          </a:p>
          <a:p>
            <a:pPr marL="514350" lvl="2" indent="-95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34290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For Var A &lt;5 &amp; class == positive: 3/4</a:t>
            </a:r>
            <a:endParaRPr/>
          </a:p>
          <a:p>
            <a:pPr marL="34290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For Var A &lt;5 &amp; class == negative: 1/4</a:t>
            </a:r>
            <a:endParaRPr/>
          </a:p>
          <a:p>
            <a:pPr marL="514350" lvl="2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Entropy(3, 1) =  -1 * ( (3/4)*log2(3/4) + (1/4)*log2(1/4)) = 0.81128</a:t>
            </a:r>
            <a:endParaRPr/>
          </a:p>
          <a:p>
            <a:pPr marL="514350" lvl="2" indent="-95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Entropy(Target, A) = P(&gt;=5) * E(5,7)   + P(&lt;5) * E(3,1)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                              = (12/16) * 0.9799 + (4/16) * 0.81128 = 0.937745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>
                <a:solidFill>
                  <a:srgbClr val="0070C0"/>
                </a:solidFill>
              </a:rPr>
              <a:t>IG</a:t>
            </a:r>
            <a:r>
              <a:rPr lang="en-US"/>
              <a:t> = E(Target) – E(Target, A) 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     = 1 – 0.937745 = </a:t>
            </a:r>
            <a:r>
              <a:rPr lang="en-US">
                <a:highlight>
                  <a:srgbClr val="FFFF00"/>
                </a:highlight>
              </a:rPr>
              <a:t>0.062255</a:t>
            </a:r>
            <a:endParaRPr/>
          </a:p>
          <a:p>
            <a:pPr marL="514350" lvl="2" indent="-95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306" name="Google Shape;306;p24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307" name="Google Shape;307;p24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ENTROPY OF TARGET</a:t>
            </a:r>
            <a:endParaRPr/>
          </a:p>
        </p:txBody>
      </p:sp>
      <p:sp>
        <p:nvSpPr>
          <p:cNvPr id="313" name="Google Shape;313;p25"/>
          <p:cNvSpPr txBox="1">
            <a:spLocks noGrp="1"/>
          </p:cNvSpPr>
          <p:nvPr>
            <p:ph type="body" idx="1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>
                <a:highlight>
                  <a:srgbClr val="FFFF00"/>
                </a:highlight>
              </a:rPr>
              <a:t>For the variable </a:t>
            </a:r>
            <a:r>
              <a:rPr lang="en-US">
                <a:solidFill>
                  <a:srgbClr val="0070C0"/>
                </a:solidFill>
                <a:highlight>
                  <a:srgbClr val="FFFF00"/>
                </a:highlight>
              </a:rPr>
              <a:t>B</a:t>
            </a:r>
            <a:r>
              <a:rPr lang="en-US"/>
              <a:t>,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var B has value &gt;=3 for 12 records out of 16 and 4 records with value &lt;5 value.</a:t>
            </a:r>
            <a:endParaRPr/>
          </a:p>
          <a:p>
            <a:pPr marL="171450" lvl="0" indent="-8572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</a:pPr>
            <a:endParaRPr/>
          </a:p>
          <a:p>
            <a:pPr marL="34290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For Var B &gt;= 3 &amp; class == positive:  8/12</a:t>
            </a:r>
            <a:endParaRPr/>
          </a:p>
          <a:p>
            <a:pPr marL="34290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For Var B &gt;= 3 &amp; class == negative:  4/12</a:t>
            </a:r>
            <a:endParaRPr/>
          </a:p>
          <a:p>
            <a:pPr marL="514350" lvl="2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Entropy(8,  4) = -1 * ( (8/12)*log</a:t>
            </a:r>
            <a:r>
              <a:rPr lang="en-US" baseline="-25000"/>
              <a:t>2</a:t>
            </a:r>
            <a:r>
              <a:rPr lang="en-US"/>
              <a:t>(8/12) + (4/12)*log</a:t>
            </a:r>
            <a:r>
              <a:rPr lang="en-US" baseline="-25000"/>
              <a:t>2</a:t>
            </a:r>
            <a:r>
              <a:rPr lang="en-US"/>
              <a:t>(4/12)) = 0.39054</a:t>
            </a:r>
            <a:endParaRPr/>
          </a:p>
          <a:p>
            <a:pPr marL="514350" lvl="2" indent="-95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34290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For Var B &lt;5 &amp; class == positive:  0/4</a:t>
            </a:r>
            <a:endParaRPr/>
          </a:p>
          <a:p>
            <a:pPr marL="34290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For Var B &lt;5 &amp; class == negative: 4/4</a:t>
            </a:r>
            <a:endParaRPr/>
          </a:p>
          <a:p>
            <a:pPr marL="514350" lvl="2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Entropy(0, 4) =  -1 * ( (0/4)*log</a:t>
            </a:r>
            <a:r>
              <a:rPr lang="en-US" baseline="-25000"/>
              <a:t>2</a:t>
            </a:r>
            <a:r>
              <a:rPr lang="en-US"/>
              <a:t>(3/4) + (4/4)*log</a:t>
            </a:r>
            <a:r>
              <a:rPr lang="en-US" baseline="-25000"/>
              <a:t>2</a:t>
            </a:r>
            <a:r>
              <a:rPr lang="en-US"/>
              <a:t>(4/4)) = 0</a:t>
            </a:r>
            <a:endParaRPr/>
          </a:p>
          <a:p>
            <a:pPr marL="514350" lvl="2" indent="-95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Entropy(Target, B) = P(&gt;=5) * E(5,7)   + P(&lt;5) * E(3,1)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                              = (12/16) * 0.39054 + (4/16) * 0 = 0.292905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>
                <a:solidFill>
                  <a:srgbClr val="0070C0"/>
                </a:solidFill>
              </a:rPr>
              <a:t>IG</a:t>
            </a:r>
            <a:r>
              <a:rPr lang="en-US"/>
              <a:t> = E(Target) – E(Target, B) 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     = 1 – 0.292905 = </a:t>
            </a:r>
            <a:r>
              <a:rPr lang="en-US">
                <a:highlight>
                  <a:srgbClr val="FFFF00"/>
                </a:highlight>
              </a:rPr>
              <a:t>0.707095</a:t>
            </a:r>
            <a:endParaRPr/>
          </a:p>
          <a:p>
            <a:pPr marL="514350" lvl="2" indent="-95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314" name="Google Shape;314;p25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315" name="Google Shape;315;p25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ENTROPY OF TARGET</a:t>
            </a:r>
            <a:endParaRPr/>
          </a:p>
        </p:txBody>
      </p:sp>
      <p:sp>
        <p:nvSpPr>
          <p:cNvPr id="321" name="Google Shape;321;p26"/>
          <p:cNvSpPr txBox="1">
            <a:spLocks noGrp="1"/>
          </p:cNvSpPr>
          <p:nvPr>
            <p:ph type="body" idx="1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>
                <a:highlight>
                  <a:srgbClr val="FFFF00"/>
                </a:highlight>
              </a:rPr>
              <a:t>For the variable </a:t>
            </a:r>
            <a:r>
              <a:rPr lang="en-US">
                <a:solidFill>
                  <a:srgbClr val="0070C0"/>
                </a:solidFill>
                <a:highlight>
                  <a:srgbClr val="FFFF00"/>
                </a:highlight>
              </a:rPr>
              <a:t>C</a:t>
            </a:r>
            <a:r>
              <a:rPr lang="en-US"/>
              <a:t>,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var C has value &gt;= 4.2 for 6 records out of 16 and 10 records with value &lt; 4.2 value.</a:t>
            </a:r>
            <a:endParaRPr/>
          </a:p>
          <a:p>
            <a:pPr marL="171450" lvl="0" indent="-8572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</a:pPr>
            <a:endParaRPr/>
          </a:p>
          <a:p>
            <a:pPr marL="34290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For Var C &gt;= 4.2 &amp; class == positive:  0/6</a:t>
            </a:r>
            <a:endParaRPr/>
          </a:p>
          <a:p>
            <a:pPr marL="34290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For Var C &gt;= 4.2 &amp; class == negative:  6/6</a:t>
            </a:r>
            <a:endParaRPr/>
          </a:p>
          <a:p>
            <a:pPr marL="514350" lvl="2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Entropy(0,  6) = -1 * ( (0/6)*log</a:t>
            </a:r>
            <a:r>
              <a:rPr lang="en-US" baseline="-25000"/>
              <a:t>2</a:t>
            </a:r>
            <a:r>
              <a:rPr lang="en-US"/>
              <a:t>(0/6) + (6/6)*log</a:t>
            </a:r>
            <a:r>
              <a:rPr lang="en-US" baseline="-25000"/>
              <a:t>2</a:t>
            </a:r>
            <a:r>
              <a:rPr lang="en-US"/>
              <a:t>(6/6)) = 0</a:t>
            </a:r>
            <a:endParaRPr/>
          </a:p>
          <a:p>
            <a:pPr marL="514350" lvl="2" indent="-95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34290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For Var C &lt;4.2 &amp; class == positive:  8/10</a:t>
            </a:r>
            <a:endParaRPr/>
          </a:p>
          <a:p>
            <a:pPr marL="34290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For Var C &lt;4.2 &amp; class == negative:  2/10</a:t>
            </a:r>
            <a:endParaRPr/>
          </a:p>
          <a:p>
            <a:pPr marL="514350" lvl="2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Entropy(8, 2) = 0.72193</a:t>
            </a:r>
            <a:endParaRPr/>
          </a:p>
          <a:p>
            <a:pPr marL="514350" lvl="2" indent="-95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Entropy(Target, C) = P(&gt;=4.2) * E(0, 6)   + P(&lt;4.2) * E(8, 2)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                              = (6/16) * 0 + (10/16) * 0.72193 = 0.4512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>
                <a:solidFill>
                  <a:srgbClr val="0070C0"/>
                </a:solidFill>
              </a:rPr>
              <a:t>IG</a:t>
            </a:r>
            <a:r>
              <a:rPr lang="en-US"/>
              <a:t> = E(Target) – E(Target, C) 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     = 1 – 0.4512 = </a:t>
            </a:r>
            <a:r>
              <a:rPr lang="en-US">
                <a:highlight>
                  <a:srgbClr val="FFFF00"/>
                </a:highlight>
              </a:rPr>
              <a:t>0. 5488</a:t>
            </a:r>
            <a:endParaRPr/>
          </a:p>
          <a:p>
            <a:pPr marL="514350" lvl="2" indent="-95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322" name="Google Shape;322;p26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323" name="Google Shape;323;p26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ENTROPY OF TARGET</a:t>
            </a:r>
            <a:endParaRPr/>
          </a:p>
        </p:txBody>
      </p:sp>
      <p:sp>
        <p:nvSpPr>
          <p:cNvPr id="329" name="Google Shape;329;p27"/>
          <p:cNvSpPr txBox="1">
            <a:spLocks noGrp="1"/>
          </p:cNvSpPr>
          <p:nvPr>
            <p:ph type="body" idx="1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>
                <a:highlight>
                  <a:srgbClr val="FFFF00"/>
                </a:highlight>
              </a:rPr>
              <a:t>For the variable </a:t>
            </a:r>
            <a:r>
              <a:rPr lang="en-US">
                <a:solidFill>
                  <a:srgbClr val="0070C0"/>
                </a:solidFill>
                <a:highlight>
                  <a:srgbClr val="FFFF00"/>
                </a:highlight>
              </a:rPr>
              <a:t>D</a:t>
            </a:r>
            <a:r>
              <a:rPr lang="en-US"/>
              <a:t>,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var D has value &gt;= 1.4 for 5 records out of 16 and 11 records with value &lt; 1.4 value.</a:t>
            </a:r>
            <a:endParaRPr/>
          </a:p>
          <a:p>
            <a:pPr marL="171450" lvl="0" indent="-8572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</a:pPr>
            <a:endParaRPr/>
          </a:p>
          <a:p>
            <a:pPr marL="34290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For Var D &gt;= 1.4 &amp; class == positive:  0/5</a:t>
            </a:r>
            <a:endParaRPr/>
          </a:p>
          <a:p>
            <a:pPr marL="34290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For Var D &gt;= 1.4 &amp; class == negative:  5/5</a:t>
            </a:r>
            <a:endParaRPr/>
          </a:p>
          <a:p>
            <a:pPr marL="514350" lvl="2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Entropy(0,  5) =  0</a:t>
            </a:r>
            <a:endParaRPr/>
          </a:p>
          <a:p>
            <a:pPr marL="514350" lvl="2" indent="-95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34290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For Var D &lt; 1.4 &amp; class == positive:  8/11</a:t>
            </a:r>
            <a:endParaRPr/>
          </a:p>
          <a:p>
            <a:pPr marL="34290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For Var D &lt; 1.4 &amp; class == negative:  3/11</a:t>
            </a:r>
            <a:endParaRPr/>
          </a:p>
          <a:p>
            <a:pPr marL="514350" lvl="2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Entropy(8, 3) = -1 * ( (8/11)*log2(8/11) + (3/11)*log2(3/11)) = 0.84532</a:t>
            </a:r>
            <a:endParaRPr/>
          </a:p>
          <a:p>
            <a:pPr marL="514350" lvl="2" indent="-95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Entropy(Target, D) = P(&gt;= 1.4) * E(0, 5)   + P(&lt; 1.4) * E(8, 3 )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                              = 5/16 * 0 + (11/16) * 0.84532 = 0.5811575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>
                <a:solidFill>
                  <a:srgbClr val="0070C0"/>
                </a:solidFill>
              </a:rPr>
              <a:t>IG</a:t>
            </a:r>
            <a:r>
              <a:rPr lang="en-US"/>
              <a:t> = E(Target) – E(Target, D) 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     = 1 – 0.5811575 = </a:t>
            </a:r>
            <a:r>
              <a:rPr lang="en-US">
                <a:highlight>
                  <a:srgbClr val="FFFF00"/>
                </a:highlight>
              </a:rPr>
              <a:t>0. 41189</a:t>
            </a:r>
            <a:endParaRPr/>
          </a:p>
          <a:p>
            <a:pPr marL="514350" lvl="2" indent="-95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330" name="Google Shape;330;p27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331" name="Google Shape;331;p27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DECISION</a:t>
            </a:r>
            <a:endParaRPr/>
          </a:p>
        </p:txBody>
      </p:sp>
      <p:graphicFrame>
        <p:nvGraphicFramePr>
          <p:cNvPr id="337" name="Google Shape;337;p28"/>
          <p:cNvGraphicFramePr/>
          <p:nvPr/>
        </p:nvGraphicFramePr>
        <p:xfrm>
          <a:off x="2523744" y="932510"/>
          <a:ext cx="6527100" cy="3880485"/>
        </p:xfrm>
        <a:graphic>
          <a:graphicData uri="http://schemas.openxmlformats.org/drawingml/2006/table">
            <a:tbl>
              <a:tblPr>
                <a:noFill/>
                <a:tableStyleId>{BE5F0B57-7E52-4F73-8759-6D6DC0D4139C}</a:tableStyleId>
              </a:tblPr>
              <a:tblGrid>
                <a:gridCol w="25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1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1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1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0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0" marB="952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Target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0" marB="95250" anchor="b">
                    <a:lnL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Target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Positive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Negative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Positive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Negative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9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&gt;= 5.0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&gt;= 3.0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&lt;5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 3.0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925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Information Gain of A = 0.062255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Information Gain of B= 0.7070795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Target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0" marB="95250" anchor="b">
                    <a:lnL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Target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Positive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Negative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Positive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Negative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9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&gt;= 4.2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&gt;= 1.4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 4.2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 1.4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925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Information Gain of C= 0.5488</a:t>
                      </a:r>
                      <a:endParaRPr/>
                    </a:p>
                  </a:txBody>
                  <a:tcPr marL="9525" marR="9525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Information Gain of D= 0.41189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38" name="Google Shape;338;p28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339" name="Google Shape;339;p28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340" name="Google Shape;340;p28"/>
          <p:cNvSpPr/>
          <p:nvPr/>
        </p:nvSpPr>
        <p:spPr>
          <a:xfrm>
            <a:off x="93170" y="932510"/>
            <a:ext cx="2357422" cy="375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build a decision tree. </a:t>
            </a:r>
            <a:endParaRPr/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place the attributes on the tree according to their values.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 Attribute with better value than other should position as root </a:t>
            </a:r>
            <a:endParaRPr/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branch with </a:t>
            </a:r>
            <a:r>
              <a:rPr lang="en-US" sz="140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entropy 0</a:t>
            </a: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should be converted to a </a:t>
            </a:r>
            <a:r>
              <a:rPr lang="en-US" sz="140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leaf</a:t>
            </a: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node. </a:t>
            </a:r>
            <a:endParaRPr/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branch with entropy more than 0 needs further splitting.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AND THE TREE …</a:t>
            </a:r>
            <a:endParaRPr/>
          </a:p>
        </p:txBody>
      </p:sp>
      <p:pic>
        <p:nvPicPr>
          <p:cNvPr id="346" name="Google Shape;346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51052" y="947863"/>
            <a:ext cx="7299733" cy="3715249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9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DECISION TREES</a:t>
            </a:r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0" y="891539"/>
            <a:ext cx="4902926" cy="397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rgbClr val="0070C0"/>
                </a:solidFill>
              </a:rPr>
              <a:t>Decision Trees </a:t>
            </a:r>
            <a:r>
              <a:rPr lang="en-US" sz="1600"/>
              <a:t>(DTs) are a </a:t>
            </a:r>
            <a:r>
              <a:rPr lang="en-US" sz="1600">
                <a:solidFill>
                  <a:srgbClr val="0070C0"/>
                </a:solidFill>
              </a:rPr>
              <a:t>non-parametric </a:t>
            </a:r>
            <a:r>
              <a:rPr lang="en-US" sz="1600"/>
              <a:t>supervised learning method used for </a:t>
            </a:r>
            <a:r>
              <a:rPr lang="en-US" sz="1600">
                <a:solidFill>
                  <a:srgbClr val="0070C0"/>
                </a:solidFill>
              </a:rPr>
              <a:t>classification</a:t>
            </a:r>
            <a:r>
              <a:rPr lang="en-US" sz="1600"/>
              <a:t> and </a:t>
            </a:r>
            <a:r>
              <a:rPr lang="en-US" sz="1600">
                <a:solidFill>
                  <a:srgbClr val="0070C0"/>
                </a:solidFill>
              </a:rPr>
              <a:t>regression</a:t>
            </a:r>
            <a:r>
              <a:rPr lang="en-US" sz="1600"/>
              <a:t>. </a:t>
            </a:r>
            <a:endParaRPr/>
          </a:p>
          <a:p>
            <a:pPr marL="171450" lvl="0" indent="-698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The goal is to create a model that predicts the value of a </a:t>
            </a:r>
            <a:r>
              <a:rPr lang="en-US" sz="1600">
                <a:solidFill>
                  <a:srgbClr val="0070C0"/>
                </a:solidFill>
              </a:rPr>
              <a:t>target</a:t>
            </a:r>
            <a:r>
              <a:rPr lang="en-US" sz="1600"/>
              <a:t> variable </a:t>
            </a:r>
            <a:r>
              <a:rPr lang="en-US" sz="1600">
                <a:highlight>
                  <a:srgbClr val="FFFF00"/>
                </a:highlight>
              </a:rPr>
              <a:t>by learning simple decision </a:t>
            </a:r>
            <a:r>
              <a:rPr lang="en-US" sz="1600"/>
              <a:t>rules inferred from the data features.</a:t>
            </a:r>
            <a:endParaRPr/>
          </a:p>
          <a:p>
            <a:pPr marL="171450" lvl="0" indent="-698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For instance, in the example below, decision trees learn from data to approximate a sine curve with a set of if-then-else decision rules. </a:t>
            </a:r>
            <a:endParaRPr/>
          </a:p>
          <a:p>
            <a:pPr marL="171450" lvl="0" indent="-698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The </a:t>
            </a:r>
            <a:r>
              <a:rPr lang="en-US" sz="1600">
                <a:highlight>
                  <a:srgbClr val="FFFF00"/>
                </a:highlight>
              </a:rPr>
              <a:t>deeper</a:t>
            </a:r>
            <a:r>
              <a:rPr lang="en-US" sz="1600"/>
              <a:t> the tree, the more complex the decision rules and the </a:t>
            </a:r>
            <a:r>
              <a:rPr lang="en-US" sz="1600">
                <a:highlight>
                  <a:srgbClr val="FFFF00"/>
                </a:highlight>
              </a:rPr>
              <a:t>fitter</a:t>
            </a:r>
            <a:r>
              <a:rPr lang="en-US" sz="1600"/>
              <a:t> the model.</a:t>
            </a:r>
            <a:endParaRPr/>
          </a:p>
        </p:txBody>
      </p:sp>
      <p:sp>
        <p:nvSpPr>
          <p:cNvPr id="73" name="Google Shape;73;p3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74" name="Google Shape;74;p3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75" name="Google Shape;7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7700" y="984342"/>
            <a:ext cx="4233088" cy="317481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"/>
          <p:cNvSpPr/>
          <p:nvPr/>
        </p:nvSpPr>
        <p:spPr>
          <a:xfrm>
            <a:off x="3466011" y="3622766"/>
            <a:ext cx="1645920" cy="28738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B376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SHORTCOMINGS OF THE ENTROPY MEASURE</a:t>
            </a:r>
            <a:endParaRPr/>
          </a:p>
        </p:txBody>
      </p:sp>
      <p:sp>
        <p:nvSpPr>
          <p:cNvPr id="354" name="Google Shape;354;p30"/>
          <p:cNvSpPr txBox="1">
            <a:spLocks noGrp="1"/>
          </p:cNvSpPr>
          <p:nvPr>
            <p:ph type="body" idx="1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The information gain measure is </a:t>
            </a:r>
            <a:r>
              <a:rPr lang="en-US" sz="1600">
                <a:highlight>
                  <a:srgbClr val="FFFF00"/>
                </a:highlight>
              </a:rPr>
              <a:t>biased towards the attributes that have more number of unique values</a:t>
            </a:r>
            <a:endParaRPr sz="1600">
              <a:highlight>
                <a:srgbClr val="FFFF00"/>
              </a:highlight>
            </a:endParaRPr>
          </a:p>
          <a:p>
            <a:pPr marL="171450" lvl="0" indent="-698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 b="1"/>
              <a:t>Problem</a:t>
            </a:r>
            <a:r>
              <a:rPr lang="en-US" sz="1600"/>
              <a:t>: If an attribute has a large number of values probably the resulting tree will be larger</a:t>
            </a:r>
            <a:endParaRPr/>
          </a:p>
          <a:p>
            <a:pPr marL="171450" lvl="0" indent="-698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The </a:t>
            </a:r>
            <a:r>
              <a:rPr lang="en-US" sz="1600" b="1"/>
              <a:t>reason</a:t>
            </a:r>
            <a:r>
              <a:rPr lang="en-US" sz="1600"/>
              <a:t> for that bias resides in the </a:t>
            </a:r>
            <a:r>
              <a:rPr lang="en-US" sz="1600">
                <a:highlight>
                  <a:srgbClr val="FFFF00"/>
                </a:highlight>
              </a:rPr>
              <a:t>weight</a:t>
            </a:r>
            <a:r>
              <a:rPr lang="en-US" sz="1600"/>
              <a:t> given to the values</a:t>
            </a:r>
            <a:endParaRPr/>
          </a:p>
          <a:p>
            <a:pPr marL="171450" lvl="0" indent="-698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/>
          </a:p>
        </p:txBody>
      </p:sp>
      <p:sp>
        <p:nvSpPr>
          <p:cNvPr id="355" name="Google Shape;355;p30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356" name="Google Shape;356;p30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GINI INDEX</a:t>
            </a:r>
            <a:endParaRPr/>
          </a:p>
        </p:txBody>
      </p:sp>
      <p:sp>
        <p:nvSpPr>
          <p:cNvPr id="362" name="Google Shape;362;p31"/>
          <p:cNvSpPr txBox="1">
            <a:spLocks noGrp="1"/>
          </p:cNvSpPr>
          <p:nvPr>
            <p:ph type="body" idx="1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Gini Index is a metric to measure how often a randomly chosen element would be incorrectly identified. 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It means an attribute with </a:t>
            </a:r>
            <a:r>
              <a:rPr lang="en-US" sz="1600">
                <a:highlight>
                  <a:srgbClr val="FFFF00"/>
                </a:highlight>
              </a:rPr>
              <a:t>lower gini index </a:t>
            </a:r>
            <a:r>
              <a:rPr lang="en-US" sz="1600"/>
              <a:t>should be preferred.</a:t>
            </a:r>
            <a:endParaRPr/>
          </a:p>
        </p:txBody>
      </p:sp>
      <p:sp>
        <p:nvSpPr>
          <p:cNvPr id="363" name="Google Shape;363;p31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364" name="Google Shape;364;p31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31</a:t>
            </a:fld>
            <a:endParaRPr/>
          </a:p>
        </p:txBody>
      </p:sp>
      <p:pic>
        <p:nvPicPr>
          <p:cNvPr id="365" name="Google Shape;36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919287"/>
            <a:ext cx="3295650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3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640015" y="1153568"/>
            <a:ext cx="5346410" cy="3438374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2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372" name="Google Shape;372;p32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373" name="Google Shape;373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INTUITION</a:t>
            </a:r>
            <a:endParaRPr/>
          </a:p>
        </p:txBody>
      </p:sp>
      <p:sp>
        <p:nvSpPr>
          <p:cNvPr id="374" name="Google Shape;374;p32"/>
          <p:cNvSpPr/>
          <p:nvPr/>
        </p:nvSpPr>
        <p:spPr>
          <a:xfrm>
            <a:off x="60859" y="891540"/>
            <a:ext cx="357915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According to scikit-learn documentation, </a:t>
            </a: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gini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plays the same role as </a:t>
            </a: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entropy</a:t>
            </a:r>
            <a:endParaRPr/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 we can see, there is not much differences.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GINI INDEX</a:t>
            </a:r>
            <a:endParaRPr/>
          </a:p>
        </p:txBody>
      </p:sp>
      <p:sp>
        <p:nvSpPr>
          <p:cNvPr id="380" name="Google Shape;380;p33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381" name="Google Shape;381;p33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382" name="Google Shape;382;p33"/>
          <p:cNvSpPr txBox="1">
            <a:spLocks noGrp="1"/>
          </p:cNvSpPr>
          <p:nvPr>
            <p:ph type="body" idx="1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>
                <a:highlight>
                  <a:srgbClr val="FFFF00"/>
                </a:highlight>
              </a:rPr>
              <a:t>For the variable </a:t>
            </a:r>
            <a:r>
              <a:rPr lang="en-US">
                <a:solidFill>
                  <a:srgbClr val="0070C0"/>
                </a:solidFill>
                <a:highlight>
                  <a:srgbClr val="FFFF00"/>
                </a:highlight>
              </a:rPr>
              <a:t>A</a:t>
            </a:r>
            <a:r>
              <a:rPr lang="en-US"/>
              <a:t>,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var A has value &gt;=5 for 12 records out of 16 and 4 records with value &lt;5 value.</a:t>
            </a:r>
            <a:endParaRPr/>
          </a:p>
          <a:p>
            <a:pPr marL="171450" lvl="0" indent="-8572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</a:pPr>
            <a:endParaRPr/>
          </a:p>
          <a:p>
            <a:pPr marL="34290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For Var A &gt;= 5 &amp; class == positive: 5/12</a:t>
            </a:r>
            <a:endParaRPr/>
          </a:p>
          <a:p>
            <a:pPr marL="34290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For Var A &gt;= 5 &amp; class == negative: 7/12</a:t>
            </a:r>
            <a:endParaRPr/>
          </a:p>
          <a:p>
            <a:pPr marL="514350" lvl="2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gini(5, 7) = 1- ( (5/12)^2 + (7/12)^2 ) = 0.4860</a:t>
            </a:r>
            <a:endParaRPr/>
          </a:p>
          <a:p>
            <a:pPr marL="514350" lvl="2" indent="-952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34290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For Var A &lt;5 &amp; class == positive: 3/4</a:t>
            </a:r>
            <a:endParaRPr/>
          </a:p>
          <a:p>
            <a:pPr marL="34290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For Var A &lt;5 &amp; class == negative: 1/4</a:t>
            </a:r>
            <a:endParaRPr/>
          </a:p>
          <a:p>
            <a:pPr marL="514350" lvl="2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gini(3,1) = 1- ( (3/4)^2 + (1/4)^2 ) = 0.375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By adding weight and sum each of the gini indices: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gini(Target, A) =  (12/16) * 0.4860 + (4/16) * 0.375 = 0.45825</a:t>
            </a:r>
            <a:endParaRPr/>
          </a:p>
          <a:p>
            <a:pPr marL="171450" lvl="0" indent="-8572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GINI INDEX</a:t>
            </a:r>
            <a:endParaRPr/>
          </a:p>
        </p:txBody>
      </p:sp>
      <p:sp>
        <p:nvSpPr>
          <p:cNvPr id="388" name="Google Shape;388;p34"/>
          <p:cNvSpPr txBox="1">
            <a:spLocks noGrp="1"/>
          </p:cNvSpPr>
          <p:nvPr>
            <p:ph type="body" idx="1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>
                <a:highlight>
                  <a:srgbClr val="FFFF00"/>
                </a:highlight>
              </a:rPr>
              <a:t>For the variable </a:t>
            </a:r>
            <a:r>
              <a:rPr lang="en-US">
                <a:solidFill>
                  <a:srgbClr val="0070C0"/>
                </a:solidFill>
                <a:highlight>
                  <a:srgbClr val="FFFF00"/>
                </a:highlight>
              </a:rPr>
              <a:t>B</a:t>
            </a:r>
            <a:r>
              <a:rPr lang="en-US"/>
              <a:t>,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var B has value &gt;=3 for 12 records out of 16 and 4 records with value &lt;5 value.</a:t>
            </a:r>
            <a:endParaRPr/>
          </a:p>
          <a:p>
            <a:pPr marL="171450" lvl="0" indent="-8572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</a:pPr>
            <a:endParaRPr/>
          </a:p>
          <a:p>
            <a:pPr marL="34290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For Var B &gt;= 3 &amp; class == positive:  8/12</a:t>
            </a:r>
            <a:endParaRPr/>
          </a:p>
          <a:p>
            <a:pPr marL="34290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For Var B &gt;= 3 &amp; class == negative:  4/12</a:t>
            </a:r>
            <a:endParaRPr/>
          </a:p>
          <a:p>
            <a:pPr marL="514350" lvl="2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gini(8,4) = 1- ( (8/12)2 + (4/12)2 ) = 0.446</a:t>
            </a:r>
            <a:endParaRPr/>
          </a:p>
          <a:p>
            <a:pPr marL="514350" lvl="2" indent="-952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34290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For Var B &lt;5 &amp; class == positive:  0/4</a:t>
            </a:r>
            <a:endParaRPr/>
          </a:p>
          <a:p>
            <a:pPr marL="34290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For Var B &lt;5 &amp; class == negative: 4/4</a:t>
            </a:r>
            <a:endParaRPr/>
          </a:p>
          <a:p>
            <a:pPr marL="514350" lvl="2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gin(0,4) = 1- ( (0/4)2 + (4/4)2 ) = 0</a:t>
            </a:r>
            <a:endParaRPr/>
          </a:p>
          <a:p>
            <a:pPr marL="514350" lvl="2" indent="-952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By adding weight and sum each of the gini indices: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gini(Target, B) =  (12/16) * 0.446 + (4/16) * 0 = </a:t>
            </a:r>
            <a:r>
              <a:rPr lang="en-US">
                <a:highlight>
                  <a:srgbClr val="FFFF00"/>
                </a:highlight>
              </a:rPr>
              <a:t>0.3345</a:t>
            </a:r>
            <a:endParaRPr/>
          </a:p>
          <a:p>
            <a:pPr marL="171450" lvl="0" indent="-8572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</a:pPr>
            <a:endParaRPr/>
          </a:p>
        </p:txBody>
      </p:sp>
      <p:sp>
        <p:nvSpPr>
          <p:cNvPr id="389" name="Google Shape;389;p34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390" name="Google Shape;390;p34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DECISION</a:t>
            </a:r>
            <a:endParaRPr/>
          </a:p>
        </p:txBody>
      </p:sp>
      <p:graphicFrame>
        <p:nvGraphicFramePr>
          <p:cNvPr id="396" name="Google Shape;396;p35"/>
          <p:cNvGraphicFramePr/>
          <p:nvPr/>
        </p:nvGraphicFramePr>
        <p:xfrm>
          <a:off x="2582265" y="941832"/>
          <a:ext cx="6276400" cy="3680970"/>
        </p:xfrm>
        <a:graphic>
          <a:graphicData uri="http://schemas.openxmlformats.org/drawingml/2006/table">
            <a:tbl>
              <a:tblPr>
                <a:noFill/>
                <a:tableStyleId>{BE5F0B57-7E52-4F73-8759-6D6DC0D4139C}</a:tableStyleId>
              </a:tblPr>
              <a:tblGrid>
                <a:gridCol w="63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1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1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6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50" marR="8550" marT="85575" marB="855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50" marR="8550" marT="85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Target</a:t>
                      </a:r>
                      <a:endParaRPr/>
                    </a:p>
                  </a:txBody>
                  <a:tcPr marL="8550" marR="8550" marT="8550" marB="0" anchor="ctr">
                    <a:lnL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50" marR="8550" marT="85575" marB="85575" anchor="b">
                    <a:lnL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50" marR="8550" marT="85575" marB="855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50" marR="8550" marT="85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Target</a:t>
                      </a:r>
                      <a:endParaRPr/>
                    </a:p>
                  </a:txBody>
                  <a:tcPr marL="8550" marR="8550" marT="85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50" marR="8550" marT="85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50" marR="8550" marT="85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Positive</a:t>
                      </a:r>
                      <a:endParaRPr/>
                    </a:p>
                  </a:txBody>
                  <a:tcPr marL="8550" marR="8550" marT="85575" marB="85575" anchor="ctr">
                    <a:lnL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Negative</a:t>
                      </a:r>
                      <a:endParaRPr/>
                    </a:p>
                  </a:txBody>
                  <a:tcPr marL="8550" marR="8550" marT="85575" marB="85575" anchor="ctr">
                    <a:lnL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50" marR="8550" marT="8550" marB="0" anchor="b">
                    <a:lnL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50" marR="8550" marT="85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50" marR="8550" marT="85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Positive</a:t>
                      </a:r>
                      <a:endParaRPr/>
                    </a:p>
                  </a:txBody>
                  <a:tcPr marL="8550" marR="8550" marT="85575" marB="855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Negative</a:t>
                      </a:r>
                      <a:endParaRPr/>
                    </a:p>
                  </a:txBody>
                  <a:tcPr marL="8550" marR="8550" marT="85575" marB="855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7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endParaRPr/>
                    </a:p>
                  </a:txBody>
                  <a:tcPr marL="8550" marR="8550" marT="85575" marB="85575" anchor="ctr">
                    <a:lnL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&gt;= 5.0</a:t>
                      </a:r>
                      <a:endParaRPr/>
                    </a:p>
                  </a:txBody>
                  <a:tcPr marL="8550" marR="8550" marT="85575" marB="85575" anchor="ctr">
                    <a:lnL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</a:t>
                      </a:r>
                      <a:endParaRPr/>
                    </a:p>
                  </a:txBody>
                  <a:tcPr marL="8550" marR="8550" marT="85575" marB="85575" anchor="ctr">
                    <a:lnL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</a:t>
                      </a:r>
                      <a:endParaRPr/>
                    </a:p>
                  </a:txBody>
                  <a:tcPr marL="8550" marR="8550" marT="85575" marB="85575" anchor="ctr">
                    <a:lnL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50" marR="8550" marT="8550" marB="0" anchor="b">
                    <a:lnL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</a:t>
                      </a:r>
                      <a:endParaRPr/>
                    </a:p>
                  </a:txBody>
                  <a:tcPr marL="8550" marR="8550" marT="85575" marB="855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&gt;= 3.0</a:t>
                      </a:r>
                      <a:endParaRPr/>
                    </a:p>
                  </a:txBody>
                  <a:tcPr marL="8550" marR="8550" marT="85575" marB="855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</a:t>
                      </a:r>
                      <a:endParaRPr/>
                    </a:p>
                  </a:txBody>
                  <a:tcPr marL="8550" marR="8550" marT="85575" marB="855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/>
                    </a:p>
                  </a:txBody>
                  <a:tcPr marL="8550" marR="8550" marT="85575" marB="855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&lt;5</a:t>
                      </a:r>
                      <a:endParaRPr/>
                    </a:p>
                  </a:txBody>
                  <a:tcPr marL="8550" marR="8550" marT="85575" marB="85575" anchor="ctr">
                    <a:lnL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/>
                    </a:p>
                  </a:txBody>
                  <a:tcPr marL="8550" marR="8550" marT="85575" marB="85575" anchor="ctr">
                    <a:lnL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/>
                    </a:p>
                  </a:txBody>
                  <a:tcPr marL="8550" marR="8550" marT="85575" marB="85575" anchor="ctr">
                    <a:lnL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50" marR="8550" marT="8550" marB="0" anchor="b">
                    <a:lnL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 3.0</a:t>
                      </a:r>
                      <a:endParaRPr/>
                    </a:p>
                  </a:txBody>
                  <a:tcPr marL="8550" marR="8550" marT="85575" marB="855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/>
                    </a:p>
                  </a:txBody>
                  <a:tcPr marL="8550" marR="8550" marT="85575" marB="855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/>
                    </a:p>
                  </a:txBody>
                  <a:tcPr marL="8550" marR="8550" marT="85575" marB="855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700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Gini Index of X1 = 0.45825</a:t>
                      </a:r>
                      <a:endParaRPr/>
                    </a:p>
                  </a:txBody>
                  <a:tcPr marL="8550" marR="8550" marT="85575" marB="85575" anchor="ctr">
                    <a:lnL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50" marR="8550" marT="8550" marB="0" anchor="b">
                    <a:lnL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Gini Index of X2= 0.3345</a:t>
                      </a:r>
                      <a:endParaRPr/>
                    </a:p>
                  </a:txBody>
                  <a:tcPr marL="8550" marR="8550" marT="85575" marB="855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50" marR="8550" marT="85575" marB="855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50" marR="8550" marT="85575" marB="855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50" marR="8550" marT="85575" marB="855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50" marR="8550" marT="85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7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50" marR="8550" marT="85575" marB="855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50" marR="8550" marT="85575" marB="855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50" marR="8550" marT="85575" marB="855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50" marR="8550" marT="85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50" marR="8550" marT="85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50" marR="8550" marT="85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50" marR="8550" marT="85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Target</a:t>
                      </a:r>
                      <a:endParaRPr dirty="0"/>
                    </a:p>
                  </a:txBody>
                  <a:tcPr marL="8550" marR="8550" marT="85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50" marR="8550" marT="85575" marB="85575" anchor="b">
                    <a:lnL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50" marR="8550" marT="85575" marB="855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50" marR="8550" marT="85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Target</a:t>
                      </a:r>
                      <a:endParaRPr/>
                    </a:p>
                  </a:txBody>
                  <a:tcPr marL="8550" marR="8550" marT="85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50" marR="8550" marT="85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50" marR="8550" marT="85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Positive</a:t>
                      </a:r>
                      <a:endParaRPr dirty="0"/>
                    </a:p>
                  </a:txBody>
                  <a:tcPr marL="8550" marR="8550" marT="85575" marB="855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Negative</a:t>
                      </a:r>
                      <a:endParaRPr/>
                    </a:p>
                  </a:txBody>
                  <a:tcPr marL="8550" marR="8550" marT="85575" marB="85575" anchor="ctr">
                    <a:lnL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50" marR="8550" marT="8550" marB="0" anchor="b">
                    <a:lnL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50" marR="8550" marT="85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50" marR="8550" marT="85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Positive</a:t>
                      </a:r>
                      <a:endParaRPr/>
                    </a:p>
                  </a:txBody>
                  <a:tcPr marL="8550" marR="8550" marT="85575" marB="855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Negative</a:t>
                      </a:r>
                      <a:endParaRPr/>
                    </a:p>
                  </a:txBody>
                  <a:tcPr marL="8550" marR="8550" marT="85575" marB="85575" anchor="ctr">
                    <a:lnL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7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endParaRPr/>
                    </a:p>
                  </a:txBody>
                  <a:tcPr marL="8550" marR="8550" marT="85575" marB="855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&gt;= 4.2</a:t>
                      </a:r>
                      <a:endParaRPr/>
                    </a:p>
                  </a:txBody>
                  <a:tcPr marL="8550" marR="8550" marT="85575" marB="85575" anchor="ctr">
                    <a:lnL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/>
                    </a:p>
                  </a:txBody>
                  <a:tcPr marL="8550" marR="8550" marT="85575" marB="85575" anchor="ctr">
                    <a:lnL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</a:t>
                      </a:r>
                      <a:endParaRPr/>
                    </a:p>
                  </a:txBody>
                  <a:tcPr marL="8550" marR="8550" marT="85575" marB="85575" anchor="ctr">
                    <a:lnL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50" marR="8550" marT="85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</a:t>
                      </a:r>
                      <a:endParaRPr/>
                    </a:p>
                  </a:txBody>
                  <a:tcPr marL="8550" marR="8550" marT="85575" marB="855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&gt;= 1.4</a:t>
                      </a:r>
                      <a:endParaRPr/>
                    </a:p>
                  </a:txBody>
                  <a:tcPr marL="8550" marR="8550" marT="85575" marB="85575" anchor="ctr">
                    <a:lnL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/>
                    </a:p>
                  </a:txBody>
                  <a:tcPr marL="8550" marR="8550" marT="85575" marB="85575" anchor="ctr">
                    <a:lnL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</a:t>
                      </a:r>
                      <a:endParaRPr/>
                    </a:p>
                  </a:txBody>
                  <a:tcPr marL="8550" marR="8550" marT="85575" marB="85575" anchor="ctr">
                    <a:lnL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 4.2</a:t>
                      </a:r>
                      <a:endParaRPr/>
                    </a:p>
                  </a:txBody>
                  <a:tcPr marL="8550" marR="8550" marT="85575" marB="85575" anchor="ctr">
                    <a:lnL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</a:t>
                      </a:r>
                      <a:endParaRPr/>
                    </a:p>
                  </a:txBody>
                  <a:tcPr marL="8550" marR="8550" marT="85575" marB="85575" anchor="ctr">
                    <a:lnL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/>
                    </a:p>
                  </a:txBody>
                  <a:tcPr marL="8550" marR="8550" marT="85575" marB="85575" anchor="ctr">
                    <a:lnL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50" marR="8550" marT="85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 1.4</a:t>
                      </a:r>
                      <a:endParaRPr/>
                    </a:p>
                  </a:txBody>
                  <a:tcPr marL="8550" marR="8550" marT="85575" marB="85575" anchor="ctr">
                    <a:lnL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</a:t>
                      </a:r>
                      <a:endParaRPr/>
                    </a:p>
                  </a:txBody>
                  <a:tcPr marL="8550" marR="8550" marT="85575" marB="85575" anchor="ctr">
                    <a:lnL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/>
                    </a:p>
                  </a:txBody>
                  <a:tcPr marL="8550" marR="8550" marT="85575" marB="85575" anchor="ctr">
                    <a:lnL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700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Gini Index of X3= 0.2</a:t>
                      </a:r>
                      <a:endParaRPr/>
                    </a:p>
                  </a:txBody>
                  <a:tcPr marL="8550" marR="8550" marT="85575" marB="855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20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50" marR="8550" marT="85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Gini Index of X4= 0.273</a:t>
                      </a:r>
                      <a:endParaRPr dirty="0"/>
                    </a:p>
                  </a:txBody>
                  <a:tcPr marL="8550" marR="8550" marT="85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D010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97" name="Google Shape;397;p35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398" name="Google Shape;398;p35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DECISION BOUNDARIES</a:t>
            </a:r>
            <a:endParaRPr/>
          </a:p>
        </p:txBody>
      </p:sp>
      <p:sp>
        <p:nvSpPr>
          <p:cNvPr id="404" name="Google Shape;404;p36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405" name="Google Shape;405;p36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36</a:t>
            </a:fld>
            <a:endParaRPr/>
          </a:p>
        </p:txBody>
      </p:sp>
      <p:pic>
        <p:nvPicPr>
          <p:cNvPr id="406" name="Google Shape;406;p3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7832" y="1361515"/>
            <a:ext cx="2092429" cy="3016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98994" y="1269373"/>
            <a:ext cx="3597174" cy="3005943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6"/>
          <p:cNvSpPr/>
          <p:nvPr/>
        </p:nvSpPr>
        <p:spPr>
          <a:xfrm>
            <a:off x="5525104" y="1432343"/>
            <a:ext cx="39305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X2 </a:t>
            </a:r>
            <a:endParaRPr/>
          </a:p>
        </p:txBody>
      </p:sp>
      <p:sp>
        <p:nvSpPr>
          <p:cNvPr id="409" name="Google Shape;409;p36"/>
          <p:cNvSpPr/>
          <p:nvPr/>
        </p:nvSpPr>
        <p:spPr>
          <a:xfrm>
            <a:off x="8448283" y="4013706"/>
            <a:ext cx="35458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X1</a:t>
            </a:r>
            <a:endParaRPr/>
          </a:p>
        </p:txBody>
      </p:sp>
      <p:sp>
        <p:nvSpPr>
          <p:cNvPr id="410" name="Google Shape;410;p36"/>
          <p:cNvSpPr/>
          <p:nvPr/>
        </p:nvSpPr>
        <p:spPr>
          <a:xfrm>
            <a:off x="2394240" y="2132951"/>
            <a:ext cx="3065929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Decision Trees divide the input space into axis-parallel rectangles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and label each </a:t>
            </a:r>
            <a:r>
              <a:rPr lang="en-US" sz="160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rectangle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with </a:t>
            </a:r>
            <a:r>
              <a:rPr lang="en-US" sz="160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one of the K classes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ENTROPY VS GINI</a:t>
            </a:r>
            <a:endParaRPr/>
          </a:p>
        </p:txBody>
      </p:sp>
      <p:sp>
        <p:nvSpPr>
          <p:cNvPr id="416" name="Google Shape;416;p37"/>
          <p:cNvSpPr txBox="1">
            <a:spLocks noGrp="1"/>
          </p:cNvSpPr>
          <p:nvPr>
            <p:ph type="body" idx="1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rgbClr val="0070C0"/>
                </a:solidFill>
              </a:rPr>
              <a:t>Gini</a:t>
            </a:r>
            <a:r>
              <a:rPr lang="en-US" sz="1600"/>
              <a:t> is intended for </a:t>
            </a:r>
            <a:r>
              <a:rPr lang="en-US" sz="1600">
                <a:solidFill>
                  <a:srgbClr val="0070C0"/>
                </a:solidFill>
              </a:rPr>
              <a:t>continuous attributes</a:t>
            </a:r>
            <a:r>
              <a:rPr lang="en-US" sz="1600"/>
              <a:t>, </a:t>
            </a:r>
            <a:endParaRPr/>
          </a:p>
          <a:p>
            <a:pPr marL="171450" lvl="0" indent="-698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rgbClr val="0070C0"/>
                </a:solidFill>
              </a:rPr>
              <a:t>Entropy</a:t>
            </a:r>
            <a:r>
              <a:rPr lang="en-US" sz="1600"/>
              <a:t> for attributes that occur in </a:t>
            </a:r>
            <a:r>
              <a:rPr lang="en-US" sz="1600">
                <a:solidFill>
                  <a:srgbClr val="0070C0"/>
                </a:solidFill>
              </a:rPr>
              <a:t>classes</a:t>
            </a:r>
            <a:r>
              <a:rPr lang="en-US" sz="1600"/>
              <a:t> </a:t>
            </a:r>
            <a:endParaRPr/>
          </a:p>
          <a:p>
            <a:pPr marL="171450" lvl="0" indent="-698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Entropy may be a </a:t>
            </a:r>
            <a:r>
              <a:rPr lang="en-US" sz="1600">
                <a:solidFill>
                  <a:srgbClr val="FF0000"/>
                </a:solidFill>
              </a:rPr>
              <a:t>little slower </a:t>
            </a:r>
            <a:r>
              <a:rPr lang="en-US" sz="1600"/>
              <a:t>to compute</a:t>
            </a:r>
            <a:endParaRPr/>
          </a:p>
        </p:txBody>
      </p:sp>
      <p:sp>
        <p:nvSpPr>
          <p:cNvPr id="417" name="Google Shape;417;p37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418" name="Google Shape;418;p37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DECISION TREE VARIATIONS</a:t>
            </a:r>
            <a:endParaRPr/>
          </a:p>
        </p:txBody>
      </p:sp>
      <p:graphicFrame>
        <p:nvGraphicFramePr>
          <p:cNvPr id="424" name="Google Shape;424;p38"/>
          <p:cNvGraphicFramePr/>
          <p:nvPr/>
        </p:nvGraphicFramePr>
        <p:xfrm>
          <a:off x="0" y="892175"/>
          <a:ext cx="9144000" cy="2595950"/>
        </p:xfrm>
        <a:graphic>
          <a:graphicData uri="http://schemas.openxmlformats.org/drawingml/2006/table">
            <a:tbl>
              <a:tblPr firstRow="1" bandRow="1">
                <a:noFill/>
                <a:tableStyleId>{CB924544-A1E4-4045-B4DA-11AB35D0F196}</a:tableStyleId>
              </a:tblPr>
              <a:tblGrid>
                <a:gridCol w="250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1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1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Input/ predictor variables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Target/ output variable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ML type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Decision criteria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Discreet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Discreet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Classification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(entropy, gini)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Discreet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Continuous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Regression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(entropy, gini)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Continuous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Continuous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Regression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(</a:t>
                      </a:r>
                      <a:r>
                        <a:rPr lang="en-US" sz="1350">
                          <a:highlight>
                            <a:srgbClr val="FFFF00"/>
                          </a:highlight>
                        </a:rPr>
                        <a:t>threshold split</a:t>
                      </a:r>
                      <a:r>
                        <a:rPr lang="en-US" sz="1350"/>
                        <a:t>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Continuous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Discreet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Classification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(</a:t>
                      </a:r>
                      <a:r>
                        <a:rPr lang="en-US" sz="1350">
                          <a:highlight>
                            <a:srgbClr val="FFFF00"/>
                          </a:highlight>
                        </a:rPr>
                        <a:t>threshold split</a:t>
                      </a:r>
                      <a:r>
                        <a:rPr lang="en-US" sz="1350"/>
                        <a:t>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Continuous/ Discreet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Discreet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Classification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Mix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Gill Sans"/>
                        <a:buNone/>
                      </a:pPr>
                      <a:r>
                        <a:rPr lang="en-US" sz="1350"/>
                        <a:t>Continuous/ Discreet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Continuous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Regression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Mix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5" name="Google Shape;425;p38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426" name="Google Shape;426;p38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NUMERIC VARIABLES - ENTROPY-BASED DISCRETIZATION</a:t>
            </a:r>
            <a:endParaRPr/>
          </a:p>
        </p:txBody>
      </p:sp>
      <p:graphicFrame>
        <p:nvGraphicFramePr>
          <p:cNvPr id="432" name="Google Shape;432;p39"/>
          <p:cNvGraphicFramePr/>
          <p:nvPr/>
        </p:nvGraphicFramePr>
        <p:xfrm>
          <a:off x="161366" y="1818209"/>
          <a:ext cx="3590350" cy="1691640"/>
        </p:xfrm>
        <a:graphic>
          <a:graphicData uri="http://schemas.openxmlformats.org/drawingml/2006/table">
            <a:tbl>
              <a:tblPr>
                <a:noFill/>
                <a:tableStyleId>{BE5F0B57-7E52-4F73-8759-6D6DC0D4139C}</a:tableStyleId>
              </a:tblPr>
              <a:tblGrid>
                <a:gridCol w="190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cap="none">
                          <a:solidFill>
                            <a:srgbClr val="1517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HOURS STUDIED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cap="none">
                          <a:solidFill>
                            <a:srgbClr val="15171A"/>
                          </a:solidFill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GRADE A</a:t>
                      </a:r>
                      <a:r>
                        <a:rPr lang="en-US" sz="1100" b="1" cap="none">
                          <a:solidFill>
                            <a:srgbClr val="1517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ON TEST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3" name="Google Shape;433;p39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434" name="Google Shape;434;p39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435" name="Google Shape;435;p39"/>
          <p:cNvSpPr/>
          <p:nvPr/>
        </p:nvSpPr>
        <p:spPr>
          <a:xfrm>
            <a:off x="100853" y="939376"/>
            <a:ext cx="84044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 relating the number of hours various students studied in an attempt to determine its effect on their test performance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Sort the feature (hours studied)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TYPES OF DECISION TREES</a:t>
            </a:r>
            <a:endParaRPr/>
          </a:p>
        </p:txBody>
      </p:sp>
      <p:graphicFrame>
        <p:nvGraphicFramePr>
          <p:cNvPr id="82" name="Google Shape;82;p4"/>
          <p:cNvGraphicFramePr/>
          <p:nvPr/>
        </p:nvGraphicFramePr>
        <p:xfrm>
          <a:off x="0" y="930275"/>
          <a:ext cx="9144000" cy="1765115"/>
        </p:xfrm>
        <a:graphic>
          <a:graphicData uri="http://schemas.openxmlformats.org/drawingml/2006/table">
            <a:tbl>
              <a:tblPr firstRow="1" bandRow="1">
                <a:noFill/>
                <a:tableStyleId>{CB924544-A1E4-4045-B4DA-11AB35D0F196}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strike="noStrike" cap="none"/>
                        <a:t>Categorical  Variable Decision Tree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Continuous  Variable Decision Tree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A </a:t>
                      </a:r>
                      <a:r>
                        <a:rPr lang="en-US" sz="1350">
                          <a:solidFill>
                            <a:srgbClr val="0070C0"/>
                          </a:solidFill>
                        </a:rPr>
                        <a:t>decision tree </a:t>
                      </a:r>
                      <a:r>
                        <a:rPr lang="en-US" sz="1350"/>
                        <a:t>which has a </a:t>
                      </a:r>
                      <a:r>
                        <a:rPr lang="en-US" sz="1350">
                          <a:solidFill>
                            <a:srgbClr val="0070C0"/>
                          </a:solidFill>
                        </a:rPr>
                        <a:t>categorical</a:t>
                      </a:r>
                      <a:r>
                        <a:rPr lang="en-US" sz="1350"/>
                        <a:t> </a:t>
                      </a:r>
                      <a:r>
                        <a:rPr lang="en-US" sz="1350">
                          <a:solidFill>
                            <a:srgbClr val="0070C0"/>
                          </a:solidFill>
                        </a:rPr>
                        <a:t>target</a:t>
                      </a:r>
                      <a:r>
                        <a:rPr lang="en-US" sz="1350"/>
                        <a:t> variable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A decision tree which has </a:t>
                      </a:r>
                      <a:r>
                        <a:rPr lang="en-US" sz="1350">
                          <a:solidFill>
                            <a:srgbClr val="0070C0"/>
                          </a:solidFill>
                        </a:rPr>
                        <a:t>continuous target </a:t>
                      </a:r>
                      <a:r>
                        <a:rPr lang="en-US" sz="1350"/>
                        <a:t>variable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Example:-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Let’s say we have a problem to predict whether a bike is good or not. This can be judged by using a </a:t>
                      </a:r>
                      <a:r>
                        <a:rPr lang="en-US" sz="1350">
                          <a:solidFill>
                            <a:srgbClr val="0070C0"/>
                          </a:solidFill>
                        </a:rPr>
                        <a:t>decision tree classifier</a:t>
                      </a:r>
                      <a:r>
                        <a:rPr lang="en-US" sz="1350"/>
                        <a:t>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However, to qualify the bike into the good or bad category, </a:t>
                      </a:r>
                      <a:r>
                        <a:rPr lang="en-US" sz="1350">
                          <a:highlight>
                            <a:srgbClr val="FFFF00"/>
                          </a:highlight>
                        </a:rPr>
                        <a:t>mileage</a:t>
                      </a:r>
                      <a:r>
                        <a:rPr lang="en-US" sz="1350"/>
                        <a:t> becomes an important factor.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Mileage is measured using a </a:t>
                      </a:r>
                      <a:r>
                        <a:rPr lang="en-US" sz="1350">
                          <a:solidFill>
                            <a:srgbClr val="0070C0"/>
                          </a:solidFill>
                        </a:rPr>
                        <a:t>contiguous value </a:t>
                      </a:r>
                      <a:r>
                        <a:rPr lang="en-US" sz="1350"/>
                        <a:t>hence it can be measured using the </a:t>
                      </a:r>
                      <a:r>
                        <a:rPr lang="en-US" sz="1350">
                          <a:solidFill>
                            <a:srgbClr val="0070C0"/>
                          </a:solidFill>
                        </a:rPr>
                        <a:t>decision tree regressor</a:t>
                      </a:r>
                      <a:r>
                        <a:rPr lang="en-US" sz="1350"/>
                        <a:t>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" name="Google Shape;83;p4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NUMERIC VARIABLES - ENTROPY-BASED DISCRETIZATION</a:t>
            </a:r>
            <a:endParaRPr/>
          </a:p>
        </p:txBody>
      </p:sp>
      <p:sp>
        <p:nvSpPr>
          <p:cNvPr id="441" name="Google Shape;441;p40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442" name="Google Shape;442;p40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443" name="Google Shape;443;p40"/>
          <p:cNvSpPr/>
          <p:nvPr/>
        </p:nvSpPr>
        <p:spPr>
          <a:xfrm>
            <a:off x="26895" y="919557"/>
            <a:ext cx="544605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Step 1</a:t>
            </a: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: start by calculating entropy of the data set itself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E(D) = - (3/5 log</a:t>
            </a:r>
            <a:r>
              <a:rPr lang="en-US" sz="1200" baseline="-25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(3/5) + 2/5 log</a:t>
            </a:r>
            <a:r>
              <a:rPr lang="en-US" sz="1200" baseline="-25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(2/5)) = .529 + .442 = .971</a:t>
            </a:r>
            <a:endParaRPr/>
          </a:p>
        </p:txBody>
      </p:sp>
      <p:graphicFrame>
        <p:nvGraphicFramePr>
          <p:cNvPr id="444" name="Google Shape;444;p40"/>
          <p:cNvGraphicFramePr/>
          <p:nvPr/>
        </p:nvGraphicFramePr>
        <p:xfrm>
          <a:off x="76200" y="1384347"/>
          <a:ext cx="4912650" cy="563880"/>
        </p:xfrm>
        <a:graphic>
          <a:graphicData uri="http://schemas.openxmlformats.org/drawingml/2006/table">
            <a:tbl>
              <a:tblPr>
                <a:noFill/>
                <a:tableStyleId>{BE5F0B57-7E52-4F73-8759-6D6DC0D4139C}</a:tableStyleId>
              </a:tblPr>
              <a:tblGrid>
                <a:gridCol w="163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8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cap="none">
                          <a:solidFill>
                            <a:srgbClr val="15171A"/>
                          </a:solidFill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en-US" sz="1100" b="1" cap="none">
                          <a:solidFill>
                            <a:srgbClr val="1517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ON TEST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cap="none">
                          <a:solidFill>
                            <a:srgbClr val="1517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LOWER THAN </a:t>
                      </a:r>
                      <a:r>
                        <a:rPr lang="en-US" sz="1100" b="1" cap="none">
                          <a:solidFill>
                            <a:srgbClr val="15171A"/>
                          </a:solidFill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Overall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NUMERIC VARIABLES - ENTROPY-BASED DISCRETIZATION</a:t>
            </a:r>
            <a:endParaRPr/>
          </a:p>
        </p:txBody>
      </p:sp>
      <p:sp>
        <p:nvSpPr>
          <p:cNvPr id="450" name="Google Shape;450;p41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451" name="Google Shape;451;p41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452" name="Google Shape;452;p41"/>
          <p:cNvSpPr/>
          <p:nvPr/>
        </p:nvSpPr>
        <p:spPr>
          <a:xfrm>
            <a:off x="67235" y="1002090"/>
            <a:ext cx="871369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Step 2</a:t>
            </a: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: let's iterate through and see which </a:t>
            </a:r>
            <a:r>
              <a:rPr lang="en-US" sz="12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splits</a:t>
            </a: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give us the maximum entropy gain. To find a split, we average two neighboring values in the list.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453" name="Google Shape;453;p41"/>
          <p:cNvGraphicFramePr/>
          <p:nvPr/>
        </p:nvGraphicFramePr>
        <p:xfrm>
          <a:off x="90714" y="1790844"/>
          <a:ext cx="4094625" cy="2026920"/>
        </p:xfrm>
        <a:graphic>
          <a:graphicData uri="http://schemas.openxmlformats.org/drawingml/2006/table">
            <a:tbl>
              <a:tblPr>
                <a:noFill/>
                <a:tableStyleId>{BE5F0B57-7E52-4F73-8759-6D6DC0D4139C}</a:tableStyleId>
              </a:tblPr>
              <a:tblGrid>
                <a:gridCol w="82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7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cap="none">
                          <a:solidFill>
                            <a:srgbClr val="1517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HOURS STUDIED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cap="none">
                          <a:solidFill>
                            <a:srgbClr val="15171A"/>
                          </a:solidFill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GRADE A</a:t>
                      </a:r>
                      <a:r>
                        <a:rPr lang="en-US" sz="1100" b="1" cap="none">
                          <a:solidFill>
                            <a:srgbClr val="1517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ON TEST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cap="none">
                          <a:solidFill>
                            <a:srgbClr val="1517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SPLIT POINT #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cap="none">
                          <a:solidFill>
                            <a:srgbClr val="1517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SPLIT VALUE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(4+ 5)/2 = 4.5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4" name="Google Shape;454;p41"/>
          <p:cNvSpPr/>
          <p:nvPr/>
        </p:nvSpPr>
        <p:spPr>
          <a:xfrm>
            <a:off x="4366983" y="1486826"/>
            <a:ext cx="207415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Now we get 2 bins, as follows:</a:t>
            </a:r>
            <a:endParaRPr/>
          </a:p>
        </p:txBody>
      </p:sp>
      <p:graphicFrame>
        <p:nvGraphicFramePr>
          <p:cNvPr id="455" name="Google Shape;455;p41"/>
          <p:cNvGraphicFramePr/>
          <p:nvPr/>
        </p:nvGraphicFramePr>
        <p:xfrm>
          <a:off x="4450977" y="1790844"/>
          <a:ext cx="4558550" cy="845820"/>
        </p:xfrm>
        <a:graphic>
          <a:graphicData uri="http://schemas.openxmlformats.org/drawingml/2006/table">
            <a:tbl>
              <a:tblPr>
                <a:noFill/>
                <a:tableStyleId>{BE5F0B57-7E52-4F73-8759-6D6DC0D4139C}</a:tableStyleId>
              </a:tblPr>
              <a:tblGrid>
                <a:gridCol w="151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cap="none">
                          <a:solidFill>
                            <a:srgbClr val="15171A"/>
                          </a:solidFill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en-US" sz="1100" b="1" cap="none">
                          <a:solidFill>
                            <a:srgbClr val="1517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ON TEST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cap="none">
                          <a:solidFill>
                            <a:srgbClr val="1517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LOWER THAN </a:t>
                      </a:r>
                      <a:r>
                        <a:rPr lang="en-US" sz="1100" b="1" cap="none">
                          <a:solidFill>
                            <a:srgbClr val="15171A"/>
                          </a:solidFill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&lt;=4.5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&gt;4.5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6" name="Google Shape;456;p41"/>
          <p:cNvSpPr/>
          <p:nvPr/>
        </p:nvSpPr>
        <p:spPr>
          <a:xfrm>
            <a:off x="4366983" y="2636664"/>
            <a:ext cx="4686303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calculate entropy for each bin and find the information gain of this split: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E(D &lt;= 4.5) = - (1/1 log</a:t>
            </a:r>
            <a:r>
              <a:rPr lang="en-US" sz="1200" baseline="-25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(1/1) + 0/0 log</a:t>
            </a:r>
            <a:r>
              <a:rPr lang="en-US" sz="1200" baseline="-25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(0/0)) = 0 + 0 =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E(D &gt;   4.5) = - (1/4 log</a:t>
            </a:r>
            <a:r>
              <a:rPr lang="en-US" sz="1200" baseline="-25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(1/4) + 3/4 log</a:t>
            </a:r>
            <a:r>
              <a:rPr lang="en-US" sz="1200" baseline="-25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(3/4)) = .311 + .5 = .811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NUMERIC VARIABLES - ENTROPY-BASED DISCRETIZATION</a:t>
            </a:r>
            <a:endParaRPr/>
          </a:p>
        </p:txBody>
      </p:sp>
      <p:sp>
        <p:nvSpPr>
          <p:cNvPr id="462" name="Google Shape;462;p42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463" name="Google Shape;463;p42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464" name="Google Shape;464;p42"/>
          <p:cNvSpPr/>
          <p:nvPr/>
        </p:nvSpPr>
        <p:spPr>
          <a:xfrm>
            <a:off x="67235" y="1002090"/>
            <a:ext cx="871369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Step 2</a:t>
            </a: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: let's iterate through and see which </a:t>
            </a:r>
            <a:r>
              <a:rPr lang="en-US" sz="12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splits</a:t>
            </a: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give us the maximum entropy gain. To find a split, we average two neighboring values in the list.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465" name="Google Shape;465;p42"/>
          <p:cNvGraphicFramePr/>
          <p:nvPr/>
        </p:nvGraphicFramePr>
        <p:xfrm>
          <a:off x="90714" y="1790844"/>
          <a:ext cx="4094625" cy="2026920"/>
        </p:xfrm>
        <a:graphic>
          <a:graphicData uri="http://schemas.openxmlformats.org/drawingml/2006/table">
            <a:tbl>
              <a:tblPr>
                <a:noFill/>
                <a:tableStyleId>{BE5F0B57-7E52-4F73-8759-6D6DC0D4139C}</a:tableStyleId>
              </a:tblPr>
              <a:tblGrid>
                <a:gridCol w="82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7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cap="none">
                          <a:solidFill>
                            <a:srgbClr val="1517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HOURS STUDIED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cap="none">
                          <a:solidFill>
                            <a:srgbClr val="15171A"/>
                          </a:solidFill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GRADE A</a:t>
                      </a:r>
                      <a:r>
                        <a:rPr lang="en-US" sz="1100" b="1" cap="none">
                          <a:solidFill>
                            <a:srgbClr val="1517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ON TEST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cap="none">
                          <a:solidFill>
                            <a:srgbClr val="1517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SPLIT POINT #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cap="none">
                          <a:solidFill>
                            <a:srgbClr val="1517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SPLIT VALUE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(4+ 5)/2 = 4.5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66" name="Google Shape;466;p42"/>
          <p:cNvSpPr/>
          <p:nvPr/>
        </p:nvSpPr>
        <p:spPr>
          <a:xfrm>
            <a:off x="4366983" y="1486826"/>
            <a:ext cx="207415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Now we get 2 bins, as follows:</a:t>
            </a:r>
            <a:endParaRPr/>
          </a:p>
        </p:txBody>
      </p:sp>
      <p:graphicFrame>
        <p:nvGraphicFramePr>
          <p:cNvPr id="467" name="Google Shape;467;p42"/>
          <p:cNvGraphicFramePr/>
          <p:nvPr/>
        </p:nvGraphicFramePr>
        <p:xfrm>
          <a:off x="4450977" y="1790844"/>
          <a:ext cx="4558550" cy="845820"/>
        </p:xfrm>
        <a:graphic>
          <a:graphicData uri="http://schemas.openxmlformats.org/drawingml/2006/table">
            <a:tbl>
              <a:tblPr>
                <a:noFill/>
                <a:tableStyleId>{BE5F0B57-7E52-4F73-8759-6D6DC0D4139C}</a:tableStyleId>
              </a:tblPr>
              <a:tblGrid>
                <a:gridCol w="151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cap="none">
                          <a:solidFill>
                            <a:srgbClr val="15171A"/>
                          </a:solidFill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en-US" sz="1100" b="1" cap="none">
                          <a:solidFill>
                            <a:srgbClr val="1517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ON TEST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cap="none">
                          <a:solidFill>
                            <a:srgbClr val="1517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LOWER THAN </a:t>
                      </a:r>
                      <a:r>
                        <a:rPr lang="en-US" sz="1100" b="1" cap="none">
                          <a:solidFill>
                            <a:srgbClr val="15171A"/>
                          </a:solidFill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&lt;=4.5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&gt;4.5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8" name="Google Shape;468;p42"/>
          <p:cNvSpPr/>
          <p:nvPr/>
        </p:nvSpPr>
        <p:spPr>
          <a:xfrm>
            <a:off x="4366983" y="2636664"/>
            <a:ext cx="4686303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calculate entropy for each bin and find the information gain of this split: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E(D &lt;= 4.5) = - (1/1 log</a:t>
            </a:r>
            <a:r>
              <a:rPr lang="en-US" sz="1200" baseline="-25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-US" sz="12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(1/1) + 0/0 log</a:t>
            </a:r>
            <a:r>
              <a:rPr lang="en-US" sz="1200" baseline="-25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-US" sz="12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(0/0)) = 0 + 0 = 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E(D &gt;   4.5) = - (1/4 log</a:t>
            </a:r>
            <a:r>
              <a:rPr lang="en-US" sz="1200" baseline="-25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-US" sz="12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(1/4) + 3/4 log</a:t>
            </a:r>
            <a:r>
              <a:rPr lang="en-US" sz="1200" baseline="-25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-US" sz="12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(3/4)) = .311 + .5 = .811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1"/>
            <a:r>
              <a:rPr lang="en-US" sz="12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r>
              <a:rPr lang="en-US" sz="1200" baseline="-25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net</a:t>
            </a:r>
            <a:r>
              <a:rPr lang="en-US" sz="12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= 1/5 (0) + 4/5 (.811) = .6488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Gain = .971 - .6488 = .322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NUMERIC VARIABLES - ENTROPY-BASED DISCRETIZATION</a:t>
            </a:r>
            <a:endParaRPr/>
          </a:p>
        </p:txBody>
      </p:sp>
      <p:sp>
        <p:nvSpPr>
          <p:cNvPr id="474" name="Google Shape;474;p43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475" name="Google Shape;475;p43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476" name="Google Shape;476;p43"/>
          <p:cNvSpPr/>
          <p:nvPr/>
        </p:nvSpPr>
        <p:spPr>
          <a:xfrm>
            <a:off x="67235" y="1002090"/>
            <a:ext cx="871369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Step 2</a:t>
            </a: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: let's iterate through and see which </a:t>
            </a:r>
            <a:r>
              <a:rPr lang="en-US" sz="12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splits</a:t>
            </a: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give us the maximum entropy gain. To find a split, we average two neighboring values in the list.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477" name="Google Shape;477;p43"/>
          <p:cNvGraphicFramePr/>
          <p:nvPr/>
        </p:nvGraphicFramePr>
        <p:xfrm>
          <a:off x="90714" y="1790844"/>
          <a:ext cx="4094625" cy="2026920"/>
        </p:xfrm>
        <a:graphic>
          <a:graphicData uri="http://schemas.openxmlformats.org/drawingml/2006/table">
            <a:tbl>
              <a:tblPr>
                <a:noFill/>
                <a:tableStyleId>{BE5F0B57-7E52-4F73-8759-6D6DC0D4139C}</a:tableStyleId>
              </a:tblPr>
              <a:tblGrid>
                <a:gridCol w="82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7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cap="none">
                          <a:solidFill>
                            <a:srgbClr val="1517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HOURS STUDIED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cap="none">
                          <a:solidFill>
                            <a:srgbClr val="15171A"/>
                          </a:solidFill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GRADE A</a:t>
                      </a:r>
                      <a:r>
                        <a:rPr lang="en-US" sz="1100" b="1" cap="none">
                          <a:solidFill>
                            <a:srgbClr val="1517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ON TEST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cap="none">
                          <a:solidFill>
                            <a:srgbClr val="1517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SPLIT POINT #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cap="none">
                          <a:solidFill>
                            <a:srgbClr val="1517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SPLIT VALUE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(5 + 8)/2 = 6.5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78" name="Google Shape;478;p43"/>
          <p:cNvSpPr/>
          <p:nvPr/>
        </p:nvSpPr>
        <p:spPr>
          <a:xfrm>
            <a:off x="4366983" y="1486826"/>
            <a:ext cx="207415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Now we get 2 bins, as follows:</a:t>
            </a:r>
            <a:endParaRPr/>
          </a:p>
        </p:txBody>
      </p:sp>
      <p:graphicFrame>
        <p:nvGraphicFramePr>
          <p:cNvPr id="479" name="Google Shape;479;p43"/>
          <p:cNvGraphicFramePr/>
          <p:nvPr/>
        </p:nvGraphicFramePr>
        <p:xfrm>
          <a:off x="4450977" y="1790844"/>
          <a:ext cx="4558550" cy="845820"/>
        </p:xfrm>
        <a:graphic>
          <a:graphicData uri="http://schemas.openxmlformats.org/drawingml/2006/table">
            <a:tbl>
              <a:tblPr>
                <a:noFill/>
                <a:tableStyleId>{BE5F0B57-7E52-4F73-8759-6D6DC0D4139C}</a:tableStyleId>
              </a:tblPr>
              <a:tblGrid>
                <a:gridCol w="151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cap="none">
                          <a:solidFill>
                            <a:srgbClr val="15171A"/>
                          </a:solidFill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en-US" sz="1100" b="1" cap="none">
                          <a:solidFill>
                            <a:srgbClr val="1517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ON TEST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cap="none">
                          <a:solidFill>
                            <a:srgbClr val="1517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LOWER THAN </a:t>
                      </a:r>
                      <a:r>
                        <a:rPr lang="en-US" sz="1100" b="1" cap="none">
                          <a:solidFill>
                            <a:srgbClr val="15171A"/>
                          </a:solidFill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&lt;=6.5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&gt;6.5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0" name="Google Shape;480;p43"/>
          <p:cNvSpPr/>
          <p:nvPr/>
        </p:nvSpPr>
        <p:spPr>
          <a:xfrm>
            <a:off x="4366983" y="2636664"/>
            <a:ext cx="4686303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calculate entropy for each bin and find the information gain of this split: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E(D &lt;= 6.5) = - (1/2 log</a:t>
            </a:r>
            <a:r>
              <a:rPr lang="en-US" sz="1200" baseline="-25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(1/2) + 1/2 log</a:t>
            </a:r>
            <a:r>
              <a:rPr lang="en-US" sz="1200" baseline="-25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(1/2)) =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E(D &gt;   6.5) = - (2/2 log</a:t>
            </a:r>
            <a:r>
              <a:rPr lang="en-US" sz="1200" baseline="-25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(2/2) + 1/3 log</a:t>
            </a:r>
            <a:r>
              <a:rPr lang="en-US" sz="1200" baseline="-25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(1/3)) = .389 + .528 = .917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r>
              <a:rPr lang="en-US" sz="1200" baseline="-25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net</a:t>
            </a: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= 2/5 (1) + 3/5 (.917) = .950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Gain = .971 - .950 = .021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NUMERIC VARIABLES - ENTROPY-BASED DISCRETIZATION</a:t>
            </a:r>
            <a:endParaRPr/>
          </a:p>
        </p:txBody>
      </p:sp>
      <p:sp>
        <p:nvSpPr>
          <p:cNvPr id="486" name="Google Shape;486;p44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487" name="Google Shape;487;p44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488" name="Google Shape;488;p44"/>
          <p:cNvSpPr/>
          <p:nvPr/>
        </p:nvSpPr>
        <p:spPr>
          <a:xfrm>
            <a:off x="67235" y="1002090"/>
            <a:ext cx="871369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Step 2</a:t>
            </a: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: let's iterate through and see which </a:t>
            </a:r>
            <a:r>
              <a:rPr lang="en-US" sz="12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splits</a:t>
            </a: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give us the maximum entropy gain. To find a split, we average two neighboring values in the list.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489" name="Google Shape;489;p44"/>
          <p:cNvGraphicFramePr/>
          <p:nvPr/>
        </p:nvGraphicFramePr>
        <p:xfrm>
          <a:off x="90714" y="1790844"/>
          <a:ext cx="4094625" cy="2026920"/>
        </p:xfrm>
        <a:graphic>
          <a:graphicData uri="http://schemas.openxmlformats.org/drawingml/2006/table">
            <a:tbl>
              <a:tblPr>
                <a:noFill/>
                <a:tableStyleId>{BE5F0B57-7E52-4F73-8759-6D6DC0D4139C}</a:tableStyleId>
              </a:tblPr>
              <a:tblGrid>
                <a:gridCol w="82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7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cap="none">
                          <a:solidFill>
                            <a:srgbClr val="1517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HOURS STUDIED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cap="none">
                          <a:solidFill>
                            <a:srgbClr val="15171A"/>
                          </a:solidFill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GRADE A</a:t>
                      </a:r>
                      <a:r>
                        <a:rPr lang="en-US" sz="1100" b="1" cap="none">
                          <a:solidFill>
                            <a:srgbClr val="1517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ON TEST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cap="none">
                          <a:solidFill>
                            <a:srgbClr val="1517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SPLIT POINT #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cap="none">
                          <a:solidFill>
                            <a:srgbClr val="1517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SPLIT VALUE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(8+12)/2 = 10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0" name="Google Shape;490;p44"/>
          <p:cNvSpPr/>
          <p:nvPr/>
        </p:nvSpPr>
        <p:spPr>
          <a:xfrm>
            <a:off x="4366983" y="1486826"/>
            <a:ext cx="207415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Now we get 2 bins, as follows:</a:t>
            </a:r>
            <a:endParaRPr/>
          </a:p>
        </p:txBody>
      </p:sp>
      <p:graphicFrame>
        <p:nvGraphicFramePr>
          <p:cNvPr id="491" name="Google Shape;491;p44"/>
          <p:cNvGraphicFramePr/>
          <p:nvPr/>
        </p:nvGraphicFramePr>
        <p:xfrm>
          <a:off x="4450977" y="1790844"/>
          <a:ext cx="4558550" cy="845820"/>
        </p:xfrm>
        <a:graphic>
          <a:graphicData uri="http://schemas.openxmlformats.org/drawingml/2006/table">
            <a:tbl>
              <a:tblPr>
                <a:noFill/>
                <a:tableStyleId>{BE5F0B57-7E52-4F73-8759-6D6DC0D4139C}</a:tableStyleId>
              </a:tblPr>
              <a:tblGrid>
                <a:gridCol w="151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cap="none">
                          <a:solidFill>
                            <a:srgbClr val="15171A"/>
                          </a:solidFill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en-US" sz="1100" b="1" cap="none">
                          <a:solidFill>
                            <a:srgbClr val="1517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ON TEST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cap="none">
                          <a:solidFill>
                            <a:srgbClr val="1517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LOWER THAN </a:t>
                      </a:r>
                      <a:r>
                        <a:rPr lang="en-US" sz="1100" b="1" cap="none">
                          <a:solidFill>
                            <a:srgbClr val="15171A"/>
                          </a:solidFill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&lt;=10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&gt;10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2" name="Google Shape;492;p44"/>
          <p:cNvSpPr/>
          <p:nvPr/>
        </p:nvSpPr>
        <p:spPr>
          <a:xfrm>
            <a:off x="4366983" y="2636664"/>
            <a:ext cx="4686303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calculate entropy for each bin and find the information gain of this split: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E(D &lt;= 10) = - (1/3 log</a:t>
            </a:r>
            <a:r>
              <a:rPr lang="en-US" sz="1200" baseline="-25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(1/3) + 2/3 log</a:t>
            </a:r>
            <a:r>
              <a:rPr lang="en-US" sz="1200" baseline="-25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(2/3)) = .917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E(D &gt;   10) = - (2/2 log</a:t>
            </a:r>
            <a:r>
              <a:rPr lang="en-US" sz="1200" baseline="-25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(2/2) + 0/0 log</a:t>
            </a:r>
            <a:r>
              <a:rPr lang="en-US" sz="1200" baseline="-25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(0/0)) =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r>
              <a:rPr lang="en-US" sz="1200" baseline="-25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net</a:t>
            </a: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= 2/5 (0) + 3/5 (.917) = ..55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Gain = .971 - .55 = .421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NUMERIC VARIABLES - ENTROPY-BASED DISCRETIZATION</a:t>
            </a:r>
            <a:endParaRPr/>
          </a:p>
        </p:txBody>
      </p:sp>
      <p:sp>
        <p:nvSpPr>
          <p:cNvPr id="498" name="Google Shape;498;p45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499" name="Google Shape;499;p45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500" name="Google Shape;500;p45"/>
          <p:cNvSpPr/>
          <p:nvPr/>
        </p:nvSpPr>
        <p:spPr>
          <a:xfrm>
            <a:off x="67235" y="1002090"/>
            <a:ext cx="871369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Step 2</a:t>
            </a: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: let's iterate through and see which </a:t>
            </a:r>
            <a:r>
              <a:rPr lang="en-US" sz="12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splits</a:t>
            </a: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give us the maximum entropy gain. To find a split, we average two neighboring values in the list.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501" name="Google Shape;501;p45"/>
          <p:cNvGraphicFramePr/>
          <p:nvPr/>
        </p:nvGraphicFramePr>
        <p:xfrm>
          <a:off x="90714" y="1790844"/>
          <a:ext cx="4094625" cy="2194560"/>
        </p:xfrm>
        <a:graphic>
          <a:graphicData uri="http://schemas.openxmlformats.org/drawingml/2006/table">
            <a:tbl>
              <a:tblPr>
                <a:noFill/>
                <a:tableStyleId>{BE5F0B57-7E52-4F73-8759-6D6DC0D4139C}</a:tableStyleId>
              </a:tblPr>
              <a:tblGrid>
                <a:gridCol w="82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7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cap="none">
                          <a:solidFill>
                            <a:srgbClr val="1517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HOURS STUDIED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cap="none">
                          <a:solidFill>
                            <a:srgbClr val="15171A"/>
                          </a:solidFill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GRADE A</a:t>
                      </a:r>
                      <a:r>
                        <a:rPr lang="en-US" sz="1100" b="1" cap="none">
                          <a:solidFill>
                            <a:srgbClr val="1517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ON TEST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cap="none">
                          <a:solidFill>
                            <a:srgbClr val="1517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SPLIT POINT #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cap="none">
                          <a:solidFill>
                            <a:srgbClr val="1517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SPLIT VALUE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(12 + 15)/2 = 13.5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02" name="Google Shape;502;p45"/>
          <p:cNvSpPr/>
          <p:nvPr/>
        </p:nvSpPr>
        <p:spPr>
          <a:xfrm>
            <a:off x="4366983" y="1486826"/>
            <a:ext cx="207415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Now we get 2 bins, as follows:</a:t>
            </a:r>
            <a:endParaRPr/>
          </a:p>
        </p:txBody>
      </p:sp>
      <p:graphicFrame>
        <p:nvGraphicFramePr>
          <p:cNvPr id="503" name="Google Shape;503;p45"/>
          <p:cNvGraphicFramePr/>
          <p:nvPr/>
        </p:nvGraphicFramePr>
        <p:xfrm>
          <a:off x="4450977" y="1790844"/>
          <a:ext cx="4558550" cy="845820"/>
        </p:xfrm>
        <a:graphic>
          <a:graphicData uri="http://schemas.openxmlformats.org/drawingml/2006/table">
            <a:tbl>
              <a:tblPr>
                <a:noFill/>
                <a:tableStyleId>{BE5F0B57-7E52-4F73-8759-6D6DC0D4139C}</a:tableStyleId>
              </a:tblPr>
              <a:tblGrid>
                <a:gridCol w="151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cap="none">
                          <a:solidFill>
                            <a:srgbClr val="15171A"/>
                          </a:solidFill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en-US" sz="1100" b="1" cap="none">
                          <a:solidFill>
                            <a:srgbClr val="1517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ON TEST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cap="none">
                          <a:solidFill>
                            <a:srgbClr val="15171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LOWER THAN </a:t>
                      </a:r>
                      <a:r>
                        <a:rPr lang="en-US" sz="1100" b="1" cap="none">
                          <a:solidFill>
                            <a:srgbClr val="15171A"/>
                          </a:solidFill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&lt;=13.5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&gt;13.5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114300" marR="114300" marT="57150" marB="57150">
                    <a:lnL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3EC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4" name="Google Shape;504;p45"/>
          <p:cNvSpPr/>
          <p:nvPr/>
        </p:nvSpPr>
        <p:spPr>
          <a:xfrm>
            <a:off x="4366983" y="2636664"/>
            <a:ext cx="4686303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calculate entropy for each bin and find the information gain of this split: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E(D &lt;= 13.5) = - (2/2 log</a:t>
            </a:r>
            <a:r>
              <a:rPr lang="en-US" sz="1200" baseline="-25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(2/2) + 2/2 log</a:t>
            </a:r>
            <a:r>
              <a:rPr lang="en-US" sz="1200" baseline="-25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(2/2)) =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E(D &gt;   13.5) = - (1/1 log</a:t>
            </a:r>
            <a:r>
              <a:rPr lang="en-US" sz="1200" baseline="-25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(1/1) + 0/1 log</a:t>
            </a:r>
            <a:r>
              <a:rPr lang="en-US" sz="1200" baseline="-25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(0/1)) =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r>
              <a:rPr lang="en-US" sz="1200" baseline="-25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net</a:t>
            </a: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= 4/5 (1) = .80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Gain = .971 - .80 = .117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NUMERIC VARIABLES - ENTROPY-BASED DISCRETIZATION</a:t>
            </a:r>
            <a:endParaRPr/>
          </a:p>
        </p:txBody>
      </p:sp>
      <p:sp>
        <p:nvSpPr>
          <p:cNvPr id="510" name="Google Shape;510;p46"/>
          <p:cNvSpPr txBox="1">
            <a:spLocks noGrp="1"/>
          </p:cNvSpPr>
          <p:nvPr>
            <p:ph type="body" idx="1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Step 3 </a:t>
            </a:r>
            <a:endParaRPr/>
          </a:p>
          <a:p>
            <a:pPr marL="171450" lvl="0" indent="-8572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</a:pP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After calculating everything, we find that our best split is </a:t>
            </a:r>
            <a:r>
              <a:rPr lang="en-US">
                <a:highlight>
                  <a:srgbClr val="FFFF00"/>
                </a:highlight>
              </a:rPr>
              <a:t>split 3</a:t>
            </a:r>
            <a:r>
              <a:rPr lang="en-US"/>
              <a:t>, which gives us the best information gain of .421. We will partition the data there!</a:t>
            </a:r>
            <a:endParaRPr/>
          </a:p>
          <a:p>
            <a:pPr marL="171450" lvl="0" indent="-8572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</a:pP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According to the algorithm, we now can further bin our attributes in the bins we just created. This process will continue until we satisfy a termination criteria.</a:t>
            </a:r>
            <a:endParaRPr/>
          </a:p>
        </p:txBody>
      </p:sp>
      <p:sp>
        <p:nvSpPr>
          <p:cNvPr id="511" name="Google Shape;511;p46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512" name="Google Shape;512;p46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SCIKIT LEARN PARAMETERS</a:t>
            </a:r>
            <a:endParaRPr/>
          </a:p>
        </p:txBody>
      </p:sp>
      <p:sp>
        <p:nvSpPr>
          <p:cNvPr id="518" name="Google Shape;518;p47"/>
          <p:cNvSpPr txBox="1">
            <a:spLocks noGrp="1"/>
          </p:cNvSpPr>
          <p:nvPr>
            <p:ph type="body" idx="1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rgbClr val="0070C0"/>
                </a:solidFill>
              </a:rPr>
              <a:t>class sklearn.tree.DecisionTreeClassifier(</a:t>
            </a:r>
            <a:r>
              <a:rPr lang="en-US" sz="1600">
                <a:solidFill>
                  <a:srgbClr val="0070C0"/>
                </a:solidFill>
                <a:highlight>
                  <a:srgbClr val="FFFF00"/>
                </a:highlight>
              </a:rPr>
              <a:t>criterion</a:t>
            </a:r>
            <a:r>
              <a:rPr lang="en-US" sz="1600">
                <a:solidFill>
                  <a:srgbClr val="0070C0"/>
                </a:solidFill>
              </a:rPr>
              <a:t>=’gini’, splitter=’best’, max_depth=None, min_samples_split=2, min_samples_leaf=1, min_weight_fraction_leaf=0.0, max_features=None, random_state=None, max_leaf_nodes=None, min_impurity_decrease=0.0, min_impurity_split=None, class_weight=None, presort=False)</a:t>
            </a:r>
            <a:endParaRPr/>
          </a:p>
          <a:p>
            <a:pPr marL="171450" lvl="0" indent="-698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>
              <a:solidFill>
                <a:srgbClr val="0070C0"/>
              </a:solidFill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rgbClr val="0070C0"/>
                </a:solidFill>
                <a:highlight>
                  <a:srgbClr val="FFFF00"/>
                </a:highlight>
              </a:rPr>
              <a:t>criterion</a:t>
            </a:r>
            <a:r>
              <a:rPr lang="en-US" sz="1600">
                <a:solidFill>
                  <a:srgbClr val="0070C0"/>
                </a:solidFill>
              </a:rPr>
              <a:t> : string, optional (</a:t>
            </a:r>
            <a:r>
              <a:rPr lang="en-US" sz="1600">
                <a:solidFill>
                  <a:srgbClr val="0070C0"/>
                </a:solidFill>
                <a:highlight>
                  <a:srgbClr val="FFFF00"/>
                </a:highlight>
              </a:rPr>
              <a:t>default=”gini”)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chemeClr val="dk1"/>
                </a:solidFill>
              </a:rPr>
              <a:t>The function to measure the quality of a split. 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chemeClr val="dk1"/>
                </a:solidFill>
              </a:rPr>
              <a:t>Supported criteria are </a:t>
            </a:r>
            <a:endParaRPr/>
          </a:p>
          <a:p>
            <a:pPr marL="342900" lvl="1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50"/>
              <a:buChar char="•"/>
            </a:pPr>
            <a:r>
              <a:rPr lang="en-US" sz="1450">
                <a:solidFill>
                  <a:schemeClr val="dk1"/>
                </a:solidFill>
              </a:rPr>
              <a:t>“</a:t>
            </a:r>
            <a:r>
              <a:rPr lang="en-US" sz="1450">
                <a:solidFill>
                  <a:srgbClr val="0070C0"/>
                </a:solidFill>
              </a:rPr>
              <a:t>gini</a:t>
            </a:r>
            <a:r>
              <a:rPr lang="en-US" sz="1450">
                <a:solidFill>
                  <a:schemeClr val="dk1"/>
                </a:solidFill>
              </a:rPr>
              <a:t>” for the Gini impurity </a:t>
            </a:r>
            <a:endParaRPr/>
          </a:p>
          <a:p>
            <a:pPr marL="342900" lvl="1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50"/>
              <a:buChar char="•"/>
            </a:pPr>
            <a:r>
              <a:rPr lang="en-US" sz="1450">
                <a:solidFill>
                  <a:schemeClr val="dk1"/>
                </a:solidFill>
              </a:rPr>
              <a:t>“</a:t>
            </a:r>
            <a:r>
              <a:rPr lang="en-US" sz="1450">
                <a:solidFill>
                  <a:srgbClr val="0070C0"/>
                </a:solidFill>
              </a:rPr>
              <a:t>entropy</a:t>
            </a:r>
            <a:r>
              <a:rPr lang="en-US" sz="1450">
                <a:solidFill>
                  <a:schemeClr val="dk1"/>
                </a:solidFill>
              </a:rPr>
              <a:t>” for the information gain.</a:t>
            </a:r>
            <a:endParaRPr/>
          </a:p>
        </p:txBody>
      </p:sp>
      <p:sp>
        <p:nvSpPr>
          <p:cNvPr id="519" name="Google Shape;519;p47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520" name="Google Shape;520;p47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SCIKIT LEARN PARAMETERS</a:t>
            </a:r>
            <a:endParaRPr/>
          </a:p>
        </p:txBody>
      </p:sp>
      <p:sp>
        <p:nvSpPr>
          <p:cNvPr id="526" name="Google Shape;526;p48"/>
          <p:cNvSpPr txBox="1">
            <a:spLocks noGrp="1"/>
          </p:cNvSpPr>
          <p:nvPr>
            <p:ph type="body" idx="1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rgbClr val="0070C0"/>
                </a:solidFill>
              </a:rPr>
              <a:t>class sklearn.tree.DecisionTreeClassifier(criterion=’gini’, splitter=’best’, </a:t>
            </a:r>
            <a:r>
              <a:rPr lang="en-US" sz="1600">
                <a:solidFill>
                  <a:srgbClr val="0070C0"/>
                </a:solidFill>
                <a:highlight>
                  <a:srgbClr val="FFFF00"/>
                </a:highlight>
              </a:rPr>
              <a:t>max_depth</a:t>
            </a:r>
            <a:r>
              <a:rPr lang="en-US" sz="1600">
                <a:solidFill>
                  <a:srgbClr val="0070C0"/>
                </a:solidFill>
              </a:rPr>
              <a:t>=None, min_samples_split=2, min_samples_leaf=1, min_weight_fraction_leaf=0.0, max_features=None, random_state=None, max_leaf_nodes=None, min_impurity_decrease=0.0, min_impurity_split=None, class_weight=None, presort=False)</a:t>
            </a:r>
            <a:endParaRPr/>
          </a:p>
          <a:p>
            <a:pPr marL="171450" lvl="0" indent="-698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>
              <a:solidFill>
                <a:srgbClr val="0070C0"/>
              </a:solidFill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rgbClr val="0070C0"/>
                </a:solidFill>
                <a:highlight>
                  <a:srgbClr val="FFFF00"/>
                </a:highlight>
              </a:rPr>
              <a:t>max_depth </a:t>
            </a:r>
            <a:r>
              <a:rPr lang="en-US" sz="1600">
                <a:solidFill>
                  <a:srgbClr val="0070C0"/>
                </a:solidFill>
              </a:rPr>
              <a:t>: int or None, optional (</a:t>
            </a:r>
            <a:r>
              <a:rPr lang="en-US" sz="1600">
                <a:solidFill>
                  <a:srgbClr val="0070C0"/>
                </a:solidFill>
                <a:highlight>
                  <a:srgbClr val="FFFF00"/>
                </a:highlight>
              </a:rPr>
              <a:t>default=None</a:t>
            </a:r>
            <a:r>
              <a:rPr lang="en-US" sz="1600">
                <a:solidFill>
                  <a:srgbClr val="0070C0"/>
                </a:solidFill>
              </a:rPr>
              <a:t>)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chemeClr val="dk1"/>
                </a:solidFill>
              </a:rPr>
              <a:t>The maximum depth of the tree. 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chemeClr val="dk1"/>
                </a:solidFill>
              </a:rPr>
              <a:t>If None, then nodes are expanded until all leaves are pure or until all leaves contain less than </a:t>
            </a:r>
            <a:r>
              <a:rPr lang="en-US" sz="1600">
                <a:solidFill>
                  <a:srgbClr val="0070C0"/>
                </a:solidFill>
              </a:rPr>
              <a:t>min_samples_split samples</a:t>
            </a:r>
            <a:r>
              <a:rPr lang="en-US" sz="1600">
                <a:solidFill>
                  <a:schemeClr val="dk1"/>
                </a:solidFill>
              </a:rPr>
              <a:t>.</a:t>
            </a:r>
            <a:endParaRPr sz="1450">
              <a:solidFill>
                <a:schemeClr val="dk1"/>
              </a:solidFill>
            </a:endParaRPr>
          </a:p>
        </p:txBody>
      </p:sp>
      <p:sp>
        <p:nvSpPr>
          <p:cNvPr id="527" name="Google Shape;527;p48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528" name="Google Shape;528;p48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SCIKIT LEARN PARAMETERS</a:t>
            </a:r>
            <a:endParaRPr/>
          </a:p>
        </p:txBody>
      </p:sp>
      <p:sp>
        <p:nvSpPr>
          <p:cNvPr id="534" name="Google Shape;534;p49"/>
          <p:cNvSpPr txBox="1">
            <a:spLocks noGrp="1"/>
          </p:cNvSpPr>
          <p:nvPr>
            <p:ph type="body" idx="1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rgbClr val="0070C0"/>
                </a:solidFill>
              </a:rPr>
              <a:t>class sklearn.tree.DecisionTreeClassifier(criterion=’gini’, splitter=’best’, max_depth=None, </a:t>
            </a:r>
            <a:r>
              <a:rPr lang="en-US" sz="1600">
                <a:solidFill>
                  <a:srgbClr val="0070C0"/>
                </a:solidFill>
                <a:highlight>
                  <a:srgbClr val="FFFF00"/>
                </a:highlight>
              </a:rPr>
              <a:t>min_samples_split</a:t>
            </a:r>
            <a:r>
              <a:rPr lang="en-US" sz="1600">
                <a:solidFill>
                  <a:srgbClr val="0070C0"/>
                </a:solidFill>
              </a:rPr>
              <a:t>=2, min_samples_leaf=1, min_weight_fraction_leaf=0.0, max_features=None, random_state=None, max_leaf_nodes=None, min_impurity_decrease=0.0, min_impurity_split=None, class_weight=None, presort=False)</a:t>
            </a:r>
            <a:endParaRPr/>
          </a:p>
          <a:p>
            <a:pPr marL="171450" lvl="0" indent="-698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>
              <a:solidFill>
                <a:srgbClr val="0070C0"/>
              </a:solidFill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rgbClr val="0070C0"/>
                </a:solidFill>
                <a:highlight>
                  <a:srgbClr val="FFFF00"/>
                </a:highlight>
              </a:rPr>
              <a:t>min_samples_split </a:t>
            </a:r>
            <a:r>
              <a:rPr lang="en-US" sz="1600">
                <a:solidFill>
                  <a:srgbClr val="0070C0"/>
                </a:solidFill>
              </a:rPr>
              <a:t>: int, float, optional (</a:t>
            </a:r>
            <a:r>
              <a:rPr lang="en-US" sz="1600">
                <a:solidFill>
                  <a:srgbClr val="0070C0"/>
                </a:solidFill>
                <a:highlight>
                  <a:srgbClr val="FFFF00"/>
                </a:highlight>
              </a:rPr>
              <a:t>default=2</a:t>
            </a:r>
            <a:r>
              <a:rPr lang="en-US" sz="1600">
                <a:solidFill>
                  <a:srgbClr val="0070C0"/>
                </a:solidFill>
              </a:rPr>
              <a:t>)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chemeClr val="dk1"/>
                </a:solidFill>
              </a:rPr>
              <a:t>The minimum number of samples required to split an internal node: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chemeClr val="dk1"/>
                </a:solidFill>
              </a:rPr>
              <a:t>If </a:t>
            </a:r>
            <a:r>
              <a:rPr lang="en-US" sz="1600">
                <a:solidFill>
                  <a:schemeClr val="dk1"/>
                </a:solidFill>
                <a:highlight>
                  <a:srgbClr val="FFFF00"/>
                </a:highlight>
              </a:rPr>
              <a:t>int</a:t>
            </a:r>
            <a:r>
              <a:rPr lang="en-US" sz="1600">
                <a:solidFill>
                  <a:schemeClr val="dk1"/>
                </a:solidFill>
              </a:rPr>
              <a:t>, then consider </a:t>
            </a:r>
            <a:r>
              <a:rPr lang="en-US" sz="1600">
                <a:solidFill>
                  <a:srgbClr val="0070C0"/>
                </a:solidFill>
              </a:rPr>
              <a:t>min_samples_split </a:t>
            </a:r>
            <a:r>
              <a:rPr lang="en-US" sz="1600">
                <a:solidFill>
                  <a:schemeClr val="dk1"/>
                </a:solidFill>
              </a:rPr>
              <a:t>as the minimum number.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chemeClr val="dk1"/>
                </a:solidFill>
              </a:rPr>
              <a:t>If </a:t>
            </a:r>
            <a:r>
              <a:rPr lang="en-US" sz="1600">
                <a:solidFill>
                  <a:schemeClr val="dk1"/>
                </a:solidFill>
                <a:highlight>
                  <a:srgbClr val="FFFF00"/>
                </a:highlight>
              </a:rPr>
              <a:t>float</a:t>
            </a:r>
            <a:r>
              <a:rPr lang="en-US" sz="1600">
                <a:solidFill>
                  <a:schemeClr val="dk1"/>
                </a:solidFill>
              </a:rPr>
              <a:t>, then </a:t>
            </a:r>
            <a:r>
              <a:rPr lang="en-US" sz="1600">
                <a:solidFill>
                  <a:srgbClr val="0070C0"/>
                </a:solidFill>
              </a:rPr>
              <a:t>min_samples_split </a:t>
            </a:r>
            <a:r>
              <a:rPr lang="en-US" sz="1600">
                <a:solidFill>
                  <a:schemeClr val="dk1"/>
                </a:solidFill>
              </a:rPr>
              <a:t>is a fraction and ceil (min_samples_split * n_samples) are the minimum number of samples for each split.</a:t>
            </a:r>
            <a:endParaRPr sz="1450">
              <a:solidFill>
                <a:schemeClr val="dk1"/>
              </a:solidFill>
            </a:endParaRPr>
          </a:p>
        </p:txBody>
      </p:sp>
      <p:sp>
        <p:nvSpPr>
          <p:cNvPr id="535" name="Google Shape;535;p49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536" name="Google Shape;536;p49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TERMS</a:t>
            </a:r>
            <a:endParaRPr/>
          </a:p>
        </p:txBody>
      </p:sp>
      <p:graphicFrame>
        <p:nvGraphicFramePr>
          <p:cNvPr id="90" name="Google Shape;90;p5"/>
          <p:cNvGraphicFramePr/>
          <p:nvPr/>
        </p:nvGraphicFramePr>
        <p:xfrm>
          <a:off x="0" y="892175"/>
          <a:ext cx="9143975" cy="3652030"/>
        </p:xfrm>
        <a:graphic>
          <a:graphicData uri="http://schemas.openxmlformats.org/drawingml/2006/table">
            <a:tbl>
              <a:tblPr firstRow="1" bandRow="1">
                <a:noFill/>
                <a:tableStyleId>{CB924544-A1E4-4045-B4DA-11AB35D0F196}</a:tableStyleId>
              </a:tblPr>
              <a:tblGrid>
                <a:gridCol w="198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Terms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Description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0070C0"/>
                          </a:solidFill>
                        </a:rPr>
                        <a:t>Root Node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It represents the entire population or sample, and this further gets divided into two or more homogeneous sets.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0070C0"/>
                          </a:solidFill>
                          <a:highlight>
                            <a:srgbClr val="FFFF00"/>
                          </a:highlight>
                        </a:rPr>
                        <a:t>Splitting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It is a process of dividing a node into two or more sub-nodes.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0070C0"/>
                          </a:solidFill>
                        </a:rPr>
                        <a:t>Decision Node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When a sub-node splits into further sub-nodes, then it is called a decision node.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0070C0"/>
                          </a:solidFill>
                          <a:highlight>
                            <a:srgbClr val="FFFF00"/>
                          </a:highlight>
                        </a:rPr>
                        <a:t>Leaf/ Terminal Node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Nodes that do not split are called </a:t>
                      </a:r>
                      <a:r>
                        <a:rPr lang="en-US" sz="1350">
                          <a:solidFill>
                            <a:srgbClr val="0070C0"/>
                          </a:solidFill>
                        </a:rPr>
                        <a:t>Leaf</a:t>
                      </a:r>
                      <a:r>
                        <a:rPr lang="en-US" sz="1350"/>
                        <a:t> or Terminal nodes.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0070C0"/>
                          </a:solidFill>
                          <a:highlight>
                            <a:srgbClr val="FFFF00"/>
                          </a:highlight>
                        </a:rPr>
                        <a:t>Pruning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When we remove sub-nodes of a decision node, this process is called </a:t>
                      </a:r>
                      <a:r>
                        <a:rPr lang="en-US" sz="1350">
                          <a:solidFill>
                            <a:srgbClr val="0070C0"/>
                          </a:solidFill>
                        </a:rPr>
                        <a:t>pruning</a:t>
                      </a:r>
                      <a:r>
                        <a:rPr lang="en-US" sz="1350"/>
                        <a:t>.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You can say the opposite process of </a:t>
                      </a:r>
                      <a:r>
                        <a:rPr lang="en-US" sz="1350">
                          <a:solidFill>
                            <a:srgbClr val="0070C0"/>
                          </a:solidFill>
                        </a:rPr>
                        <a:t>splitting</a:t>
                      </a:r>
                      <a:r>
                        <a:rPr lang="en-US" sz="1350"/>
                        <a:t>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0070C0"/>
                          </a:solidFill>
                        </a:rPr>
                        <a:t>Branch / Sub-Tree: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A sub-section of entire tree is called a branch or sub-tree.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0070C0"/>
                          </a:solidFill>
                        </a:rPr>
                        <a:t>Parent and Child Node: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A node, which is divided into sub-nodes is called the parent node of sub-nodes whereas sub-nodes are the children of a parent node.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1" name="Google Shape;91;p5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710184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SCIKIT LEARN PARAMETERS</a:t>
            </a:r>
            <a:endParaRPr/>
          </a:p>
        </p:txBody>
      </p:sp>
      <p:sp>
        <p:nvSpPr>
          <p:cNvPr id="542" name="Google Shape;542;p50"/>
          <p:cNvSpPr txBox="1">
            <a:spLocks noGrp="1"/>
          </p:cNvSpPr>
          <p:nvPr>
            <p:ph type="body" idx="1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rgbClr val="0070C0"/>
                </a:solidFill>
              </a:rPr>
              <a:t>class sklearn.tree.DecisionTreeClassifier(criterion=’gini’, splitter=’best’, max_depth=None, min_samples_split=2, </a:t>
            </a:r>
            <a:r>
              <a:rPr lang="en-US" sz="1600">
                <a:solidFill>
                  <a:srgbClr val="0070C0"/>
                </a:solidFill>
                <a:highlight>
                  <a:srgbClr val="FFFF00"/>
                </a:highlight>
              </a:rPr>
              <a:t>min_samples_leaf</a:t>
            </a:r>
            <a:r>
              <a:rPr lang="en-US" sz="1600">
                <a:solidFill>
                  <a:srgbClr val="0070C0"/>
                </a:solidFill>
              </a:rPr>
              <a:t>=1, min_weight_fraction_leaf=0.0, max_features=None, random_state=None, max_leaf_nodes=None, min_impurity_decrease=0.0, min_impurity_split=None, class_weight=None, presort=False)</a:t>
            </a:r>
            <a:endParaRPr/>
          </a:p>
          <a:p>
            <a:pPr marL="171450" lvl="0" indent="-698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>
              <a:solidFill>
                <a:srgbClr val="0070C0"/>
              </a:solidFill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rgbClr val="0070C0"/>
                </a:solidFill>
                <a:highlight>
                  <a:srgbClr val="FFFF00"/>
                </a:highlight>
              </a:rPr>
              <a:t>min_samples_leaf </a:t>
            </a:r>
            <a:r>
              <a:rPr lang="en-US" sz="1600">
                <a:solidFill>
                  <a:srgbClr val="0070C0"/>
                </a:solidFill>
              </a:rPr>
              <a:t>: int, float, optional (</a:t>
            </a:r>
            <a:r>
              <a:rPr lang="en-US" sz="1600">
                <a:solidFill>
                  <a:srgbClr val="0070C0"/>
                </a:solidFill>
                <a:highlight>
                  <a:srgbClr val="FFFF00"/>
                </a:highlight>
              </a:rPr>
              <a:t>default=1</a:t>
            </a:r>
            <a:r>
              <a:rPr lang="en-US" sz="1600">
                <a:solidFill>
                  <a:srgbClr val="0070C0"/>
                </a:solidFill>
              </a:rPr>
              <a:t>)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chemeClr val="dk1"/>
                </a:solidFill>
              </a:rPr>
              <a:t>The minimum number of samples required to be at a leaf node.  A split point at any depth will only be considered if it leaves at least min_samples_leaf training samples in each of the left and right branches. This may have the effect of smoothing the model, especially in regression.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chemeClr val="dk1"/>
                </a:solidFill>
              </a:rPr>
              <a:t>If int, then consider min_samples_leaf as the minimum number.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chemeClr val="dk1"/>
                </a:solidFill>
              </a:rPr>
              <a:t>If float, then min_samples_leaf is a fraction and ceil(min_samples_leaf * n_samples) are the minimum number of samples for each node.</a:t>
            </a:r>
            <a:endParaRPr sz="1450">
              <a:solidFill>
                <a:schemeClr val="dk1"/>
              </a:solidFill>
            </a:endParaRPr>
          </a:p>
        </p:txBody>
      </p:sp>
      <p:sp>
        <p:nvSpPr>
          <p:cNvPr id="543" name="Google Shape;543;p50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544" name="Google Shape;544;p50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SCIKIT LEARN PARAMETERS</a:t>
            </a:r>
            <a:endParaRPr/>
          </a:p>
        </p:txBody>
      </p:sp>
      <p:sp>
        <p:nvSpPr>
          <p:cNvPr id="550" name="Google Shape;550;p51"/>
          <p:cNvSpPr txBox="1">
            <a:spLocks noGrp="1"/>
          </p:cNvSpPr>
          <p:nvPr>
            <p:ph type="body" idx="1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rgbClr val="0070C0"/>
                </a:solidFill>
              </a:rPr>
              <a:t>class sklearn.tree.DecisionTreeClassifier(criterion=’gini’, splitter=’best’, max_depth=None, min_samples_split=2, min_samples_leaf=1, min_weight_fraction_leaf=0.0, </a:t>
            </a:r>
            <a:r>
              <a:rPr lang="en-US" sz="1600">
                <a:solidFill>
                  <a:srgbClr val="0070C0"/>
                </a:solidFill>
                <a:highlight>
                  <a:srgbClr val="FFFF00"/>
                </a:highlight>
              </a:rPr>
              <a:t>max_features</a:t>
            </a:r>
            <a:r>
              <a:rPr lang="en-US" sz="1600">
                <a:solidFill>
                  <a:srgbClr val="0070C0"/>
                </a:solidFill>
              </a:rPr>
              <a:t>=None, random_state=None, max_leaf_nodes=None, min_impurity_decrease=0.0, min_impurity_split=None, class_weight=None, presort=False)</a:t>
            </a:r>
            <a:endParaRPr/>
          </a:p>
          <a:p>
            <a:pPr marL="171450" lvl="0" indent="-698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>
              <a:solidFill>
                <a:srgbClr val="0070C0"/>
              </a:solidFill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rgbClr val="0070C0"/>
                </a:solidFill>
                <a:highlight>
                  <a:srgbClr val="FFFF00"/>
                </a:highlight>
              </a:rPr>
              <a:t>max_features </a:t>
            </a:r>
            <a:r>
              <a:rPr lang="en-US" sz="1600">
                <a:solidFill>
                  <a:srgbClr val="0070C0"/>
                </a:solidFill>
              </a:rPr>
              <a:t>: int, float, string or None, optional (</a:t>
            </a:r>
            <a:r>
              <a:rPr lang="en-US" sz="1600">
                <a:solidFill>
                  <a:srgbClr val="0070C0"/>
                </a:solidFill>
                <a:highlight>
                  <a:srgbClr val="FFFF00"/>
                </a:highlight>
              </a:rPr>
              <a:t>default=None</a:t>
            </a:r>
            <a:r>
              <a:rPr lang="en-US" sz="1600">
                <a:solidFill>
                  <a:srgbClr val="0070C0"/>
                </a:solidFill>
              </a:rPr>
              <a:t>)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chemeClr val="dk1"/>
                </a:solidFill>
              </a:rPr>
              <a:t>The number of features to consider when looking for the best split: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chemeClr val="dk1"/>
                </a:solidFill>
              </a:rPr>
              <a:t>If int, then consider max_features features at each split.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chemeClr val="dk1"/>
                </a:solidFill>
              </a:rPr>
              <a:t>If float, then max_features is a fraction and int(max_features * n_features) features are considered at each split.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chemeClr val="dk1"/>
                </a:solidFill>
              </a:rPr>
              <a:t>If “auto”, then max_features=sqrt(n_features).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chemeClr val="dk1"/>
                </a:solidFill>
              </a:rPr>
              <a:t>If “sqrt”, then max_features=sqrt(n_features).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chemeClr val="dk1"/>
                </a:solidFill>
              </a:rPr>
              <a:t>If “log2”, then max_features=log2(n_features).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chemeClr val="dk1"/>
                </a:solidFill>
              </a:rPr>
              <a:t>If None, then max_features=n_features.</a:t>
            </a:r>
            <a:endParaRPr sz="1450">
              <a:solidFill>
                <a:schemeClr val="dk1"/>
              </a:solidFill>
            </a:endParaRPr>
          </a:p>
        </p:txBody>
      </p:sp>
      <p:sp>
        <p:nvSpPr>
          <p:cNvPr id="551" name="Google Shape;551;p51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552" name="Google Shape;552;p51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SCIKIT LEARN PARAMETERS</a:t>
            </a:r>
            <a:endParaRPr/>
          </a:p>
        </p:txBody>
      </p:sp>
      <p:sp>
        <p:nvSpPr>
          <p:cNvPr id="558" name="Google Shape;558;p52"/>
          <p:cNvSpPr txBox="1">
            <a:spLocks noGrp="1"/>
          </p:cNvSpPr>
          <p:nvPr>
            <p:ph type="body" idx="1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80"/>
              <a:buChar char="•"/>
            </a:pPr>
            <a:r>
              <a:rPr lang="en-US" sz="1480">
                <a:solidFill>
                  <a:srgbClr val="0070C0"/>
                </a:solidFill>
              </a:rPr>
              <a:t>class sklearn.tree.DecisionTreeClassifier(criterion=’gini’, splitter=’best’, max_depth=None, min_samples_split=2, min_samples_leaf=1, min_weight_fraction_leaf=0.0, </a:t>
            </a:r>
            <a:r>
              <a:rPr lang="en-US" sz="1480">
                <a:solidFill>
                  <a:srgbClr val="0070C0"/>
                </a:solidFill>
                <a:highlight>
                  <a:srgbClr val="FFFF00"/>
                </a:highlight>
              </a:rPr>
              <a:t>max_features</a:t>
            </a:r>
            <a:r>
              <a:rPr lang="en-US" sz="1480">
                <a:solidFill>
                  <a:srgbClr val="0070C0"/>
                </a:solidFill>
              </a:rPr>
              <a:t>=None, random_state=None, max_leaf_nodes=None, min_impurity_decrease=0.0, min_impurity_split=None, </a:t>
            </a:r>
            <a:r>
              <a:rPr lang="en-US" sz="1480">
                <a:solidFill>
                  <a:srgbClr val="0070C0"/>
                </a:solidFill>
                <a:highlight>
                  <a:srgbClr val="FFFF00"/>
                </a:highlight>
              </a:rPr>
              <a:t>class_weight</a:t>
            </a:r>
            <a:r>
              <a:rPr lang="en-US" sz="1480">
                <a:solidFill>
                  <a:srgbClr val="0070C0"/>
                </a:solidFill>
              </a:rPr>
              <a:t>=None, presort=False)</a:t>
            </a:r>
            <a:endParaRPr/>
          </a:p>
          <a:p>
            <a:pPr marL="171450" lvl="0" indent="-77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80"/>
              <a:buNone/>
            </a:pPr>
            <a:endParaRPr sz="1480">
              <a:solidFill>
                <a:srgbClr val="0070C0"/>
              </a:solidFill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80"/>
              <a:buChar char="•"/>
            </a:pPr>
            <a:r>
              <a:rPr lang="en-US" sz="1480">
                <a:solidFill>
                  <a:schemeClr val="dk1"/>
                </a:solidFill>
              </a:rPr>
              <a:t>Weights associated with classes in the form {class_label: weight}. 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80"/>
              <a:buChar char="•"/>
            </a:pPr>
            <a:r>
              <a:rPr lang="en-US" sz="1480">
                <a:solidFill>
                  <a:schemeClr val="dk1"/>
                </a:solidFill>
              </a:rPr>
              <a:t>If not given, all classes are supposed to have weight one. 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80"/>
              <a:buChar char="•"/>
            </a:pPr>
            <a:r>
              <a:rPr lang="en-US" sz="1480">
                <a:solidFill>
                  <a:schemeClr val="dk1"/>
                </a:solidFill>
              </a:rPr>
              <a:t>For multi-output problems, a list of dicts can be provided in the same order as the columns of y.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80"/>
              <a:buChar char="•"/>
            </a:pPr>
            <a:r>
              <a:rPr lang="en-US" sz="1480">
                <a:solidFill>
                  <a:schemeClr val="dk1"/>
                </a:solidFill>
              </a:rPr>
              <a:t>for </a:t>
            </a:r>
            <a:r>
              <a:rPr lang="en-US" sz="1480">
                <a:solidFill>
                  <a:srgbClr val="0070C0"/>
                </a:solidFill>
              </a:rPr>
              <a:t>multioutput</a:t>
            </a:r>
            <a:r>
              <a:rPr lang="en-US" sz="1480">
                <a:solidFill>
                  <a:schemeClr val="dk1"/>
                </a:solidFill>
              </a:rPr>
              <a:t> (including </a:t>
            </a:r>
            <a:r>
              <a:rPr lang="en-US" sz="1480">
                <a:solidFill>
                  <a:srgbClr val="0070C0"/>
                </a:solidFill>
              </a:rPr>
              <a:t>multilabel</a:t>
            </a:r>
            <a:r>
              <a:rPr lang="en-US" sz="1480">
                <a:solidFill>
                  <a:schemeClr val="dk1"/>
                </a:solidFill>
              </a:rPr>
              <a:t>) weights should be defined for each class of every column in its own dict. For example, for four-class multilabel classification weights should be [{0: 1, 1: 1}, {0: 1, 1: 5}, {0: 1, 1: 1}, {0: 1, 1: 1}] instead of [{1:1}, {2:5}, {3:1}, {4:1}].</a:t>
            </a:r>
            <a:endParaRPr/>
          </a:p>
          <a:p>
            <a:pPr marL="171450" lvl="0" indent="-77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80"/>
              <a:buNone/>
            </a:pPr>
            <a:endParaRPr sz="1480">
              <a:solidFill>
                <a:schemeClr val="dk1"/>
              </a:solidFill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80"/>
              <a:buChar char="•"/>
            </a:pPr>
            <a:r>
              <a:rPr lang="en-US" sz="1480">
                <a:solidFill>
                  <a:schemeClr val="dk1"/>
                </a:solidFill>
              </a:rPr>
              <a:t>The “</a:t>
            </a:r>
            <a:r>
              <a:rPr lang="en-US" sz="1480">
                <a:solidFill>
                  <a:srgbClr val="0070C0"/>
                </a:solidFill>
              </a:rPr>
              <a:t>balanced</a:t>
            </a:r>
            <a:r>
              <a:rPr lang="en-US" sz="1480">
                <a:solidFill>
                  <a:schemeClr val="dk1"/>
                </a:solidFill>
              </a:rPr>
              <a:t>” mode uses the values of y to </a:t>
            </a:r>
            <a:r>
              <a:rPr lang="en-US" sz="1480">
                <a:solidFill>
                  <a:schemeClr val="dk1"/>
                </a:solidFill>
                <a:highlight>
                  <a:srgbClr val="FFFF00"/>
                </a:highlight>
              </a:rPr>
              <a:t>automatically adjust weights inversely proportional to class frequencies </a:t>
            </a:r>
            <a:r>
              <a:rPr lang="en-US" sz="1480">
                <a:solidFill>
                  <a:schemeClr val="dk1"/>
                </a:solidFill>
              </a:rPr>
              <a:t>in the input data as n_samples / (n_classes * np.bincount(y))</a:t>
            </a:r>
            <a:endParaRPr/>
          </a:p>
          <a:p>
            <a:pPr marL="171450" lvl="0" indent="-77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80"/>
              <a:buNone/>
            </a:pPr>
            <a:endParaRPr sz="1480">
              <a:solidFill>
                <a:schemeClr val="dk1"/>
              </a:solidFill>
            </a:endParaRPr>
          </a:p>
          <a:p>
            <a:pPr marL="171450" lvl="0" indent="-8629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341"/>
              <a:buNone/>
            </a:pPr>
            <a:endParaRPr sz="1341">
              <a:solidFill>
                <a:schemeClr val="dk1"/>
              </a:solidFill>
            </a:endParaRPr>
          </a:p>
        </p:txBody>
      </p:sp>
      <p:sp>
        <p:nvSpPr>
          <p:cNvPr id="559" name="Google Shape;559;p52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560" name="Google Shape;560;p52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ATTRIBUTES</a:t>
            </a:r>
            <a:endParaRPr/>
          </a:p>
        </p:txBody>
      </p:sp>
      <p:sp>
        <p:nvSpPr>
          <p:cNvPr id="566" name="Google Shape;566;p53"/>
          <p:cNvSpPr txBox="1">
            <a:spLocks noGrp="1"/>
          </p:cNvSpPr>
          <p:nvPr>
            <p:ph type="body" idx="1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>
                <a:solidFill>
                  <a:srgbClr val="0070C0"/>
                </a:solidFill>
              </a:rPr>
              <a:t>classes_ </a:t>
            </a:r>
            <a:r>
              <a:rPr lang="en-US"/>
              <a:t>:  array of shape = [n_classes] or a list of such arrays,  The classes labels (single output problem), or a list of arrays of class labels (multi-output problem).</a:t>
            </a:r>
            <a:endParaRPr/>
          </a:p>
          <a:p>
            <a:pPr marL="171450" lvl="0" indent="-8572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</a:pP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>
                <a:solidFill>
                  <a:srgbClr val="0070C0"/>
                </a:solidFill>
              </a:rPr>
              <a:t>feature_importances</a:t>
            </a:r>
            <a:r>
              <a:rPr lang="en-US"/>
              <a:t>_ : array of shape = [n_features] , Return the feature importances.</a:t>
            </a:r>
            <a:endParaRPr/>
          </a:p>
          <a:p>
            <a:pPr marL="171450" lvl="0" indent="-8572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</a:pP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>
                <a:solidFill>
                  <a:srgbClr val="0070C0"/>
                </a:solidFill>
              </a:rPr>
              <a:t>max_features_ </a:t>
            </a:r>
            <a:r>
              <a:rPr lang="en-US"/>
              <a:t>: int,  The inferred value of max_features.</a:t>
            </a:r>
            <a:endParaRPr/>
          </a:p>
          <a:p>
            <a:pPr marL="171450" lvl="0" indent="-8572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</a:pP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>
                <a:solidFill>
                  <a:srgbClr val="0070C0"/>
                </a:solidFill>
              </a:rPr>
              <a:t>n_classes_ </a:t>
            </a:r>
            <a:r>
              <a:rPr lang="en-US"/>
              <a:t>: int or list,  The number of classes (for single output problems), or a list containing the number of classes for each output (for multi-output problems).</a:t>
            </a:r>
            <a:endParaRPr/>
          </a:p>
          <a:p>
            <a:pPr marL="171450" lvl="0" indent="-8572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</a:pP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>
                <a:solidFill>
                  <a:srgbClr val="0070C0"/>
                </a:solidFill>
              </a:rPr>
              <a:t>n_features</a:t>
            </a:r>
            <a:r>
              <a:rPr lang="en-US"/>
              <a:t>_ : int, The number of features when fit is performed.</a:t>
            </a:r>
            <a:endParaRPr/>
          </a:p>
          <a:p>
            <a:pPr marL="171450" lvl="0" indent="-8572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</a:pP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>
                <a:solidFill>
                  <a:srgbClr val="0070C0"/>
                </a:solidFill>
              </a:rPr>
              <a:t>n_outputs</a:t>
            </a:r>
            <a:r>
              <a:rPr lang="en-US"/>
              <a:t>_ : int,  The number of outputs when fit is performed.</a:t>
            </a:r>
            <a:endParaRPr/>
          </a:p>
        </p:txBody>
      </p:sp>
      <p:sp>
        <p:nvSpPr>
          <p:cNvPr id="567" name="Google Shape;567;p53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568" name="Google Shape;568;p53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REGRESSION WITH DECISION TREES</a:t>
            </a:r>
            <a:endParaRPr/>
          </a:p>
        </p:txBody>
      </p:sp>
      <p:sp>
        <p:nvSpPr>
          <p:cNvPr id="574" name="Google Shape;574;p54"/>
          <p:cNvSpPr txBox="1">
            <a:spLocks noGrp="1"/>
          </p:cNvSpPr>
          <p:nvPr>
            <p:ph type="body" idx="1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Replacing </a:t>
            </a:r>
            <a:r>
              <a:rPr lang="en-US" sz="1600">
                <a:solidFill>
                  <a:srgbClr val="0070C0"/>
                </a:solidFill>
              </a:rPr>
              <a:t>INFORMATION GAIN </a:t>
            </a:r>
            <a:r>
              <a:rPr lang="en-US" sz="1600"/>
              <a:t>with </a:t>
            </a:r>
            <a:r>
              <a:rPr lang="en-US" sz="1600">
                <a:solidFill>
                  <a:srgbClr val="0070C0"/>
                </a:solidFill>
              </a:rPr>
              <a:t>Standard Deviation Reduction</a:t>
            </a:r>
            <a:endParaRPr/>
          </a:p>
          <a:p>
            <a:pPr marL="171450" lvl="0" indent="-698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A decision tree is built top-down from a root node and involves partitioning the data into subsets that contain instances with similar values (homogeneous)</a:t>
            </a:r>
            <a:endParaRPr/>
          </a:p>
          <a:p>
            <a:pPr marL="171450" lvl="0" indent="-698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We use </a:t>
            </a:r>
            <a:r>
              <a:rPr lang="en-US" sz="1600">
                <a:solidFill>
                  <a:srgbClr val="0070C0"/>
                </a:solidFill>
              </a:rPr>
              <a:t>standard deviation </a:t>
            </a:r>
            <a:r>
              <a:rPr lang="en-US" sz="1600"/>
              <a:t>to calculate the homogeneity of a numeric sample</a:t>
            </a:r>
            <a:endParaRPr/>
          </a:p>
          <a:p>
            <a:pPr marL="171450" lvl="0" indent="-698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If the numeric sample is completely homogeneous, it’s </a:t>
            </a:r>
            <a:r>
              <a:rPr lang="en-US" sz="1600">
                <a:solidFill>
                  <a:srgbClr val="0070C0"/>
                </a:solidFill>
              </a:rPr>
              <a:t>S.D</a:t>
            </a:r>
            <a:r>
              <a:rPr lang="en-US" sz="1600"/>
              <a:t> = 0</a:t>
            </a:r>
            <a:endParaRPr/>
          </a:p>
          <a:p>
            <a:pPr marL="171450" lvl="0" indent="-698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/>
          </a:p>
        </p:txBody>
      </p:sp>
      <p:sp>
        <p:nvSpPr>
          <p:cNvPr id="575" name="Google Shape;575;p54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576" name="Google Shape;576;p54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STANDARD DEVIATION REDUCTION</a:t>
            </a:r>
            <a:endParaRPr/>
          </a:p>
        </p:txBody>
      </p:sp>
      <p:sp>
        <p:nvSpPr>
          <p:cNvPr id="582" name="Google Shape;582;p55"/>
          <p:cNvSpPr txBox="1">
            <a:spLocks noGrp="1"/>
          </p:cNvSpPr>
          <p:nvPr>
            <p:ph type="body" idx="1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The SD reduction is based on the decrease in the SD after a dataset is split on an attribute</a:t>
            </a:r>
            <a:endParaRPr/>
          </a:p>
          <a:p>
            <a:pPr marL="171450" lvl="0" indent="-698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Constructing a decision tree is all about finding attribute that returns the highest SD reduction</a:t>
            </a:r>
            <a:endParaRPr/>
          </a:p>
          <a:p>
            <a:pPr marL="171450" lvl="0" indent="-698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The split is done on the feature which returns </a:t>
            </a:r>
            <a:r>
              <a:rPr lang="en-US" sz="1600">
                <a:highlight>
                  <a:srgbClr val="FFFF00"/>
                </a:highlight>
              </a:rPr>
              <a:t>max SD reduction</a:t>
            </a:r>
            <a:endParaRPr/>
          </a:p>
          <a:p>
            <a:pPr marL="171450" lvl="0" indent="-698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Dataset is divided based on the values of the selected feature</a:t>
            </a:r>
            <a:endParaRPr/>
          </a:p>
          <a:p>
            <a:pPr marL="171450" lvl="0" indent="-698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A branch set with SD &gt; 0 needs further splitting, the process is repeated on the non-leaf branches, until all data is processed</a:t>
            </a:r>
            <a:endParaRPr/>
          </a:p>
          <a:p>
            <a:pPr marL="171450" lvl="0" indent="-698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When the number of instances is more than 1 at a leaf node, we calculate the average as the final value for the prediction</a:t>
            </a:r>
            <a:endParaRPr/>
          </a:p>
        </p:txBody>
      </p:sp>
      <p:sp>
        <p:nvSpPr>
          <p:cNvPr id="583" name="Google Shape;583;p55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584" name="Google Shape;584;p55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SCIKIT LEARN PARAMETERS</a:t>
            </a:r>
            <a:endParaRPr/>
          </a:p>
        </p:txBody>
      </p:sp>
      <p:sp>
        <p:nvSpPr>
          <p:cNvPr id="590" name="Google Shape;590;p56"/>
          <p:cNvSpPr txBox="1">
            <a:spLocks noGrp="1"/>
          </p:cNvSpPr>
          <p:nvPr>
            <p:ph type="body" idx="1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rgbClr val="0070C0"/>
                </a:solidFill>
              </a:rPr>
              <a:t>class sklearn.tree.DecisionTreeRegressor(</a:t>
            </a:r>
            <a:r>
              <a:rPr lang="en-US" sz="1600">
                <a:solidFill>
                  <a:srgbClr val="0070C0"/>
                </a:solidFill>
                <a:highlight>
                  <a:srgbClr val="FFFF00"/>
                </a:highlight>
              </a:rPr>
              <a:t>criterion</a:t>
            </a:r>
            <a:r>
              <a:rPr lang="en-US" sz="1600">
                <a:solidFill>
                  <a:srgbClr val="0070C0"/>
                </a:solidFill>
              </a:rPr>
              <a:t>=’mse’,  splitter=’best’, max_depth=None, min_samples_split=2, min_samples_leaf=1, min_weight_fraction_leaf=0.0, max_features=None, random_state=None, max_leaf_nodes=None, min_impurity_decrease=0.0, min_impurity_split=None, presort=False)</a:t>
            </a:r>
            <a:endParaRPr/>
          </a:p>
          <a:p>
            <a:pPr marL="171450" lvl="0" indent="-698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highlight>
                  <a:srgbClr val="FFFF00"/>
                </a:highlight>
              </a:rPr>
              <a:t>criterion</a:t>
            </a:r>
            <a:r>
              <a:rPr lang="en-US" sz="1600"/>
              <a:t> : string, optional (</a:t>
            </a:r>
            <a:r>
              <a:rPr lang="en-US" sz="1600">
                <a:highlight>
                  <a:srgbClr val="FFFF00"/>
                </a:highlight>
              </a:rPr>
              <a:t>default=”mse”)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The function to measure the quality of a split. 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Supported criteria are </a:t>
            </a:r>
            <a:endParaRPr/>
          </a:p>
          <a:p>
            <a:pPr marL="342900" lvl="1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50"/>
              <a:buChar char="•"/>
            </a:pPr>
            <a:r>
              <a:rPr lang="en-US" sz="1450"/>
              <a:t>“</a:t>
            </a:r>
            <a:r>
              <a:rPr lang="en-US" sz="1450">
                <a:solidFill>
                  <a:srgbClr val="0070C0"/>
                </a:solidFill>
              </a:rPr>
              <a:t>mse</a:t>
            </a:r>
            <a:r>
              <a:rPr lang="en-US" sz="1450"/>
              <a:t>” for the mean squared error, which is equal to variance reduction as feature selection criterion and minimizes the L2 loss using the mean of each terminal node, </a:t>
            </a:r>
            <a:endParaRPr/>
          </a:p>
          <a:p>
            <a:pPr marL="342900" lvl="1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50"/>
              <a:buChar char="•"/>
            </a:pPr>
            <a:r>
              <a:rPr lang="en-US" sz="1450"/>
              <a:t>“</a:t>
            </a:r>
            <a:r>
              <a:rPr lang="en-US" sz="1450">
                <a:solidFill>
                  <a:srgbClr val="0070C0"/>
                </a:solidFill>
              </a:rPr>
              <a:t>friedman_mse</a:t>
            </a:r>
            <a:r>
              <a:rPr lang="en-US" sz="1450"/>
              <a:t>”, which uses mean squared error with Friedman’s improvement score for potential splits, and</a:t>
            </a:r>
            <a:endParaRPr/>
          </a:p>
          <a:p>
            <a:pPr marL="342900" lvl="1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50"/>
              <a:buChar char="•"/>
            </a:pPr>
            <a:r>
              <a:rPr lang="en-US" sz="1450"/>
              <a:t>“</a:t>
            </a:r>
            <a:r>
              <a:rPr lang="en-US" sz="1450">
                <a:solidFill>
                  <a:srgbClr val="0070C0"/>
                </a:solidFill>
              </a:rPr>
              <a:t>mae</a:t>
            </a:r>
            <a:r>
              <a:rPr lang="en-US" sz="1450"/>
              <a:t>” for the mean absolute error, which minimizes the L1 loss using the median of each terminal node.</a:t>
            </a:r>
            <a:endParaRPr/>
          </a:p>
        </p:txBody>
      </p:sp>
      <p:sp>
        <p:nvSpPr>
          <p:cNvPr id="591" name="Google Shape;591;p56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592" name="Google Shape;592;p56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SCIKIT LEARN PARAMETERS</a:t>
            </a:r>
            <a:endParaRPr/>
          </a:p>
        </p:txBody>
      </p:sp>
      <p:sp>
        <p:nvSpPr>
          <p:cNvPr id="598" name="Google Shape;598;p57"/>
          <p:cNvSpPr txBox="1">
            <a:spLocks noGrp="1"/>
          </p:cNvSpPr>
          <p:nvPr>
            <p:ph type="body" idx="1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rgbClr val="0070C0"/>
                </a:solidFill>
              </a:rPr>
              <a:t>class sklearn.tree.DecisionTreeRegressor(</a:t>
            </a:r>
            <a:r>
              <a:rPr lang="en-US" sz="1600">
                <a:solidFill>
                  <a:srgbClr val="0070C0"/>
                </a:solidFill>
                <a:highlight>
                  <a:srgbClr val="FFFF00"/>
                </a:highlight>
              </a:rPr>
              <a:t>criterion</a:t>
            </a:r>
            <a:r>
              <a:rPr lang="en-US" sz="1600">
                <a:solidFill>
                  <a:srgbClr val="0070C0"/>
                </a:solidFill>
              </a:rPr>
              <a:t>=’mse’,  splitter=’best’, max_depth=None, min_samples_split=2, min_samples_leaf=1, min_weight_fraction_leaf=0.0, max_features=None, random_state=None, max_leaf_nodes=None, min_impurity_decrease=0.0, min_impurity_split=None, presort=False)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max_depth : int or None, optional (default=None)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min_samples_split : int, float, optional (default=2)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min_samples_leaf 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min_weight_fraction_leaf : float, optional (default=0.)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max_features : int, float, string or None, optional (default=None)</a:t>
            </a:r>
            <a:endParaRPr/>
          </a:p>
          <a:p>
            <a:pPr marL="171450" lvl="0" indent="-698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171450" lvl="0" indent="-698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/>
          </a:p>
        </p:txBody>
      </p:sp>
      <p:sp>
        <p:nvSpPr>
          <p:cNvPr id="599" name="Google Shape;599;p57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600" name="Google Shape;600;p57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ATTRIBUTES</a:t>
            </a:r>
            <a:endParaRPr/>
          </a:p>
        </p:txBody>
      </p:sp>
      <p:sp>
        <p:nvSpPr>
          <p:cNvPr id="606" name="Google Shape;606;p58"/>
          <p:cNvSpPr txBox="1">
            <a:spLocks noGrp="1"/>
          </p:cNvSpPr>
          <p:nvPr>
            <p:ph type="body" idx="1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rgbClr val="0070C0"/>
                </a:solidFill>
              </a:rPr>
              <a:t>feature_importances</a:t>
            </a:r>
            <a:r>
              <a:rPr lang="en-US" sz="1600"/>
              <a:t>_ : array of shape = [n_features] - Return the feature importances.</a:t>
            </a:r>
            <a:endParaRPr/>
          </a:p>
          <a:p>
            <a:pPr marL="171450" lvl="0" indent="-698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max_features_ : int, - The inferred value of max_features.</a:t>
            </a:r>
            <a:endParaRPr/>
          </a:p>
          <a:p>
            <a:pPr marL="171450" lvl="0" indent="-698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n_features_ : int - The number of features when fit is performed.</a:t>
            </a:r>
            <a:endParaRPr/>
          </a:p>
          <a:p>
            <a:pPr marL="171450" lvl="0" indent="-698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n_outputs_ : int - The number of outputs when fit is performed.</a:t>
            </a:r>
            <a:endParaRPr/>
          </a:p>
        </p:txBody>
      </p:sp>
      <p:sp>
        <p:nvSpPr>
          <p:cNvPr id="607" name="Google Shape;607;p58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608" name="Google Shape;608;p58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USE CASES</a:t>
            </a:r>
            <a:endParaRPr/>
          </a:p>
        </p:txBody>
      </p:sp>
      <p:sp>
        <p:nvSpPr>
          <p:cNvPr id="614" name="Google Shape;614;p59"/>
          <p:cNvSpPr txBox="1">
            <a:spLocks noGrp="1"/>
          </p:cNvSpPr>
          <p:nvPr>
            <p:ph type="body" idx="1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Building knowledge management platforms for customer service that improve first call resolution, average handling time, and customer satisfaction rates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In finance, forecasting future outcomes and assigning probabilities to those outcomes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Binomial option pricing predictions and real option analysis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Customer’s willingness to purchase a given product in a given setting, i.e. offline and online both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Product planning; for example, Gerber Products, Inc. used decision trees to decide whether to continue planning PVC for manufacturing toys or not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General business decision-making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Loan approval</a:t>
            </a:r>
            <a:endParaRPr/>
          </a:p>
        </p:txBody>
      </p:sp>
      <p:sp>
        <p:nvSpPr>
          <p:cNvPr id="615" name="Google Shape;615;p59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616" name="Google Shape;616;p59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DECISION CRITERIA</a:t>
            </a:r>
            <a:endParaRPr/>
          </a:p>
        </p:txBody>
      </p:sp>
      <p:sp>
        <p:nvSpPr>
          <p:cNvPr id="98" name="Google Shape;98;p6"/>
          <p:cNvSpPr txBox="1">
            <a:spLocks noGrp="1"/>
          </p:cNvSpPr>
          <p:nvPr>
            <p:ph type="body" idx="1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So how do we decide on which </a:t>
            </a:r>
            <a:r>
              <a:rPr lang="en-US" sz="1600">
                <a:solidFill>
                  <a:srgbClr val="0070C0"/>
                </a:solidFill>
              </a:rPr>
              <a:t>feature/column/dimension</a:t>
            </a:r>
            <a:r>
              <a:rPr lang="en-US" sz="1600"/>
              <a:t> to start with?</a:t>
            </a:r>
            <a:endParaRPr/>
          </a:p>
          <a:p>
            <a:pPr marL="342900" lvl="1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50"/>
              <a:buChar char="•"/>
            </a:pPr>
            <a:r>
              <a:rPr lang="en-US" sz="1450"/>
              <a:t>It is not done randomly !!! It is based on some </a:t>
            </a:r>
            <a:r>
              <a:rPr lang="en-US" sz="1450">
                <a:solidFill>
                  <a:srgbClr val="0070C0"/>
                </a:solidFill>
              </a:rPr>
              <a:t>considerations</a:t>
            </a:r>
            <a:endParaRPr/>
          </a:p>
          <a:p>
            <a:pPr marL="342900" lvl="1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50"/>
              <a:buChar char="•"/>
            </a:pPr>
            <a:r>
              <a:rPr lang="en-US" sz="1450"/>
              <a:t>Each time  a subset is created out of parent set, the </a:t>
            </a:r>
            <a:r>
              <a:rPr lang="en-US" sz="1450">
                <a:solidFill>
                  <a:srgbClr val="0070C0"/>
                </a:solidFill>
              </a:rPr>
              <a:t>considerations</a:t>
            </a:r>
            <a:r>
              <a:rPr lang="en-US" sz="1450"/>
              <a:t> are </a:t>
            </a:r>
            <a:r>
              <a:rPr lang="en-US" sz="1450">
                <a:highlight>
                  <a:srgbClr val="FFFF00"/>
                </a:highlight>
              </a:rPr>
              <a:t>repeated</a:t>
            </a:r>
            <a:endParaRPr/>
          </a:p>
          <a:p>
            <a:pPr marL="342900" lvl="1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50"/>
              <a:buChar char="•"/>
            </a:pPr>
            <a:r>
              <a:rPr lang="en-US" sz="1450">
                <a:highlight>
                  <a:srgbClr val="FFFF00"/>
                </a:highlight>
              </a:rPr>
              <a:t>Why? </a:t>
            </a:r>
            <a:r>
              <a:rPr lang="en-US" sz="1450"/>
              <a:t>Because the decision tree algorithm is a greedy one!</a:t>
            </a:r>
            <a:endParaRPr/>
          </a:p>
          <a:p>
            <a:pPr marL="342900" lvl="1" indent="-7937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50"/>
              <a:buNone/>
            </a:pPr>
            <a:endParaRPr sz="1450"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highlight>
                  <a:srgbClr val="FFFF00"/>
                </a:highlight>
              </a:rPr>
              <a:t>Algorithms</a:t>
            </a:r>
            <a:r>
              <a:rPr lang="en-US" sz="1600"/>
              <a:t> behind the decision tree</a:t>
            </a:r>
            <a:endParaRPr/>
          </a:p>
          <a:p>
            <a:pPr marL="342900" lvl="1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50"/>
              <a:buChar char="•"/>
            </a:pPr>
            <a:r>
              <a:rPr lang="en-US" sz="1450">
                <a:solidFill>
                  <a:srgbClr val="0070C0"/>
                </a:solidFill>
              </a:rPr>
              <a:t>ID3</a:t>
            </a:r>
            <a:r>
              <a:rPr lang="en-US" sz="1450"/>
              <a:t> - uses </a:t>
            </a:r>
            <a:r>
              <a:rPr lang="en-US" sz="1450">
                <a:solidFill>
                  <a:srgbClr val="0070C0"/>
                </a:solidFill>
              </a:rPr>
              <a:t>Entropy</a:t>
            </a:r>
            <a:r>
              <a:rPr lang="en-US" sz="1450"/>
              <a:t> function and </a:t>
            </a:r>
            <a:r>
              <a:rPr lang="en-US" sz="1450">
                <a:solidFill>
                  <a:srgbClr val="0070C0"/>
                </a:solidFill>
              </a:rPr>
              <a:t>Information gain </a:t>
            </a:r>
            <a:r>
              <a:rPr lang="en-US" sz="1450"/>
              <a:t>as metrics..</a:t>
            </a:r>
            <a:endParaRPr/>
          </a:p>
          <a:p>
            <a:pPr marL="342900" lvl="1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C4.5 or C5.0</a:t>
            </a:r>
            <a:endParaRPr/>
          </a:p>
          <a:p>
            <a:pPr marL="342900" lvl="1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50"/>
              <a:buChar char="•"/>
            </a:pPr>
            <a:r>
              <a:rPr lang="en-US" sz="1450"/>
              <a:t>CART - uses </a:t>
            </a:r>
            <a:r>
              <a:rPr lang="en-US" sz="1450">
                <a:solidFill>
                  <a:srgbClr val="0070C0"/>
                </a:solidFill>
              </a:rPr>
              <a:t>Gini Index</a:t>
            </a:r>
            <a:r>
              <a:rPr lang="en-US" sz="1450"/>
              <a:t>(Classification) as metric.</a:t>
            </a:r>
            <a:endParaRPr/>
          </a:p>
          <a:p>
            <a:pPr marL="342900" lvl="1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50"/>
              <a:buChar char="•"/>
            </a:pPr>
            <a:r>
              <a:rPr lang="en-US" sz="1450"/>
              <a:t>CHAID</a:t>
            </a:r>
            <a:endParaRPr/>
          </a:p>
          <a:p>
            <a:pPr marL="342900" lvl="1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50"/>
              <a:buChar char="•"/>
            </a:pPr>
            <a:r>
              <a:rPr lang="en-US" sz="1450"/>
              <a:t>MARs</a:t>
            </a:r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ADVANTAGES </a:t>
            </a:r>
            <a:endParaRPr/>
          </a:p>
        </p:txBody>
      </p:sp>
      <p:sp>
        <p:nvSpPr>
          <p:cNvPr id="622" name="Google Shape;622;p60"/>
          <p:cNvSpPr txBox="1">
            <a:spLocks noGrp="1"/>
          </p:cNvSpPr>
          <p:nvPr>
            <p:ph type="body" idx="1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highlight>
                  <a:srgbClr val="FFFF00"/>
                </a:highlight>
              </a:rPr>
              <a:t>Simple</a:t>
            </a:r>
            <a:r>
              <a:rPr lang="en-US" sz="1600"/>
              <a:t> to understand and to interpret. Trees can be visualized.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Requires </a:t>
            </a:r>
            <a:r>
              <a:rPr lang="en-US" sz="1600">
                <a:highlight>
                  <a:srgbClr val="FFFF00"/>
                </a:highlight>
              </a:rPr>
              <a:t>little data </a:t>
            </a:r>
            <a:r>
              <a:rPr lang="en-US" sz="1600"/>
              <a:t>preparation. </a:t>
            </a:r>
            <a:endParaRPr/>
          </a:p>
          <a:p>
            <a:pPr marL="342900" lvl="1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50"/>
              <a:buChar char="•"/>
            </a:pPr>
            <a:r>
              <a:rPr lang="en-US" sz="1450"/>
              <a:t>Other techniques often require </a:t>
            </a:r>
            <a:endParaRPr/>
          </a:p>
          <a:p>
            <a:pPr marL="514350" lvl="2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50"/>
              <a:buChar char="•"/>
            </a:pPr>
            <a:r>
              <a:rPr lang="en-US" sz="1450"/>
              <a:t>data normalization, </a:t>
            </a:r>
            <a:endParaRPr/>
          </a:p>
          <a:p>
            <a:pPr marL="514350" lvl="2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50"/>
              <a:buChar char="•"/>
            </a:pPr>
            <a:r>
              <a:rPr lang="en-US" sz="1450"/>
              <a:t>dummy variables need to be created </a:t>
            </a:r>
            <a:endParaRPr/>
          </a:p>
          <a:p>
            <a:pPr marL="514350" lvl="2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50"/>
              <a:buChar char="•"/>
            </a:pPr>
            <a:r>
              <a:rPr lang="en-US" sz="1450"/>
              <a:t>blank values to be removed. 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Able to </a:t>
            </a:r>
            <a:r>
              <a:rPr lang="en-US" sz="1600">
                <a:highlight>
                  <a:srgbClr val="FFFF00"/>
                </a:highlight>
              </a:rPr>
              <a:t>handle both numerical and categorical </a:t>
            </a:r>
            <a:r>
              <a:rPr lang="en-US" sz="1600"/>
              <a:t>data. 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Able to handle </a:t>
            </a:r>
            <a:r>
              <a:rPr lang="en-US" sz="1600">
                <a:highlight>
                  <a:srgbClr val="FFFF00"/>
                </a:highlight>
              </a:rPr>
              <a:t>multi-output</a:t>
            </a:r>
            <a:r>
              <a:rPr lang="en-US" sz="1600"/>
              <a:t> problems.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Resistant to outliers, hence require little data preprocessing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Highly flexible </a:t>
            </a:r>
            <a:r>
              <a:rPr lang="en-US" sz="1600">
                <a:solidFill>
                  <a:srgbClr val="0070C0"/>
                </a:solidFill>
              </a:rPr>
              <a:t>hypothesis space</a:t>
            </a:r>
            <a:r>
              <a:rPr lang="en-US" sz="1600"/>
              <a:t>, as the # of nodes (or depth) of tree increases, decision tree can represent increasingly complex decision boundaries</a:t>
            </a:r>
            <a:endParaRPr/>
          </a:p>
        </p:txBody>
      </p:sp>
      <p:sp>
        <p:nvSpPr>
          <p:cNvPr id="623" name="Google Shape;623;p60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624" name="Google Shape;624;p60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DISADVANTAGES </a:t>
            </a:r>
            <a:endParaRPr/>
          </a:p>
        </p:txBody>
      </p:sp>
      <p:sp>
        <p:nvSpPr>
          <p:cNvPr id="630" name="Google Shape;630;p61"/>
          <p:cNvSpPr txBox="1">
            <a:spLocks noGrp="1"/>
          </p:cNvSpPr>
          <p:nvPr>
            <p:ph type="body" idx="1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Prone to </a:t>
            </a:r>
            <a:r>
              <a:rPr lang="en-US">
                <a:solidFill>
                  <a:srgbClr val="0070C0"/>
                </a:solidFill>
              </a:rPr>
              <a:t>overfitting</a:t>
            </a:r>
            <a:r>
              <a:rPr lang="en-US"/>
              <a:t> (</a:t>
            </a:r>
            <a:r>
              <a:rPr lang="en-US">
                <a:highlight>
                  <a:srgbClr val="FFFF00"/>
                </a:highlight>
              </a:rPr>
              <a:t>overly-complex</a:t>
            </a:r>
            <a:r>
              <a:rPr lang="en-US"/>
              <a:t> )</a:t>
            </a:r>
            <a:endParaRPr/>
          </a:p>
          <a:p>
            <a:pPr marL="171450" lvl="0" indent="-8572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</a:pP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Can create biased learned trees if some classes dominate.</a:t>
            </a:r>
            <a:endParaRPr/>
          </a:p>
          <a:p>
            <a:pPr marL="342900" lvl="1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It is therefore recommended to balance the dataset prior to fitting with the decision tree.</a:t>
            </a:r>
            <a:endParaRPr/>
          </a:p>
          <a:p>
            <a:pPr marL="171450" lvl="0" indent="-8572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</a:pP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Decision trees can be </a:t>
            </a:r>
            <a:r>
              <a:rPr lang="en-US">
                <a:highlight>
                  <a:srgbClr val="FFFF00"/>
                </a:highlight>
              </a:rPr>
              <a:t>unstable</a:t>
            </a:r>
            <a:r>
              <a:rPr lang="en-US"/>
              <a:t> because small variations in the data might result in a </a:t>
            </a:r>
            <a:r>
              <a:rPr lang="en-US">
                <a:highlight>
                  <a:srgbClr val="FFFF00"/>
                </a:highlight>
              </a:rPr>
              <a:t>completely different tree </a:t>
            </a:r>
            <a:r>
              <a:rPr lang="en-US"/>
              <a:t>being generated.</a:t>
            </a:r>
            <a:endParaRPr/>
          </a:p>
          <a:p>
            <a:pPr marL="342900" lvl="1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 This problem is mitigated by using decision trees within an </a:t>
            </a:r>
            <a:r>
              <a:rPr lang="en-US">
                <a:solidFill>
                  <a:srgbClr val="0070C0"/>
                </a:solidFill>
              </a:rPr>
              <a:t>ensemble</a:t>
            </a:r>
            <a:r>
              <a:rPr lang="en-US"/>
              <a:t>.</a:t>
            </a:r>
            <a:endParaRPr/>
          </a:p>
          <a:p>
            <a:pPr marL="342900" lvl="1" indent="-952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631" name="Google Shape;631;p61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632" name="Google Shape;632;p61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DECISION TREE - OVERFITTING</a:t>
            </a:r>
            <a:endParaRPr/>
          </a:p>
        </p:txBody>
      </p:sp>
      <p:sp>
        <p:nvSpPr>
          <p:cNvPr id="638" name="Google Shape;638;p62"/>
          <p:cNvSpPr txBox="1">
            <a:spLocks noGrp="1"/>
          </p:cNvSpPr>
          <p:nvPr>
            <p:ph type="body" idx="1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rgbClr val="0070C0"/>
                </a:solidFill>
              </a:rPr>
              <a:t>Overfitting</a:t>
            </a:r>
            <a:r>
              <a:rPr lang="en-US" sz="1600"/>
              <a:t> is a significant practical difficulty for </a:t>
            </a:r>
            <a:r>
              <a:rPr lang="en-US" sz="1600">
                <a:solidFill>
                  <a:srgbClr val="0070C0"/>
                </a:solidFill>
              </a:rPr>
              <a:t>decision tree </a:t>
            </a:r>
            <a:r>
              <a:rPr lang="en-US" sz="1600"/>
              <a:t>models and many other predictive models.</a:t>
            </a:r>
            <a:endParaRPr/>
          </a:p>
          <a:p>
            <a:pPr marL="171450" lvl="0" indent="-698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Overfitting happens when the learning algorithm continues to develop hypotheses that reduce training set error at the cost of an increased test set error.</a:t>
            </a:r>
            <a:endParaRPr/>
          </a:p>
          <a:p>
            <a:pPr marL="171450" lvl="0" indent="-698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There are several approaches to avoiding </a:t>
            </a:r>
            <a:r>
              <a:rPr lang="en-US" sz="1600">
                <a:solidFill>
                  <a:srgbClr val="0070C0"/>
                </a:solidFill>
              </a:rPr>
              <a:t>overfitting</a:t>
            </a:r>
            <a:r>
              <a:rPr lang="en-US" sz="1600"/>
              <a:t> in building decision trees. 		</a:t>
            </a:r>
            <a:endParaRPr/>
          </a:p>
          <a:p>
            <a:pPr marL="342900" lvl="1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50"/>
              <a:buChar char="•"/>
            </a:pPr>
            <a:r>
              <a:rPr lang="en-US" sz="1450">
                <a:solidFill>
                  <a:srgbClr val="0070C0"/>
                </a:solidFill>
              </a:rPr>
              <a:t>Pre-pruning</a:t>
            </a:r>
            <a:r>
              <a:rPr lang="en-US" sz="1450"/>
              <a:t> that stop growing the tree earlier, before it perfectly classifies the training set.</a:t>
            </a:r>
            <a:endParaRPr/>
          </a:p>
          <a:p>
            <a:pPr marL="342900" lvl="1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50"/>
              <a:buChar char="•"/>
            </a:pPr>
            <a:r>
              <a:rPr lang="en-US" sz="1450">
                <a:solidFill>
                  <a:srgbClr val="0070C0"/>
                </a:solidFill>
              </a:rPr>
              <a:t>Post-pruning</a:t>
            </a:r>
            <a:r>
              <a:rPr lang="en-US" sz="1450"/>
              <a:t> that allows the tree to perfectly classify the training set, and then post prune the tree. </a:t>
            </a:r>
            <a:endParaRPr/>
          </a:p>
          <a:p>
            <a:pPr marL="342900" lvl="1" indent="-7937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50"/>
              <a:buNone/>
            </a:pPr>
            <a:endParaRPr sz="1450"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Practically, the </a:t>
            </a:r>
            <a:r>
              <a:rPr lang="en-US" sz="1600">
                <a:highlight>
                  <a:srgbClr val="FFFF00"/>
                </a:highlight>
              </a:rPr>
              <a:t>second approach </a:t>
            </a:r>
            <a:r>
              <a:rPr lang="en-US" sz="1600"/>
              <a:t>of post-pruning overfit trees is </a:t>
            </a:r>
            <a:r>
              <a:rPr lang="en-US" sz="1600">
                <a:highlight>
                  <a:srgbClr val="FFFF00"/>
                </a:highlight>
              </a:rPr>
              <a:t>more successful </a:t>
            </a:r>
            <a:r>
              <a:rPr lang="en-US" sz="1600"/>
              <a:t>because it is </a:t>
            </a:r>
            <a:r>
              <a:rPr lang="en-US" sz="1600" i="1">
                <a:solidFill>
                  <a:srgbClr val="FF0000"/>
                </a:solidFill>
              </a:rPr>
              <a:t>not easy to precisely estimate when to stop growing the tree</a:t>
            </a:r>
            <a:r>
              <a:rPr lang="en-US" sz="1600"/>
              <a:t>. </a:t>
            </a:r>
            <a:endParaRPr/>
          </a:p>
        </p:txBody>
      </p:sp>
      <p:sp>
        <p:nvSpPr>
          <p:cNvPr id="639" name="Google Shape;639;p62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640" name="Google Shape;640;p62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TIPS ON PRACTICAL USE</a:t>
            </a:r>
            <a:endParaRPr/>
          </a:p>
        </p:txBody>
      </p:sp>
      <p:sp>
        <p:nvSpPr>
          <p:cNvPr id="646" name="Google Shape;646;p63"/>
          <p:cNvSpPr txBox="1">
            <a:spLocks noGrp="1"/>
          </p:cNvSpPr>
          <p:nvPr>
            <p:ph type="body" idx="1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Decision trees tend to </a:t>
            </a:r>
            <a:r>
              <a:rPr lang="en-US" sz="1480">
                <a:solidFill>
                  <a:srgbClr val="0070C0"/>
                </a:solidFill>
              </a:rPr>
              <a:t>overfit</a:t>
            </a:r>
            <a:r>
              <a:rPr lang="en-US" sz="1480"/>
              <a:t> on data with a </a:t>
            </a:r>
            <a:r>
              <a:rPr lang="en-US" sz="1480">
                <a:highlight>
                  <a:srgbClr val="FFFF00"/>
                </a:highlight>
              </a:rPr>
              <a:t>large number of features</a:t>
            </a:r>
            <a:r>
              <a:rPr lang="en-US" sz="1480"/>
              <a:t>. Getting the right ratio of samples to number of features is important, since a tree with few samples in high dimensional space is very likely to overfit.</a:t>
            </a:r>
            <a:endParaRPr/>
          </a:p>
          <a:p>
            <a:pPr marL="171450" lvl="0" indent="-7747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80"/>
              <a:buNone/>
            </a:pPr>
            <a:endParaRPr sz="1480"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Consider performing dimensionality reduction (</a:t>
            </a:r>
            <a:r>
              <a:rPr lang="en-US" sz="1480">
                <a:solidFill>
                  <a:srgbClr val="0070C0"/>
                </a:solidFill>
              </a:rPr>
              <a:t>PCA</a:t>
            </a:r>
            <a:r>
              <a:rPr lang="en-US" sz="1480"/>
              <a:t>, </a:t>
            </a:r>
            <a:r>
              <a:rPr lang="en-US" sz="1480">
                <a:solidFill>
                  <a:srgbClr val="0070C0"/>
                </a:solidFill>
              </a:rPr>
              <a:t>ICA</a:t>
            </a:r>
            <a:r>
              <a:rPr lang="en-US" sz="1480"/>
              <a:t>, or </a:t>
            </a:r>
            <a:r>
              <a:rPr lang="en-US" sz="1480">
                <a:solidFill>
                  <a:srgbClr val="0070C0"/>
                </a:solidFill>
              </a:rPr>
              <a:t>Feature selection</a:t>
            </a:r>
            <a:r>
              <a:rPr lang="en-US" sz="1480"/>
              <a:t>) beforehand to give your tree a better chance of finding features that are discriminative.</a:t>
            </a:r>
            <a:endParaRPr/>
          </a:p>
          <a:p>
            <a:pPr marL="171450" lvl="0" indent="-7747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80"/>
              <a:buNone/>
            </a:pPr>
            <a:endParaRPr sz="1480"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Visualize your tree as you are training by using the export function.</a:t>
            </a:r>
            <a:endParaRPr/>
          </a:p>
          <a:p>
            <a:pPr marL="171450" lvl="0" indent="-7747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80"/>
              <a:buNone/>
            </a:pPr>
            <a:endParaRPr sz="1480"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Use </a:t>
            </a:r>
            <a:r>
              <a:rPr lang="en-US" sz="1480">
                <a:solidFill>
                  <a:srgbClr val="0070C0"/>
                </a:solidFill>
              </a:rPr>
              <a:t>max_depth=3 </a:t>
            </a:r>
            <a:r>
              <a:rPr lang="en-US" sz="1480"/>
              <a:t>as an initial tree depth to get a feel for how the tree is fitting to your data and then increase the depth.</a:t>
            </a:r>
            <a:endParaRPr/>
          </a:p>
          <a:p>
            <a:pPr marL="171450" lvl="0" indent="-7747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80"/>
              <a:buNone/>
            </a:pPr>
            <a:endParaRPr sz="1480"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Remember that the number of samples required to populate the tree doubles for each additional level the tree grows too. Use </a:t>
            </a:r>
            <a:r>
              <a:rPr lang="en-US" sz="1480">
                <a:solidFill>
                  <a:srgbClr val="0070C0"/>
                </a:solidFill>
              </a:rPr>
              <a:t>max_depth </a:t>
            </a:r>
            <a:r>
              <a:rPr lang="en-US" sz="1480"/>
              <a:t>to control the size of the tree to prevent overfitting.</a:t>
            </a:r>
            <a:endParaRPr/>
          </a:p>
        </p:txBody>
      </p:sp>
      <p:sp>
        <p:nvSpPr>
          <p:cNvPr id="647" name="Google Shape;647;p63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648" name="Google Shape;648;p63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6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STEPS </a:t>
            </a:r>
            <a:endParaRPr/>
          </a:p>
        </p:txBody>
      </p:sp>
      <p:sp>
        <p:nvSpPr>
          <p:cNvPr id="654" name="Google Shape;654;p64"/>
          <p:cNvSpPr txBox="1">
            <a:spLocks noGrp="1"/>
          </p:cNvSpPr>
          <p:nvPr>
            <p:ph type="body" idx="1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The important step of </a:t>
            </a:r>
            <a:r>
              <a:rPr lang="en-US" sz="1600">
                <a:solidFill>
                  <a:srgbClr val="0070C0"/>
                </a:solidFill>
              </a:rPr>
              <a:t>tree pruning </a:t>
            </a:r>
            <a:r>
              <a:rPr lang="en-US" sz="1600"/>
              <a:t>is to define a criterion be used to determine the correct final tree size using one of the following methods:		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Gill Sans"/>
              <a:buAutoNum type="arabicPeriod"/>
            </a:pPr>
            <a:r>
              <a:rPr lang="en-US" sz="1600"/>
              <a:t>Use a </a:t>
            </a:r>
            <a:r>
              <a:rPr lang="en-US" sz="1600">
                <a:highlight>
                  <a:srgbClr val="FFFF00"/>
                </a:highlight>
              </a:rPr>
              <a:t>distinct dataset </a:t>
            </a:r>
            <a:r>
              <a:rPr lang="en-US" sz="1600"/>
              <a:t>from the training set (called validation set), to evaluate the effect of post-pruning nodes from the tree.</a:t>
            </a:r>
            <a:endParaRPr/>
          </a:p>
          <a:p>
            <a:pPr marL="342900" lvl="0" indent="-2413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Gill Sans"/>
              <a:buNone/>
            </a:pPr>
            <a:endParaRPr sz="1600"/>
          </a:p>
          <a:p>
            <a:pPr marL="342900" lvl="0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Gill Sans"/>
              <a:buAutoNum type="arabicPeriod"/>
            </a:pPr>
            <a:r>
              <a:rPr lang="en-US" sz="1600"/>
              <a:t>Build the tree by using the training set, then apply a </a:t>
            </a:r>
            <a:r>
              <a:rPr lang="en-US" sz="1600">
                <a:highlight>
                  <a:srgbClr val="FFFF00"/>
                </a:highlight>
              </a:rPr>
              <a:t>statistical test </a:t>
            </a:r>
            <a:r>
              <a:rPr lang="en-US" sz="1600"/>
              <a:t>to estimate whether pruning or expanding a particular node is likely to produce an improvement beyond the training set.</a:t>
            </a:r>
            <a:endParaRPr/>
          </a:p>
          <a:p>
            <a:pPr marL="514350" lvl="2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50"/>
              <a:buChar char="•"/>
            </a:pPr>
            <a:r>
              <a:rPr lang="en-US" sz="1450"/>
              <a:t>Error estimation</a:t>
            </a:r>
            <a:endParaRPr/>
          </a:p>
          <a:p>
            <a:pPr marL="514350" lvl="2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50"/>
              <a:buChar char="•"/>
            </a:pPr>
            <a:r>
              <a:rPr lang="en-US" sz="1450"/>
              <a:t>Significance testing (e.g., Chi-square test)</a:t>
            </a:r>
            <a:endParaRPr/>
          </a:p>
          <a:p>
            <a:pPr marL="342900" lvl="1" indent="-7937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50"/>
              <a:buNone/>
            </a:pPr>
            <a:endParaRPr sz="1450"/>
          </a:p>
          <a:p>
            <a:pPr marL="342900" lvl="0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Gill Sans"/>
              <a:buAutoNum type="arabicPeriod"/>
            </a:pPr>
            <a:r>
              <a:rPr lang="en-US" sz="1600">
                <a:highlight>
                  <a:srgbClr val="FFFF00"/>
                </a:highlight>
              </a:rPr>
              <a:t>Minimum Description Length principle </a:t>
            </a:r>
            <a:r>
              <a:rPr lang="en-US" sz="1600"/>
              <a:t>: Use an explicit measure of the complexity for encoding the training set and the decision tree, stopping growth of the tree when this encoding size (size(tree) + size(misclassifications(tree)) is minimized.</a:t>
            </a:r>
            <a:endParaRPr/>
          </a:p>
        </p:txBody>
      </p:sp>
      <p:sp>
        <p:nvSpPr>
          <p:cNvPr id="655" name="Google Shape;655;p64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656" name="Google Shape;656;p64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endParaRPr/>
          </a:p>
        </p:txBody>
      </p:sp>
      <p:sp>
        <p:nvSpPr>
          <p:cNvPr id="662" name="Google Shape;662;p65"/>
          <p:cNvSpPr txBox="1">
            <a:spLocks noGrp="1"/>
          </p:cNvSpPr>
          <p:nvPr>
            <p:ph type="body" idx="1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85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endParaRPr/>
          </a:p>
        </p:txBody>
      </p:sp>
      <p:sp>
        <p:nvSpPr>
          <p:cNvPr id="663" name="Google Shape;663;p65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664" name="Google Shape;664;p65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TIPS ON PRACTICAL USE</a:t>
            </a:r>
            <a:endParaRPr/>
          </a:p>
        </p:txBody>
      </p:sp>
      <p:sp>
        <p:nvSpPr>
          <p:cNvPr id="670" name="Google Shape;670;p66"/>
          <p:cNvSpPr txBox="1">
            <a:spLocks noGrp="1"/>
          </p:cNvSpPr>
          <p:nvPr>
            <p:ph type="body" idx="1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Use </a:t>
            </a:r>
            <a:r>
              <a:rPr lang="en-US" sz="1600">
                <a:solidFill>
                  <a:srgbClr val="0070C0"/>
                </a:solidFill>
              </a:rPr>
              <a:t>min_samples_split </a:t>
            </a:r>
            <a:r>
              <a:rPr lang="en-US" sz="1600"/>
              <a:t>or </a:t>
            </a:r>
            <a:r>
              <a:rPr lang="en-US" sz="1600">
                <a:solidFill>
                  <a:srgbClr val="0070C0"/>
                </a:solidFill>
              </a:rPr>
              <a:t>min_samples_leaf </a:t>
            </a:r>
            <a:r>
              <a:rPr lang="en-US" sz="1600"/>
              <a:t>to ensure that multiple samples inform every decision in the tree, by controlling which splits will be considered. </a:t>
            </a:r>
            <a:endParaRPr/>
          </a:p>
          <a:p>
            <a:pPr marL="171450" lvl="0" indent="-698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A very small number will usually mean the tree will overfit, whereas a large number will prevent the tree from learning the data. </a:t>
            </a:r>
            <a:endParaRPr/>
          </a:p>
          <a:p>
            <a:pPr marL="171450" lvl="0" indent="-698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Try </a:t>
            </a:r>
            <a:r>
              <a:rPr lang="en-US" sz="1600">
                <a:solidFill>
                  <a:srgbClr val="0070C0"/>
                </a:solidFill>
              </a:rPr>
              <a:t>min_samples_leaf=5</a:t>
            </a:r>
            <a:r>
              <a:rPr lang="en-US" sz="1600"/>
              <a:t> as an initial value. If the sample size varies greatly, a float number can be used as percentage in these two parameters.</a:t>
            </a:r>
            <a:endParaRPr/>
          </a:p>
          <a:p>
            <a:pPr marL="171450" lvl="0" indent="-698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While </a:t>
            </a:r>
            <a:r>
              <a:rPr lang="en-US" sz="1600">
                <a:solidFill>
                  <a:srgbClr val="0070C0"/>
                </a:solidFill>
              </a:rPr>
              <a:t>min_samples_split </a:t>
            </a:r>
            <a:r>
              <a:rPr lang="en-US" sz="1600"/>
              <a:t>can create arbitrarily small leaves, min_samples_leaf guarantees that each leaf has a minimum size, avoiding low-variance, over-fit leaf nodes in regression problems. </a:t>
            </a:r>
            <a:endParaRPr/>
          </a:p>
          <a:p>
            <a:pPr marL="171450" lvl="0" indent="-698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For classification with few classes, min_samples_leaf=1 is often the best choice.</a:t>
            </a:r>
            <a:endParaRPr/>
          </a:p>
        </p:txBody>
      </p:sp>
      <p:sp>
        <p:nvSpPr>
          <p:cNvPr id="671" name="Google Shape;671;p66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672" name="Google Shape;672;p66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TIPS ON PRACTICAL USE</a:t>
            </a:r>
            <a:endParaRPr/>
          </a:p>
        </p:txBody>
      </p:sp>
      <p:sp>
        <p:nvSpPr>
          <p:cNvPr id="678" name="Google Shape;678;p67"/>
          <p:cNvSpPr txBox="1">
            <a:spLocks noGrp="1"/>
          </p:cNvSpPr>
          <p:nvPr>
            <p:ph type="body" idx="1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>
                <a:highlight>
                  <a:srgbClr val="FFFF00"/>
                </a:highlight>
              </a:rPr>
              <a:t>Balance</a:t>
            </a:r>
            <a:r>
              <a:rPr lang="en-US"/>
              <a:t> your dataset before training to prevent the tree from being </a:t>
            </a:r>
            <a:r>
              <a:rPr lang="en-US">
                <a:highlight>
                  <a:srgbClr val="FFFF00"/>
                </a:highlight>
              </a:rPr>
              <a:t>biased</a:t>
            </a:r>
            <a:r>
              <a:rPr lang="en-US"/>
              <a:t> toward the classes that are dominant. </a:t>
            </a:r>
            <a:endParaRPr/>
          </a:p>
          <a:p>
            <a:pPr marL="171450" lvl="0" indent="-8572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</a:pP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>
                <a:highlight>
                  <a:srgbClr val="FFFF00"/>
                </a:highlight>
              </a:rPr>
              <a:t>Class balancing </a:t>
            </a:r>
            <a:r>
              <a:rPr lang="en-US"/>
              <a:t>can be done by sampling an equal number of samples from each class, or preferably by normalizing the sum of the sample weights (sample_weight) for each class to the same value. </a:t>
            </a:r>
            <a:endParaRPr/>
          </a:p>
          <a:p>
            <a:pPr marL="171450" lvl="0" indent="-8572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</a:pP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Also note that weight-based pre-pruning criteria, such as </a:t>
            </a:r>
            <a:r>
              <a:rPr lang="en-US">
                <a:solidFill>
                  <a:srgbClr val="0070C0"/>
                </a:solidFill>
              </a:rPr>
              <a:t>min_weight_fraction_leaf</a:t>
            </a:r>
            <a:r>
              <a:rPr lang="en-US"/>
              <a:t>, will then be less biased toward dominant classes than criteria that are not aware of the sample weights, like </a:t>
            </a:r>
            <a:r>
              <a:rPr lang="en-US">
                <a:solidFill>
                  <a:srgbClr val="0070C0"/>
                </a:solidFill>
              </a:rPr>
              <a:t>min_samples_leaf</a:t>
            </a:r>
            <a:r>
              <a:rPr lang="en-US"/>
              <a:t>.</a:t>
            </a:r>
            <a:endParaRPr/>
          </a:p>
          <a:p>
            <a:pPr marL="171450" lvl="0" indent="-8572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</a:pP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If the samples are weighted, it will be easier to optimize the tree structure using weight-based pre-pruning criterion such as </a:t>
            </a:r>
            <a:r>
              <a:rPr lang="en-US">
                <a:solidFill>
                  <a:srgbClr val="0070C0"/>
                </a:solidFill>
              </a:rPr>
              <a:t>min_weight_fraction_leaf</a:t>
            </a:r>
            <a:r>
              <a:rPr lang="en-US"/>
              <a:t>, which ensure that leaf nodes contain at least a fraction of the overall sum of the sample weights.</a:t>
            </a:r>
            <a:endParaRPr/>
          </a:p>
          <a:p>
            <a:pPr marL="171450" lvl="0" indent="-8572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</a:pP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If the input matrix X is very sparse, it is recommended to convert to sparse csc_matrix before calling fit and sparse csr_matrix before calling predict. Training time can be orders of magnitude faster for a sparse matrix input compared to a dense matrix when features have zero values in most of the samples.</a:t>
            </a:r>
            <a:endParaRPr/>
          </a:p>
        </p:txBody>
      </p:sp>
      <p:sp>
        <p:nvSpPr>
          <p:cNvPr id="679" name="Google Shape;679;p67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680" name="Google Shape;680;p67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67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TREE ALGORITHMS: ID3, C4.5, C5.0 AND CART</a:t>
            </a:r>
            <a:endParaRPr/>
          </a:p>
        </p:txBody>
      </p:sp>
      <p:graphicFrame>
        <p:nvGraphicFramePr>
          <p:cNvPr id="106" name="Google Shape;106;p7"/>
          <p:cNvGraphicFramePr/>
          <p:nvPr/>
        </p:nvGraphicFramePr>
        <p:xfrm>
          <a:off x="0" y="892175"/>
          <a:ext cx="9144000" cy="3520460"/>
        </p:xfrm>
        <a:graphic>
          <a:graphicData uri="http://schemas.openxmlformats.org/drawingml/2006/table">
            <a:tbl>
              <a:tblPr firstRow="1" bandRow="1">
                <a:noFill/>
                <a:tableStyleId>{76CD70D9-607C-4445-8597-E9827AF439F8}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ID3 (Iterative Dichotomiser 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C4.5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C5.0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CART (Classification and Regression Trees)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/>
                        <a:t>Developed in 1986 by Ross Quinlan. </a:t>
                      </a:r>
                      <a:endParaRPr/>
                    </a:p>
                    <a:p>
                      <a:pPr marL="285750" marR="0" lvl="0" indent="-209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/>
                        <a:t>The algorithm creates a multiway tree, finding for each node the categorical feature that will yield the </a:t>
                      </a:r>
                      <a:r>
                        <a:rPr lang="en-US" sz="1200">
                          <a:highlight>
                            <a:srgbClr val="FFFF00"/>
                          </a:highlight>
                        </a:rPr>
                        <a:t>largest information gain </a:t>
                      </a:r>
                      <a:r>
                        <a:rPr lang="en-US" sz="1200"/>
                        <a:t>for categorical targets.</a:t>
                      </a:r>
                      <a:endParaRPr/>
                    </a:p>
                    <a:p>
                      <a:pPr marL="285750" marR="0" lvl="0" indent="-209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/>
                        <a:t>Trees are grown to their maximum size and then a pruning step is usually applied to improve the ability of the tree to generalize the unseen data.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/>
                        <a:t>is the successor to ID3</a:t>
                      </a:r>
                      <a:endParaRPr/>
                    </a:p>
                    <a:p>
                      <a:pPr marL="171450" marR="0" lvl="0" indent="-95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/>
                        <a:t>removed the restriction that features must be categorical</a:t>
                      </a:r>
                      <a:endParaRPr/>
                    </a:p>
                    <a:p>
                      <a:pPr marL="171450" marR="0" lvl="0" indent="-95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/>
                        <a:t>converts the trained trees (i.e. the output of the ID3 algorithm) into sets of if-then rules</a:t>
                      </a:r>
                      <a:endParaRPr/>
                    </a:p>
                    <a:p>
                      <a:pPr marL="171450" marR="0" lvl="0" indent="-95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/>
                    </a:p>
                    <a:p>
                      <a:pPr marL="171450" marR="0" lvl="0" indent="-95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/>
                    </a:p>
                    <a:p>
                      <a:pPr marL="171450" marR="0" lvl="0" indent="-95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/>
                        <a:t>Quinlan’s latest version release under a </a:t>
                      </a:r>
                      <a:r>
                        <a:rPr lang="en-US" sz="1200">
                          <a:highlight>
                            <a:srgbClr val="FFFF00"/>
                          </a:highlight>
                        </a:rPr>
                        <a:t>proprietary license</a:t>
                      </a:r>
                      <a:r>
                        <a:rPr lang="en-US" sz="1200"/>
                        <a:t>. </a:t>
                      </a:r>
                      <a:endParaRPr/>
                    </a:p>
                    <a:p>
                      <a:pPr marL="171450" marR="0" lvl="0" indent="-95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/>
                        <a:t>It uses less memory and builds smaller rulesets than C4.5 while being </a:t>
                      </a:r>
                      <a:r>
                        <a:rPr lang="en-US" sz="1200">
                          <a:highlight>
                            <a:srgbClr val="FFFF00"/>
                          </a:highlight>
                        </a:rPr>
                        <a:t>more accurate</a:t>
                      </a:r>
                      <a:r>
                        <a:rPr lang="en-US" sz="1200"/>
                        <a:t>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/>
                        <a:t>is very similar to C4.5, but it differs in that it supports numerical target variables (regression) </a:t>
                      </a:r>
                      <a:endParaRPr/>
                    </a:p>
                    <a:p>
                      <a:pPr marL="171450" marR="0" lvl="0" indent="-95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/>
                        <a:t>does not compute rule sets. </a:t>
                      </a:r>
                      <a:endParaRPr/>
                    </a:p>
                    <a:p>
                      <a:pPr marL="171450" marR="0" lvl="0" indent="-95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/>
                        <a:t>CART constructs binary trees using the feature and threshold that yield the </a:t>
                      </a:r>
                      <a:r>
                        <a:rPr lang="en-US" sz="1200">
                          <a:highlight>
                            <a:srgbClr val="FFFF00"/>
                          </a:highlight>
                        </a:rPr>
                        <a:t>largest information gain</a:t>
                      </a:r>
                      <a:r>
                        <a:rPr lang="en-US" sz="1200"/>
                        <a:t> at each node.</a:t>
                      </a:r>
                      <a:endParaRPr/>
                    </a:p>
                    <a:p>
                      <a:pPr marL="171450" marR="0" lvl="0" indent="-95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i="1"/>
                        <a:t>scikit-learn uses an optimized version of the CART algorithm.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7" name="Google Shape;107;p7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108" name="Google Shape;108;p7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ENTROPY (IMPURITY)</a:t>
            </a:r>
            <a:endParaRPr/>
          </a:p>
        </p:txBody>
      </p:sp>
      <p:sp>
        <p:nvSpPr>
          <p:cNvPr id="114" name="Google Shape;114;p8"/>
          <p:cNvSpPr txBox="1">
            <a:spLocks noGrp="1"/>
          </p:cNvSpPr>
          <p:nvPr>
            <p:ph type="body" idx="1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According to </a:t>
            </a:r>
            <a:r>
              <a:rPr lang="en-US" sz="1600">
                <a:solidFill>
                  <a:srgbClr val="0070C0"/>
                </a:solidFill>
              </a:rPr>
              <a:t>Wikipedia</a:t>
            </a:r>
            <a:r>
              <a:rPr lang="en-US" sz="1600"/>
              <a:t>, … </a:t>
            </a:r>
            <a:r>
              <a:rPr lang="en-US" sz="1600">
                <a:solidFill>
                  <a:srgbClr val="0070C0"/>
                </a:solidFill>
              </a:rPr>
              <a:t>Entropy</a:t>
            </a:r>
            <a:r>
              <a:rPr lang="en-US" sz="1600"/>
              <a:t> refers to </a:t>
            </a:r>
            <a:r>
              <a:rPr lang="en-US" sz="1600">
                <a:solidFill>
                  <a:schemeClr val="dk1"/>
                </a:solidFill>
                <a:highlight>
                  <a:srgbClr val="FFFF00"/>
                </a:highlight>
              </a:rPr>
              <a:t>disorder or uncertainty</a:t>
            </a:r>
            <a:r>
              <a:rPr lang="en-US" sz="1600"/>
              <a:t>.</a:t>
            </a:r>
            <a:endParaRPr/>
          </a:p>
          <a:p>
            <a:pPr marL="171450" lvl="0" indent="-698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 b="1"/>
              <a:t>Definition</a:t>
            </a:r>
            <a:r>
              <a:rPr lang="en-US" sz="1600"/>
              <a:t>:  </a:t>
            </a:r>
            <a:r>
              <a:rPr lang="en-US" sz="1600">
                <a:solidFill>
                  <a:srgbClr val="0070C0"/>
                </a:solidFill>
              </a:rPr>
              <a:t>Entropy</a:t>
            </a:r>
            <a:r>
              <a:rPr lang="en-US" sz="1600"/>
              <a:t> is the measures of impurity, disorder or uncertainty in a bunch of examples.</a:t>
            </a:r>
            <a:endParaRPr/>
          </a:p>
        </p:txBody>
      </p:sp>
      <p:sp>
        <p:nvSpPr>
          <p:cNvPr id="115" name="Google Shape;115;p8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116" name="Google Shape;116;p8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17" name="Google Shape;117;p8"/>
          <p:cNvSpPr/>
          <p:nvPr/>
        </p:nvSpPr>
        <p:spPr>
          <a:xfrm>
            <a:off x="167640" y="2226421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Entropy = − ∑p</a:t>
            </a:r>
            <a:r>
              <a:rPr lang="en-US" sz="1800" b="0" i="0" u="none" strike="noStrike" cap="none" baseline="-25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j </a:t>
            </a:r>
            <a:r>
              <a:rPr lang="en-US" sz="1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lang="en-US" sz="1800" b="0" i="0" u="none" strike="noStrike" cap="none" baseline="-25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none" strike="noStrike" cap="none" baseline="-25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sz="18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8" name="Google Shape;118;p8"/>
          <p:cNvSpPr/>
          <p:nvPr/>
        </p:nvSpPr>
        <p:spPr>
          <a:xfrm>
            <a:off x="5692140" y="2476500"/>
            <a:ext cx="3284220" cy="119634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0"/>
                </a:moveTo>
                <a:close/>
                <a:lnTo>
                  <a:pt x="-10000" y="120000"/>
                </a:lnTo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62107" y="-68334"/>
                </a:lnTo>
              </a:path>
            </a:pathLst>
          </a:custGeom>
          <a:gradFill>
            <a:gsLst>
              <a:gs pos="0">
                <a:srgbClr val="FCBD82"/>
              </a:gs>
              <a:gs pos="100000">
                <a:srgbClr val="FDBB7B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There are 3 commonly used </a:t>
            </a:r>
            <a:r>
              <a:rPr lang="en-US" sz="140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impurity</a:t>
            </a: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measures used in binary decision trees: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- Entropy,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- Gini index,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- and Classification Error.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MATHEMATICAL INTUITION OF ENTROPY</a:t>
            </a:r>
            <a:endParaRPr/>
          </a:p>
        </p:txBody>
      </p:sp>
      <p:sp>
        <p:nvSpPr>
          <p:cNvPr id="124" name="Google Shape;124;p9"/>
          <p:cNvSpPr txBox="1">
            <a:spLocks noGrp="1"/>
          </p:cNvSpPr>
          <p:nvPr>
            <p:ph type="dt" idx="10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ldNum" idx="12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26" name="Google Shape;126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0257" y="999167"/>
            <a:ext cx="4179860" cy="2488136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7" name="Google Shape;127;p9"/>
          <p:cNvSpPr/>
          <p:nvPr/>
        </p:nvSpPr>
        <p:spPr>
          <a:xfrm>
            <a:off x="60959" y="3894466"/>
            <a:ext cx="8922784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set is tidy if it contains only items with the same label and messy if it is a mix of items with different labels.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With no item with label 1 (p=0) or if the set is full of items with Label 1 (p=1), the entropy is </a:t>
            </a:r>
            <a:r>
              <a:rPr lang="en-US" sz="14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zero</a:t>
            </a: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  </a:t>
            </a:r>
            <a:r>
              <a:rPr lang="en-US" sz="140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LEAST MESSY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With half in Label 1, half in Label 2 (p=1/2), the entropy is </a:t>
            </a:r>
            <a:r>
              <a:rPr lang="en-US" sz="140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maximal</a:t>
            </a: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(equals to 1) .. </a:t>
            </a:r>
            <a:r>
              <a:rPr lang="en-US" sz="140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MOST MESSY</a:t>
            </a: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symmetric , among the two categories to classify, there not one which is messier than the other.</a:t>
            </a:r>
            <a:endParaRPr/>
          </a:p>
        </p:txBody>
      </p:sp>
      <p:pic>
        <p:nvPicPr>
          <p:cNvPr id="128" name="Google Shape;12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58281" y="999167"/>
            <a:ext cx="3854314" cy="249261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9" name="Google Shape;129;p9"/>
          <p:cNvSpPr/>
          <p:nvPr/>
        </p:nvSpPr>
        <p:spPr>
          <a:xfrm>
            <a:off x="5887210" y="935154"/>
            <a:ext cx="154229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minimal </a:t>
            </a:r>
            <a:r>
              <a:rPr lang="en-US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value at equal class distribution</a:t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>
            <a:off x="5416062" y="3477377"/>
            <a:ext cx="233875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minimal </a:t>
            </a:r>
            <a:r>
              <a:rPr lang="en-US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value if only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 class left in S</a:t>
            </a:r>
            <a:endParaRPr/>
          </a:p>
        </p:txBody>
      </p:sp>
      <p:cxnSp>
        <p:nvCxnSpPr>
          <p:cNvPr id="131" name="Google Shape;131;p9"/>
          <p:cNvCxnSpPr/>
          <p:nvPr/>
        </p:nvCxnSpPr>
        <p:spPr>
          <a:xfrm rot="10800000">
            <a:off x="5169877" y="3462595"/>
            <a:ext cx="717333" cy="230226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2" name="Google Shape;132;p9"/>
          <p:cNvCxnSpPr/>
          <p:nvPr/>
        </p:nvCxnSpPr>
        <p:spPr>
          <a:xfrm rot="10800000" flipH="1">
            <a:off x="7429501" y="3462566"/>
            <a:ext cx="764930" cy="22705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3" name="Google Shape;133;p9"/>
          <p:cNvSpPr/>
          <p:nvPr/>
        </p:nvSpPr>
        <p:spPr>
          <a:xfrm rot="-2054403">
            <a:off x="2731773" y="878565"/>
            <a:ext cx="1928871" cy="1379764"/>
          </a:xfrm>
          <a:prstGeom prst="irregularSeal1">
            <a:avLst/>
          </a:prstGeom>
          <a:solidFill>
            <a:schemeClr val="accent1"/>
          </a:solidFill>
          <a:ln w="12700" cap="flat" cmpd="sng">
            <a:solidFill>
              <a:srgbClr val="B376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Refer entropy.xlsx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7788</Words>
  <Application>Microsoft Office PowerPoint</Application>
  <PresentationFormat>On-screen Show (16:9)</PresentationFormat>
  <Paragraphs>1087</Paragraphs>
  <Slides>67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Calibri</vt:lpstr>
      <vt:lpstr>Arial</vt:lpstr>
      <vt:lpstr>Gill Sans</vt:lpstr>
      <vt:lpstr>Open Sans</vt:lpstr>
      <vt:lpstr>Parcel</vt:lpstr>
      <vt:lpstr>DECISION TREE</vt:lpstr>
      <vt:lpstr>WHAT IT IS </vt:lpstr>
      <vt:lpstr>DECISION TREES</vt:lpstr>
      <vt:lpstr>TYPES OF DECISION TREES</vt:lpstr>
      <vt:lpstr>TERMS</vt:lpstr>
      <vt:lpstr>DECISION CRITERIA</vt:lpstr>
      <vt:lpstr>TREE ALGORITHMS: ID3, C4.5, C5.0 AND CART</vt:lpstr>
      <vt:lpstr>ENTROPY (IMPURITY)</vt:lpstr>
      <vt:lpstr>MATHEMATICAL INTUITION OF ENTROPY</vt:lpstr>
      <vt:lpstr>MEANING</vt:lpstr>
      <vt:lpstr>EVOLUTION OF ENTROPY</vt:lpstr>
      <vt:lpstr>IT MEANS … </vt:lpstr>
      <vt:lpstr>GENERALIZATION</vt:lpstr>
      <vt:lpstr>INFORMATION GAIN</vt:lpstr>
      <vt:lpstr>EXAMPLE – USING IMPURITY (ENTROPY)</vt:lpstr>
      <vt:lpstr>EXAMPLE – USING IMPURITY (ENTROPY)</vt:lpstr>
      <vt:lpstr>EXAMPLE – USING IMPURITY (ENTROPY)</vt:lpstr>
      <vt:lpstr>DATASET</vt:lpstr>
      <vt:lpstr>HOW THE ALGORITHM WORKS</vt:lpstr>
      <vt:lpstr>EXAMPLE – HOW DID IT WORK ON PREVIOUS DATASET</vt:lpstr>
      <vt:lpstr>EXAMPLE – HOW DID IT WORK ON PREVIOUS DATASET</vt:lpstr>
      <vt:lpstr>EXAMPLE – HOW DID IT WORK ON PREVIOUS DATASET</vt:lpstr>
      <vt:lpstr>EXAMPLE - ENTROPY OF TARGET</vt:lpstr>
      <vt:lpstr>ENTROPY OF TARGET</vt:lpstr>
      <vt:lpstr>ENTROPY OF TARGET</vt:lpstr>
      <vt:lpstr>ENTROPY OF TARGET</vt:lpstr>
      <vt:lpstr>ENTROPY OF TARGET</vt:lpstr>
      <vt:lpstr>DECISION</vt:lpstr>
      <vt:lpstr>AND THE TREE …</vt:lpstr>
      <vt:lpstr>SHORTCOMINGS OF THE ENTROPY MEASURE</vt:lpstr>
      <vt:lpstr>GINI INDEX</vt:lpstr>
      <vt:lpstr>INTUITION</vt:lpstr>
      <vt:lpstr>GINI INDEX</vt:lpstr>
      <vt:lpstr>GINI INDEX</vt:lpstr>
      <vt:lpstr>DECISION</vt:lpstr>
      <vt:lpstr>DECISION BOUNDARIES</vt:lpstr>
      <vt:lpstr>ENTROPY VS GINI</vt:lpstr>
      <vt:lpstr>DECISION TREE VARIATIONS</vt:lpstr>
      <vt:lpstr>NUMERIC VARIABLES - ENTROPY-BASED DISCRETIZATION</vt:lpstr>
      <vt:lpstr>NUMERIC VARIABLES - ENTROPY-BASED DISCRETIZATION</vt:lpstr>
      <vt:lpstr>NUMERIC VARIABLES - ENTROPY-BASED DISCRETIZATION</vt:lpstr>
      <vt:lpstr>NUMERIC VARIABLES - ENTROPY-BASED DISCRETIZATION</vt:lpstr>
      <vt:lpstr>NUMERIC VARIABLES - ENTROPY-BASED DISCRETIZATION</vt:lpstr>
      <vt:lpstr>NUMERIC VARIABLES - ENTROPY-BASED DISCRETIZATION</vt:lpstr>
      <vt:lpstr>NUMERIC VARIABLES - ENTROPY-BASED DISCRETIZATION</vt:lpstr>
      <vt:lpstr>NUMERIC VARIABLES - ENTROPY-BASED DISCRETIZATION</vt:lpstr>
      <vt:lpstr>SCIKIT LEARN PARAMETERS</vt:lpstr>
      <vt:lpstr>SCIKIT LEARN PARAMETERS</vt:lpstr>
      <vt:lpstr>SCIKIT LEARN PARAMETERS</vt:lpstr>
      <vt:lpstr>SCIKIT LEARN PARAMETERS</vt:lpstr>
      <vt:lpstr>SCIKIT LEARN PARAMETERS</vt:lpstr>
      <vt:lpstr>SCIKIT LEARN PARAMETERS</vt:lpstr>
      <vt:lpstr>ATTRIBUTES</vt:lpstr>
      <vt:lpstr>REGRESSION WITH DECISION TREES</vt:lpstr>
      <vt:lpstr>STANDARD DEVIATION REDUCTION</vt:lpstr>
      <vt:lpstr>SCIKIT LEARN PARAMETERS</vt:lpstr>
      <vt:lpstr>SCIKIT LEARN PARAMETERS</vt:lpstr>
      <vt:lpstr>ATTRIBUTES</vt:lpstr>
      <vt:lpstr>USE CASES</vt:lpstr>
      <vt:lpstr>ADVANTAGES </vt:lpstr>
      <vt:lpstr>DISADVANTAGES </vt:lpstr>
      <vt:lpstr>DECISION TREE - OVERFITTING</vt:lpstr>
      <vt:lpstr>TIPS ON PRACTICAL USE</vt:lpstr>
      <vt:lpstr>STEPS </vt:lpstr>
      <vt:lpstr>PowerPoint Presentation</vt:lpstr>
      <vt:lpstr>TIPS ON PRACTICAL USE</vt:lpstr>
      <vt:lpstr>TIPS ON PRACTICAL 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cp:lastModifiedBy>Shubham Birari</cp:lastModifiedBy>
  <cp:revision>1</cp:revision>
  <dcterms:modified xsi:type="dcterms:W3CDTF">2023-03-31T06:29:09Z</dcterms:modified>
</cp:coreProperties>
</file>