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18"/>
  </p:notesMasterIdLst>
  <p:handoutMasterIdLst>
    <p:handoutMasterId r:id="rId19"/>
  </p:handoutMasterIdLst>
  <p:sldIdLst>
    <p:sldId id="350" r:id="rId2"/>
    <p:sldId id="322" r:id="rId3"/>
    <p:sldId id="448" r:id="rId4"/>
    <p:sldId id="449" r:id="rId5"/>
    <p:sldId id="444" r:id="rId6"/>
    <p:sldId id="445" r:id="rId7"/>
    <p:sldId id="446" r:id="rId8"/>
    <p:sldId id="447" r:id="rId9"/>
    <p:sldId id="456" r:id="rId10"/>
    <p:sldId id="450" r:id="rId11"/>
    <p:sldId id="451" r:id="rId12"/>
    <p:sldId id="452" r:id="rId13"/>
    <p:sldId id="454" r:id="rId14"/>
    <p:sldId id="453" r:id="rId15"/>
    <p:sldId id="435" r:id="rId16"/>
    <p:sldId id="457" r:id="rId17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5628" autoAdjust="0"/>
  </p:normalViewPr>
  <p:slideViewPr>
    <p:cSldViewPr snapToGrid="0">
      <p:cViewPr varScale="1">
        <p:scale>
          <a:sx n="150" d="100"/>
          <a:sy n="150" d="100"/>
        </p:scale>
        <p:origin x="28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8T12:05:23.69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0,'28'0'109,"27"0"1,-27 0-95,27 0 79,-27 0-78,27 0-16,-28 0 15,29 0 1,-29 0-16,1 0 16,-1 0-16,1 0 15,0 0-15,-1 0 16,1 0 0,27 0-16,-27 0 15,-1 0-15,29 0 16,-1 0-1,-28 0-15,1 0 63,0 0-32,-1 0-15,1 0-16,27 0 15,-27 0 1,27 0-16,-28 0 16,1 0-1,0 0 1,-1 0 15,1 0-31,-1 0 16,1 0-1,0 0 1,-1 0-16,1 0 16,0 0 15,-1 0 16,1 0-32,-1 0 1,1 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8T12:05:25.6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0,'28'0'79,"0"0"14,-1 0-77,28 0 0,1 0-1,27 0-15,-1 0 16,-54 0-16,27 0 15,-27 0-15,-1 0 16,1 0 0,0 0 31,27 0-16,-28 0-31,56 0 15,0 0-15,-28 0 16,28 0-16,0 0 16,-55 0-16,27 0 15,-28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8T12:05:34.03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27 0 0,'-27'0'62,"82"0"95,0 0-142,-27 0-15,-1 0 16,1 0-16,-1 0 16,1 0-16,0 0 15,-1 0 1,1 0 15,-1 0 63,29 0-79,-1 0 1,0 0-16,0 0 16,-27 0-1,0 0 1,-1 0 15,1 0 47,-1 0-62,29 0-16,-29 0 16,1 0-16,27 0 15,-27 0-15,27 0 16,-28 0-1,1 0 64,0 0-64,-1 0 1,29 0-16,-29 0 62,1 0-46,-1 0 0,1 0 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8T12:05:38.13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0,'55'0'203,"-27"0"-187,27 0-16,-28 0 16,1 0-16,0 0 15,-1 0-15,1 0 16,-1 0 0,1 0-1,0 0 32,-1 0-47,1 0 16,0 0-16,-1 0 15,1 0-15,-1 0 16,29 0-16,-29 0 125,1 0-109,-1 0-16,29 0 15,-29 0 1,56 0-16,-55 0 15,27 0-15,-28 0 16,1 0 15,0 0 16,-1 0-31,1 0 15,0 0 32,-1 0-32,1 0 0,-1 0-15,1 0 62,0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8T13:03:38.78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58 0,'28'0'187,"55"0"-187,-1 0 16,57 0-16,-57 0 15,56 0-15,-55 0 16,-28 0-16,28 0 16,-28 0-16,1 0 15,-29 0-15,1 0 16,0 0-1,-28-27 17,27 27-17,56 0-15,-28 0 16,-27 0-16,55 0 16,-28 0-16,-28 0 15,56 0-15,-28 0 16,28 0-16,-27 0 15,-1 0-15,28 0 16,-1 0-16,-54 0 16,55 0-16,0 0 15,-1 0-15,-54 0 16,55 0-16,-28 0 16,0 0-1,-27 0-15,0 0 0,54 0 16,-26 0-1,-29 0-15,28 0 16,28 0-16,-55 0 16,-1 0-16,29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1/12/19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1/12/19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1/12/19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1/12/19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1/12/19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1/12/19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1/12/19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customXml" Target="../ink/ink2.xml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AF92-55E8-4F6F-BC8E-4EDC2FF9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6F03-087C-46F3-BAFC-BC576AE9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Conditional probability</a:t>
            </a:r>
          </a:p>
          <a:p>
            <a:r>
              <a:rPr lang="en-US" sz="1400" dirty="0"/>
              <a:t>Know what Naïve Bayes is</a:t>
            </a:r>
          </a:p>
          <a:p>
            <a:r>
              <a:rPr lang="en-US" sz="1400" dirty="0"/>
              <a:t>Algorithm - steps</a:t>
            </a:r>
          </a:p>
          <a:p>
            <a:r>
              <a:rPr lang="en-US" sz="1400" dirty="0"/>
              <a:t>Process - body</a:t>
            </a:r>
          </a:p>
          <a:p>
            <a:r>
              <a:rPr lang="en-US" sz="1400" dirty="0"/>
              <a:t>output</a:t>
            </a:r>
          </a:p>
          <a:p>
            <a:r>
              <a:rPr lang="en-US" sz="1400" dirty="0"/>
              <a:t>Evaluation methods</a:t>
            </a:r>
          </a:p>
          <a:p>
            <a:r>
              <a:rPr lang="en-US" sz="1400" dirty="0"/>
              <a:t>Evaluation measures</a:t>
            </a:r>
          </a:p>
          <a:p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288A-F4C0-4135-89A2-52B676AF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Supervise Machine learning algorithm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FCC12-6CF7-4161-AD97-4BC141D1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1/12/19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D674-D8F6-4537-AC45-4626875A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A9782-3D79-41FA-9C0B-81CA62BB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A72A9-4796-4C92-AE52-676D6FB87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170D-EECB-4870-9827-AA45B118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22" y="983974"/>
            <a:ext cx="5153025" cy="1485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7E6E8D-2248-4282-BB36-0D491D6FD982}"/>
              </a:ext>
            </a:extLst>
          </p:cNvPr>
          <p:cNvSpPr/>
          <p:nvPr/>
        </p:nvSpPr>
        <p:spPr>
          <a:xfrm>
            <a:off x="0" y="956573"/>
            <a:ext cx="38839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let’s say we have data on 1000 pieces of fruit.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fruit being a Banana, Orange or some Other fruit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imagine we know 3 features of each fruit,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long</a:t>
            </a:r>
            <a:r>
              <a:rPr lang="en-US" sz="1600" dirty="0"/>
              <a:t> or not,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sweet</a:t>
            </a:r>
            <a:r>
              <a:rPr lang="en-US" sz="1600" dirty="0"/>
              <a:t> or not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yellow</a:t>
            </a:r>
            <a:r>
              <a:rPr lang="en-US" sz="1600" dirty="0"/>
              <a:t> or not</a:t>
            </a:r>
          </a:p>
        </p:txBody>
      </p:sp>
    </p:spTree>
    <p:extLst>
      <p:ext uri="{BB962C8B-B14F-4D97-AF65-F5344CB8AC3E}">
        <p14:creationId xmlns:p14="http://schemas.microsoft.com/office/powerpoint/2010/main" val="82186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D674-D8F6-4537-AC45-4626875A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A9782-3D79-41FA-9C0B-81CA62BB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A72A9-4796-4C92-AE52-676D6FB87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170D-EECB-4870-9827-AA45B118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22" y="983974"/>
            <a:ext cx="5153025" cy="1485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93EDFA-388B-4B50-943F-4B2C4F0373B1}"/>
              </a:ext>
            </a:extLst>
          </p:cNvPr>
          <p:cNvSpPr/>
          <p:nvPr/>
        </p:nvSpPr>
        <p:spPr>
          <a:xfrm>
            <a:off x="0" y="983974"/>
            <a:ext cx="3883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 from the table what do we already know?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50% of the fruits are bananas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30% are oranges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20% are other fruits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C8EF69-A3FA-4508-9F1A-3678781F1601}"/>
              </a:ext>
            </a:extLst>
          </p:cNvPr>
          <p:cNvSpPr/>
          <p:nvPr/>
        </p:nvSpPr>
        <p:spPr>
          <a:xfrm>
            <a:off x="-1" y="2553634"/>
            <a:ext cx="62417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Based on our training set we can also say the following: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From 500 bananas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400 (0.8) are Long, 350 (0.7) are Sweet and 450 (0.9) are Yellow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Out of 300 oranges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 are Long, 150 (0.5) are Sweet and 300 (1) are Yellow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From the remaining 200 fruits,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100 (0.5) are Long, 150 (0.75) are Sweet and 50 (0.25) are Yellow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A2D14514-E8A5-4354-9D92-29D018B0B859}"/>
              </a:ext>
            </a:extLst>
          </p:cNvPr>
          <p:cNvSpPr/>
          <p:nvPr/>
        </p:nvSpPr>
        <p:spPr>
          <a:xfrm>
            <a:off x="6569765" y="2703443"/>
            <a:ext cx="2467182" cy="993914"/>
          </a:xfrm>
          <a:prstGeom prst="accentBorderCallout1">
            <a:avLst>
              <a:gd name="adj1" fmla="val 18750"/>
              <a:gd name="adj2" fmla="val -8333"/>
              <a:gd name="adj3" fmla="val 19057"/>
              <a:gd name="adj4" fmla="val -7821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Can we predict the class of another fruit as it’s introduced to us?</a:t>
            </a:r>
          </a:p>
        </p:txBody>
      </p:sp>
    </p:spTree>
    <p:extLst>
      <p:ext uri="{BB962C8B-B14F-4D97-AF65-F5344CB8AC3E}">
        <p14:creationId xmlns:p14="http://schemas.microsoft.com/office/powerpoint/2010/main" val="195891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61C6-625D-4F60-9609-4AE0FA62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BEE45-C399-4034-A246-CDAC8823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32C0C-4D9D-4939-B4A1-38F7E90E2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4A9F5-A9E3-480B-AE9E-CCDCC86A1D4D}"/>
              </a:ext>
            </a:extLst>
          </p:cNvPr>
          <p:cNvSpPr/>
          <p:nvPr/>
        </p:nvSpPr>
        <p:spPr>
          <a:xfrm>
            <a:off x="119269" y="1000144"/>
            <a:ext cx="88259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 let’s say we’re given the features of a piece of new fruit and we need to predict the class. We are told that the fruit is </a:t>
            </a:r>
            <a:r>
              <a:rPr lang="en-US" sz="1600" dirty="0">
                <a:solidFill>
                  <a:srgbClr val="0070C0"/>
                </a:solidFill>
              </a:rPr>
              <a:t>Long, Sweet and Yellow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Is it a Banana? Is it an Orange? Or Is it some Other Fruit?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653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3F8F-B779-4762-B46A-56BCFDBF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E424E-3DF2-45AD-8277-1881A19F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0D05D-A771-495D-B291-8FB112A97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04008-83AE-4982-BAA0-46BAE44B664C}"/>
              </a:ext>
            </a:extLst>
          </p:cNvPr>
          <p:cNvSpPr/>
          <p:nvPr/>
        </p:nvSpPr>
        <p:spPr>
          <a:xfrm>
            <a:off x="86263" y="1049036"/>
            <a:ext cx="89800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P(O | E1, E2, E3, E4) </a:t>
            </a:r>
          </a:p>
          <a:p>
            <a:endParaRPr lang="pt-BR" sz="1400" dirty="0"/>
          </a:p>
          <a:p>
            <a:r>
              <a:rPr lang="pt-BR" sz="1400" dirty="0"/>
              <a:t>= [[P(E1|O) * P(E2|O) * P(E3|O) * P(E4|O)]  [(P(E1) * P(E2) * P(E3) * P(E4))]] * P(O)</a:t>
            </a:r>
          </a:p>
          <a:p>
            <a:endParaRPr lang="pt-BR" sz="1400" dirty="0"/>
          </a:p>
          <a:p>
            <a:r>
              <a:rPr lang="en-US" sz="1400" dirty="0"/>
              <a:t>P(Banana/Long, Sweet and Yellow) </a:t>
            </a:r>
          </a:p>
          <a:p>
            <a:endParaRPr lang="en-US" sz="1400" dirty="0"/>
          </a:p>
          <a:p>
            <a:r>
              <a:rPr lang="en-US" sz="1400" dirty="0"/>
              <a:t>= [[P(Long/Banana) * p(Sweet/Banana) * P(Yellow/Banana)]  [P(Long) * P(Sweet) * P(Yellow)]] * P(banana)</a:t>
            </a:r>
          </a:p>
          <a:p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F9CDB-0786-43BC-8DAD-9BC06ADD5EF5}"/>
              </a:ext>
            </a:extLst>
          </p:cNvPr>
          <p:cNvCxnSpPr/>
          <p:nvPr/>
        </p:nvCxnSpPr>
        <p:spPr>
          <a:xfrm flipH="1">
            <a:off x="3295290" y="1370380"/>
            <a:ext cx="138023" cy="5865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C22C03-24EC-45CE-ABA8-6F1BC086E4E1}"/>
              </a:ext>
            </a:extLst>
          </p:cNvPr>
          <p:cNvCxnSpPr/>
          <p:nvPr/>
        </p:nvCxnSpPr>
        <p:spPr>
          <a:xfrm flipH="1">
            <a:off x="4370717" y="2172420"/>
            <a:ext cx="138023" cy="5865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A9E60B0-63EA-4A76-A0DB-A81006E4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2680621"/>
            <a:ext cx="5598444" cy="23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2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61C6-625D-4F60-9609-4AE0FA62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BEE45-C399-4034-A246-CDAC8823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32C0C-4D9D-4939-B4A1-38F7E90E2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1CAE7D-0E2B-4E9F-8B6C-6A4823CFF56D}"/>
                  </a:ext>
                </a:extLst>
              </p14:cNvPr>
              <p14:cNvContentPartPr/>
              <p14:nvPr/>
            </p14:nvContentPartPr>
            <p14:xfrm>
              <a:off x="2385313" y="1818306"/>
              <a:ext cx="1004400" cy="21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1CAE7D-0E2B-4E9F-8B6C-6A4823CFF5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9313" y="1746306"/>
                <a:ext cx="1076040" cy="164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511BA6-CD2D-4B62-AB2A-9567E6A66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2" y="925496"/>
            <a:ext cx="8885276" cy="24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5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242D-4B52-490D-A3EA-489661EC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 in scikit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A265-3ACB-4A99-BBF5-80C1DCF2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3 types of Naive Bayes model under scikit learn library: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Gaussian</a:t>
            </a:r>
            <a:r>
              <a:rPr lang="en-US" sz="1600" dirty="0"/>
              <a:t>:  It is used in classification and it assumes that features follow a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 distribution.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Multinomial</a:t>
            </a:r>
            <a:r>
              <a:rPr lang="en-US" sz="1600" dirty="0"/>
              <a:t>:  It is used for discrete counts. For example, a text classification problem where we have frequency counts of features in a vector. The multinomial distribution normally requires integer feature counts. However, in practice, fractional counts such as </a:t>
            </a:r>
            <a:r>
              <a:rPr lang="en-US" sz="1600" dirty="0" err="1">
                <a:solidFill>
                  <a:srgbClr val="0070C0"/>
                </a:solidFill>
              </a:rPr>
              <a:t>tf-idf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may also work.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Bernoulli</a:t>
            </a:r>
            <a:r>
              <a:rPr lang="en-US" sz="1600" dirty="0"/>
              <a:t>:  The binomial model is useful if your feature vectors are binary (i.e. zeros and ones). One application would be text classification with ‘</a:t>
            </a:r>
            <a:r>
              <a:rPr lang="en-US" sz="1600" dirty="0">
                <a:solidFill>
                  <a:srgbClr val="0070C0"/>
                </a:solidFill>
              </a:rPr>
              <a:t>bag of words</a:t>
            </a:r>
            <a:r>
              <a:rPr lang="en-US" sz="1600" dirty="0"/>
              <a:t>’ model where the 1s &amp; 0s are “word occurs in the document” and “word does not occur in the document” respectively.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E2D5-2A6F-4369-9239-7D5EC5B7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39A79-18CE-448F-83BA-9C0031214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4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08D6-05CE-451D-86EF-12A814D1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vs KNN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8C3C10-7BAB-4756-958F-0C8C480CE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225729"/>
              </p:ext>
            </p:extLst>
          </p:nvPr>
        </p:nvGraphicFramePr>
        <p:xfrm>
          <a:off x="0" y="891540"/>
          <a:ext cx="9144000" cy="352459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7705964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87624707"/>
                    </a:ext>
                  </a:extLst>
                </a:gridCol>
              </a:tblGrid>
              <a:tr h="248063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59727"/>
                  </a:ext>
                </a:extLst>
              </a:tr>
              <a:tr h="248063">
                <a:tc>
                  <a:txBody>
                    <a:bodyPr/>
                    <a:lstStyle/>
                    <a:p>
                      <a:r>
                        <a:rPr lang="en-US" dirty="0"/>
                        <a:t>KNN-classifier can be used when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data set is small </a:t>
                      </a:r>
                      <a:r>
                        <a:rPr lang="en-US" dirty="0"/>
                        <a:t>enough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data size will keep increasing its wise to choose Naive Bayes.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92658"/>
                  </a:ext>
                </a:extLst>
              </a:tr>
              <a:tr h="248063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Lazy</a:t>
                      </a:r>
                      <a:r>
                        <a:rPr lang="en-US" dirty="0"/>
                        <a:t> learner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an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eager</a:t>
                      </a:r>
                      <a:r>
                        <a:rPr lang="en-US" dirty="0"/>
                        <a:t> learning classifier and it is much faster than K-NN.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8993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r>
                        <a:rPr lang="en-US" dirty="0"/>
                        <a:t>are based on learning by resemblance (distance)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when the dimensionality of the inputs is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226660"/>
                  </a:ext>
                </a:extLst>
              </a:tr>
              <a:tr h="749285">
                <a:tc>
                  <a:txBody>
                    <a:bodyPr/>
                    <a:lstStyle/>
                    <a:p>
                      <a:r>
                        <a:rPr lang="en-US" dirty="0"/>
                        <a:t>value of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is too small</a:t>
                      </a:r>
                      <a:r>
                        <a:rPr lang="en-US" dirty="0"/>
                        <a:t>, then K-NN classifier may be</a:t>
                      </a:r>
                    </a:p>
                    <a:p>
                      <a:r>
                        <a:rPr lang="en-US" dirty="0"/>
                        <a:t>vulnerable to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over fitting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is too large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the nearest-neighbor classifier may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misclassify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the test sample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very large number </a:t>
                      </a:r>
                      <a:r>
                        <a:rPr lang="en-US" dirty="0"/>
                        <a:t>of records to obtain good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91343"/>
                  </a:ext>
                </a:extLst>
              </a:tr>
              <a:tr h="2480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robust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to noisy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strong assumption </a:t>
                      </a:r>
                      <a:r>
                        <a:rPr lang="en-US" dirty="0"/>
                        <a:t>on the shape of the data distribution, i.e. any two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features are independent </a:t>
                      </a:r>
                      <a:r>
                        <a:rPr lang="en-US" dirty="0"/>
                        <a:t>given the output class (refer </a:t>
                      </a:r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correlation/COV analysis)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27701"/>
                  </a:ext>
                </a:extLst>
              </a:tr>
              <a:tr h="2480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Good for multi-class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occurrence of a feature leads to 0 probability – a major drawback of 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9763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74E8-05A7-4D40-A7AA-36632138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1/12/19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15EEF-9679-465B-A2B2-C6C17FDAF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4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EA64-F126-4ABC-9CCD-6E7E4448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871145A-D496-4F7F-9094-C19F8C2A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5D6F-EF6A-4B0B-976C-4EA3C59B1639}" type="datetime1">
              <a:rPr lang="en-US" smtClean="0"/>
              <a:t>1/12/19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1450191-47AB-4829-B11D-D8F14C747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DFC02-C48D-4C02-AAD9-B1092887AA16}"/>
              </a:ext>
            </a:extLst>
          </p:cNvPr>
          <p:cNvSpPr/>
          <p:nvPr/>
        </p:nvSpPr>
        <p:spPr>
          <a:xfrm>
            <a:off x="99391" y="891540"/>
            <a:ext cx="88756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An event is simply the outcome of a random experiment.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Getting a heads when we toss a coin is an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Getting a 6 when we roll a fair die is an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We associate probabilities to these events by defining the </a:t>
            </a:r>
            <a:r>
              <a:rPr lang="en-US" sz="1600" dirty="0">
                <a:highlight>
                  <a:srgbClr val="FFFF00"/>
                </a:highlight>
              </a:rPr>
              <a:t>event</a:t>
            </a:r>
            <a:r>
              <a:rPr lang="en-US" sz="1600" dirty="0"/>
              <a:t> and the </a:t>
            </a:r>
            <a:r>
              <a:rPr lang="en-US" sz="1600" dirty="0">
                <a:highlight>
                  <a:srgbClr val="FFFF00"/>
                </a:highlight>
              </a:rPr>
              <a:t>sample space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>
                <a:highlight>
                  <a:srgbClr val="FFFF00"/>
                </a:highlight>
              </a:rPr>
              <a:t>sample space </a:t>
            </a:r>
            <a:r>
              <a:rPr lang="en-US" sz="1600" dirty="0"/>
              <a:t>is nothing but the collection of all possible outcomes of an experiment. This means that if we perform a particular task again and again, all the possible results of the task are listed in the sample space.</a:t>
            </a:r>
          </a:p>
          <a:p>
            <a:endParaRPr lang="en-US" sz="1600" dirty="0"/>
          </a:p>
          <a:p>
            <a:r>
              <a:rPr lang="en-US" sz="1600" dirty="0"/>
              <a:t>For example: A sample space for a single throw of a die will be {1,2,3,4,5,6}. </a:t>
            </a:r>
          </a:p>
          <a:p>
            <a:r>
              <a:rPr lang="en-US" sz="1600" dirty="0"/>
              <a:t>One of these is bound to occur if we throw a die. </a:t>
            </a:r>
          </a:p>
          <a:p>
            <a:endParaRPr lang="en-US" sz="1600" dirty="0"/>
          </a:p>
          <a:p>
            <a:r>
              <a:rPr lang="en-US" sz="1600" dirty="0"/>
              <a:t>An event can also be a combination of different events.</a:t>
            </a:r>
          </a:p>
        </p:txBody>
      </p:sp>
    </p:spTree>
    <p:extLst>
      <p:ext uri="{BB962C8B-B14F-4D97-AF65-F5344CB8AC3E}">
        <p14:creationId xmlns:p14="http://schemas.microsoft.com/office/powerpoint/2010/main" val="258529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2A81-E799-42A2-A546-5BC07592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Events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F3412-F19A-4A4E-8953-B54303BE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B07CE-B789-4032-B632-6EB55D506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CD912-8757-40E9-8D41-D1E870B1709C}"/>
              </a:ext>
            </a:extLst>
          </p:cNvPr>
          <p:cNvSpPr/>
          <p:nvPr/>
        </p:nvSpPr>
        <p:spPr>
          <a:xfrm>
            <a:off x="-1" y="971624"/>
            <a:ext cx="76034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define an event (C) of getting a 4 or 6 when we roll a fair die. </a:t>
            </a:r>
          </a:p>
          <a:p>
            <a:endParaRPr lang="en-US" dirty="0"/>
          </a:p>
          <a:p>
            <a:r>
              <a:rPr lang="en-US" dirty="0"/>
              <a:t>Here event C is a union of two events:</a:t>
            </a:r>
          </a:p>
          <a:p>
            <a:endParaRPr lang="en-US" dirty="0"/>
          </a:p>
          <a:p>
            <a:r>
              <a:rPr lang="en-US" dirty="0"/>
              <a:t>Event A = Getting a 4</a:t>
            </a:r>
          </a:p>
          <a:p>
            <a:endParaRPr lang="en-US" dirty="0"/>
          </a:p>
          <a:p>
            <a:r>
              <a:rPr lang="en-US" dirty="0"/>
              <a:t>Event B = Getting a 6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 (C) = P (A ꓴ B)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A8213-B521-48AD-BE3A-CF951AD0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29" y="1715786"/>
            <a:ext cx="3460655" cy="19915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BE9D65-D8C8-4376-856A-85830D44CDDE}"/>
              </a:ext>
            </a:extLst>
          </p:cNvPr>
          <p:cNvSpPr/>
          <p:nvPr/>
        </p:nvSpPr>
        <p:spPr>
          <a:xfrm>
            <a:off x="5152429" y="3766034"/>
            <a:ext cx="3598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i.e. probability of (A ꓴ B) when we are interested in combined probability of two (or more) events.</a:t>
            </a:r>
          </a:p>
        </p:txBody>
      </p:sp>
    </p:spTree>
    <p:extLst>
      <p:ext uri="{BB962C8B-B14F-4D97-AF65-F5344CB8AC3E}">
        <p14:creationId xmlns:p14="http://schemas.microsoft.com/office/powerpoint/2010/main" val="371605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4BE3-B24D-43AF-8270-366C8067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Events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87E8E-43F2-4559-8681-BC31F3C8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7CB6D-278E-437E-9BF2-E53064C7C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38FD1C-399F-4B93-A64B-E86013389CDA}"/>
              </a:ext>
            </a:extLst>
          </p:cNvPr>
          <p:cNvSpPr/>
          <p:nvPr/>
        </p:nvSpPr>
        <p:spPr>
          <a:xfrm>
            <a:off x="119269" y="891540"/>
            <a:ext cx="60131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C be the event of getting a multiple of 2 and 3 when you throw a fair die.</a:t>
            </a:r>
          </a:p>
          <a:p>
            <a:endParaRPr lang="en-US" dirty="0"/>
          </a:p>
          <a:p>
            <a:r>
              <a:rPr lang="en-US" dirty="0"/>
              <a:t>Event A = Getting a multiple of 2 when you throw a fair die</a:t>
            </a:r>
          </a:p>
          <a:p>
            <a:endParaRPr lang="en-US" dirty="0"/>
          </a:p>
          <a:p>
            <a:r>
              <a:rPr lang="en-US" dirty="0"/>
              <a:t>Event B = Getting a multiple of 3 when you throw a fair die</a:t>
            </a:r>
          </a:p>
          <a:p>
            <a:endParaRPr lang="en-US" dirty="0"/>
          </a:p>
          <a:p>
            <a:r>
              <a:rPr lang="en-US" dirty="0"/>
              <a:t>Event C = Getting a multiple of 2 and 3</a:t>
            </a:r>
          </a:p>
          <a:p>
            <a:endParaRPr lang="en-US" dirty="0"/>
          </a:p>
          <a:p>
            <a:r>
              <a:rPr lang="en-US" dirty="0"/>
              <a:t>Event C is an intersection of event A &amp; B.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 (C) = P (A ꓵ 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50BC0-FBEC-4E84-8CEB-6C779674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130" y="1085224"/>
            <a:ext cx="2858370" cy="16041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8CA138-42FA-4155-9B35-35E3876D756E}"/>
              </a:ext>
            </a:extLst>
          </p:cNvPr>
          <p:cNvSpPr/>
          <p:nvPr/>
        </p:nvSpPr>
        <p:spPr>
          <a:xfrm>
            <a:off x="6095129" y="2689411"/>
            <a:ext cx="2929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shaded region is the probability of both events A and B occurring </a:t>
            </a:r>
            <a:r>
              <a:rPr lang="en-US" sz="1600" dirty="0">
                <a:highlight>
                  <a:srgbClr val="FFFF00"/>
                </a:highlight>
              </a:rPr>
              <a:t>together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97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BF7B-C577-4431-92CF-FBCACC13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8D44E-8EB6-41BE-AD28-6CF531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5D6C6-7E1C-4DAF-949B-263B045C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B94A9-304E-43B2-BC53-5471C49C45B3}"/>
              </a:ext>
            </a:extLst>
          </p:cNvPr>
          <p:cNvSpPr/>
          <p:nvPr/>
        </p:nvSpPr>
        <p:spPr>
          <a:xfrm>
            <a:off x="-1" y="891540"/>
            <a:ext cx="90147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conditional probability of an event B is the probability that the event will occur given the knowledge that an event A has already occurred. </a:t>
            </a:r>
          </a:p>
          <a:p>
            <a:endParaRPr lang="en-US" sz="1400" dirty="0"/>
          </a:p>
          <a:p>
            <a:r>
              <a:rPr lang="en-US" sz="1400" dirty="0"/>
              <a:t>This probability is written P(B|A), notation for the probability of B given A. </a:t>
            </a:r>
          </a:p>
          <a:p>
            <a:endParaRPr lang="en-US" sz="1400" dirty="0"/>
          </a:p>
          <a:p>
            <a:r>
              <a:rPr lang="en-US" sz="1400" dirty="0"/>
              <a:t>In the case where events </a:t>
            </a:r>
            <a:r>
              <a:rPr lang="en-US" sz="1400" dirty="0">
                <a:highlight>
                  <a:srgbClr val="FFFF00"/>
                </a:highlight>
              </a:rPr>
              <a:t>A and B are independent </a:t>
            </a:r>
            <a:r>
              <a:rPr lang="en-US" sz="1400" dirty="0"/>
              <a:t>(where event A has no effect on the probability of event B), the conditional probability of event B given event A is simply the probability of event B, that is P(B).</a:t>
            </a:r>
          </a:p>
          <a:p>
            <a:endParaRPr lang="en-US" sz="1400" dirty="0"/>
          </a:p>
          <a:p>
            <a:r>
              <a:rPr lang="en-US" sz="1400" dirty="0"/>
              <a:t>If events </a:t>
            </a:r>
            <a:r>
              <a:rPr lang="en-US" sz="1400" dirty="0">
                <a:highlight>
                  <a:srgbClr val="FFFF00"/>
                </a:highlight>
              </a:rPr>
              <a:t>A and B are not independent</a:t>
            </a:r>
            <a:r>
              <a:rPr lang="en-US" sz="1400" dirty="0"/>
              <a:t>, then the probability of the intersection of A and B (the probability that both events occur) is defined by  P(A and B) = P(A)P(B|A).</a:t>
            </a:r>
          </a:p>
          <a:p>
            <a:endParaRPr lang="en-US" sz="1400" dirty="0"/>
          </a:p>
          <a:p>
            <a:r>
              <a:rPr lang="en-US" sz="1400" dirty="0"/>
              <a:t>From this definition, the </a:t>
            </a:r>
            <a:r>
              <a:rPr lang="en-US" sz="1400" dirty="0">
                <a:solidFill>
                  <a:srgbClr val="0070C0"/>
                </a:solidFill>
              </a:rPr>
              <a:t>conditional probability P(B|A) </a:t>
            </a:r>
            <a:r>
              <a:rPr lang="en-US" sz="1400" dirty="0"/>
              <a:t>is easily obtained by dividing by P(A):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0971D-54F1-443B-ACE0-56A1C117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99" y="3099385"/>
            <a:ext cx="1959941" cy="7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3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09F-7055-4172-8410-5E7027C0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3690-BD1D-4BE7-9253-3C2AD049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745F5-0031-43BD-88C4-FB3F4ADF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BA4E5-11BF-44EE-A105-AF628852319A}"/>
              </a:ext>
            </a:extLst>
          </p:cNvPr>
          <p:cNvSpPr/>
          <p:nvPr/>
        </p:nvSpPr>
        <p:spPr>
          <a:xfrm>
            <a:off x="0" y="891540"/>
            <a:ext cx="51981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 a group of 100 sports car buyers, 40 bought alarm systems, 30 purchased bucket seats, and 20 purchased an alarm system and bucket seats. If a car buyer chosen at random bought an alarm system, what is the probability they also bought bucket seats?</a:t>
            </a:r>
          </a:p>
          <a:p>
            <a:endParaRPr lang="en-US" sz="1400" dirty="0"/>
          </a:p>
          <a:p>
            <a:r>
              <a:rPr lang="en-US" sz="1400" b="1" dirty="0"/>
              <a:t>Step 1: </a:t>
            </a:r>
            <a:r>
              <a:rPr lang="en-US" sz="1400" dirty="0"/>
              <a:t>Figure out P(A). It’s given in the question as 40%, or 0.4.</a:t>
            </a:r>
          </a:p>
          <a:p>
            <a:r>
              <a:rPr lang="en-US" sz="1400" dirty="0"/>
              <a:t> </a:t>
            </a:r>
          </a:p>
          <a:p>
            <a:r>
              <a:rPr lang="en-US" sz="1400" b="1" dirty="0"/>
              <a:t>Step 2: </a:t>
            </a:r>
            <a:r>
              <a:rPr lang="en-US" sz="1400" dirty="0"/>
              <a:t>Figure out P(A∩B). This is the intersection of A and B: both happening together. It’s given in the question 20 out of 100 buyers, or 0.2.</a:t>
            </a:r>
          </a:p>
          <a:p>
            <a:endParaRPr lang="en-US" sz="1400" dirty="0"/>
          </a:p>
          <a:p>
            <a:r>
              <a:rPr lang="en-US" sz="1400" b="1" dirty="0"/>
              <a:t>Step 3: </a:t>
            </a:r>
            <a:r>
              <a:rPr lang="en-US" sz="1400" dirty="0"/>
              <a:t>Insert your answers into the formula:</a:t>
            </a:r>
          </a:p>
          <a:p>
            <a:r>
              <a:rPr lang="en-US" sz="1400" dirty="0"/>
              <a:t>P(B|A) = P(A∩B) / P(A) = 0.2 / 0.4 = 0.5.</a:t>
            </a:r>
          </a:p>
          <a:p>
            <a:endParaRPr lang="en-US" sz="1400" dirty="0"/>
          </a:p>
          <a:p>
            <a:r>
              <a:rPr lang="en-US" sz="1400" dirty="0"/>
              <a:t>The probability that a buyer bought bucket seats, given that they purchased an alarm system, is 50%.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55869-379D-4AC4-888E-913B6AAD5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39" y="971984"/>
            <a:ext cx="3770533" cy="26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6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09F-7055-4172-8410-5E7027C0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3690-BD1D-4BE7-9253-3C2AD049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745F5-0031-43BD-88C4-FB3F4ADF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BA4E5-11BF-44EE-A105-AF628852319A}"/>
              </a:ext>
            </a:extLst>
          </p:cNvPr>
          <p:cNvSpPr/>
          <p:nvPr/>
        </p:nvSpPr>
        <p:spPr>
          <a:xfrm>
            <a:off x="0" y="891540"/>
            <a:ext cx="519816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What is the probability a randomly selected person is male, given that they own a pet?</a:t>
            </a:r>
          </a:p>
          <a:p>
            <a:endParaRPr lang="en-US" sz="1400" dirty="0"/>
          </a:p>
          <a:p>
            <a:pPr fontAlgn="base"/>
            <a:r>
              <a:rPr lang="en-US" sz="1400" dirty="0"/>
              <a:t>Step 1:  P(M|PO) = P(M∩PO) / P(PO)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1400" dirty="0"/>
              <a:t>Step 2: Figure out P(M∩PO) from the table. The intersection of male/pets (the intersection on the table of these two factors) is 0.41.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1400" dirty="0"/>
              <a:t>Step 3: Figure out P(PO) from the table. From the total column, 86% (0.86) of respondents had a pet.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1400" dirty="0"/>
              <a:t>Step 4: Insert your values into the formula:</a:t>
            </a:r>
          </a:p>
          <a:p>
            <a:pPr fontAlgn="base"/>
            <a:r>
              <a:rPr lang="en-US" sz="1400" dirty="0"/>
              <a:t>P(M|PO) = P(M∩PO) / P(M) = 0.41 / 0.86 = 0.477, or 47.7%.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B98E2-9ABF-4F76-B3CF-BD423340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82" y="999917"/>
            <a:ext cx="3951961" cy="783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A0DD4B-32F7-4FD4-ABEE-3B5F4D50B1A2}"/>
                  </a:ext>
                </a:extLst>
              </p14:cNvPr>
              <p14:cNvContentPartPr/>
              <p14:nvPr/>
            </p14:nvContentPartPr>
            <p14:xfrm>
              <a:off x="5933551" y="1282085"/>
              <a:ext cx="5173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A0DD4B-32F7-4FD4-ABEE-3B5F4D50B1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7551" y="1210085"/>
                <a:ext cx="588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931F60-1C9E-42C2-8E63-AC4CCF9030BF}"/>
                  </a:ext>
                </a:extLst>
              </p14:cNvPr>
              <p14:cNvContentPartPr/>
              <p14:nvPr/>
            </p14:nvContentPartPr>
            <p14:xfrm>
              <a:off x="4710991" y="2295845"/>
              <a:ext cx="4078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931F60-1C9E-42C2-8E63-AC4CCF9030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4991" y="2223845"/>
                <a:ext cx="479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C0D9C2-0468-4588-88E0-F043B3D7F2AC}"/>
                  </a:ext>
                </a:extLst>
              </p14:cNvPr>
              <p14:cNvContentPartPr/>
              <p14:nvPr/>
            </p14:nvContentPartPr>
            <p14:xfrm>
              <a:off x="6003391" y="1719485"/>
              <a:ext cx="4474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C0D9C2-0468-4588-88E0-F043B3D7F2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7391" y="1647485"/>
                <a:ext cx="519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8592C8-3F45-44F6-A22A-81A02EB48053}"/>
                  </a:ext>
                </a:extLst>
              </p14:cNvPr>
              <p14:cNvContentPartPr/>
              <p14:nvPr/>
            </p14:nvContentPartPr>
            <p14:xfrm>
              <a:off x="79591" y="2991725"/>
              <a:ext cx="4377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8592C8-3F45-44F6-A22A-81A02EB480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91" y="2919725"/>
                <a:ext cx="5094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8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67E4-DE61-4EFA-91C7-84460512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Probability in Real Life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41D28-DDF3-4EC1-A404-0B7C86FF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CB31E-3DFC-466E-BBD4-EC3CB5217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053AA2-84C8-4B13-B312-18E1FA4D33FC}"/>
              </a:ext>
            </a:extLst>
          </p:cNvPr>
          <p:cNvSpPr/>
          <p:nvPr/>
        </p:nvSpPr>
        <p:spPr>
          <a:xfrm>
            <a:off x="79513" y="891540"/>
            <a:ext cx="89153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Conditional probability is used in many areas, including finance, insurance and politics. </a:t>
            </a:r>
          </a:p>
          <a:p>
            <a:endParaRPr lang="en-US" dirty="0"/>
          </a:p>
          <a:p>
            <a:r>
              <a:rPr lang="en-US" dirty="0"/>
              <a:t>For example, the re-election of a president depends upon the voting preference of voters and perhaps the success of television advertising — even the probability of the opponent making gaffes during debates!</a:t>
            </a:r>
          </a:p>
          <a:p>
            <a:endParaRPr lang="en-US" dirty="0"/>
          </a:p>
          <a:p>
            <a:r>
              <a:rPr lang="en-US" dirty="0"/>
              <a:t>The weatherman might state that your area has a probability of rain of 40 percent. However, this fact is conditional on many things, such as the probability of…</a:t>
            </a:r>
          </a:p>
          <a:p>
            <a:endParaRPr lang="en-US" dirty="0"/>
          </a:p>
          <a:p>
            <a:r>
              <a:rPr lang="en-US" dirty="0"/>
              <a:t>…a cold front coming to your area.</a:t>
            </a:r>
          </a:p>
          <a:p>
            <a:r>
              <a:rPr lang="en-US" dirty="0"/>
              <a:t>…rain clouds forming.</a:t>
            </a:r>
          </a:p>
          <a:p>
            <a:r>
              <a:rPr lang="en-US" dirty="0"/>
              <a:t>…another front pushing the rain clouds away.</a:t>
            </a:r>
          </a:p>
          <a:p>
            <a:endParaRPr lang="en-US" dirty="0"/>
          </a:p>
          <a:p>
            <a:r>
              <a:rPr lang="en-US" dirty="0"/>
              <a:t>We say that the conditional probability of rain occurring depends on all the above events.</a:t>
            </a:r>
          </a:p>
        </p:txBody>
      </p:sp>
    </p:spTree>
    <p:extLst>
      <p:ext uri="{BB962C8B-B14F-4D97-AF65-F5344CB8AC3E}">
        <p14:creationId xmlns:p14="http://schemas.microsoft.com/office/powerpoint/2010/main" val="24208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23C8-C521-4217-9811-FFB4734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</a:t>
            </a:r>
            <a:r>
              <a:rPr lang="en-US" dirty="0" err="1"/>
              <a:t>nb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85F74-F055-4ECE-9CD1-D16180FE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1/12/19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333CF-4427-4C52-BF33-B2CA0476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3B853-846E-4328-97AF-8D36C46F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0" y="965865"/>
            <a:ext cx="8881400" cy="3731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5DF834-8391-43C8-9E0E-A9B3E3E2E588}"/>
              </a:ext>
            </a:extLst>
          </p:cNvPr>
          <p:cNvSpPr/>
          <p:nvPr/>
        </p:nvSpPr>
        <p:spPr>
          <a:xfrm>
            <a:off x="2550991" y="4790787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P(B|A) = P(A∩B) / P(A) </a:t>
            </a:r>
          </a:p>
        </p:txBody>
      </p:sp>
    </p:spTree>
    <p:extLst>
      <p:ext uri="{BB962C8B-B14F-4D97-AF65-F5344CB8AC3E}">
        <p14:creationId xmlns:p14="http://schemas.microsoft.com/office/powerpoint/2010/main" val="42076972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141955</TotalTime>
  <Words>1557</Words>
  <Application>Microsoft Office PowerPoint</Application>
  <PresentationFormat>On-screen Show (16:9)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Arial</vt:lpstr>
      <vt:lpstr>Parcel</vt:lpstr>
      <vt:lpstr>Naïve Bayes</vt:lpstr>
      <vt:lpstr>EVENTS</vt:lpstr>
      <vt:lpstr>Union of Events</vt:lpstr>
      <vt:lpstr>Intersection of Events</vt:lpstr>
      <vt:lpstr>Conditional probability</vt:lpstr>
      <vt:lpstr>Examples</vt:lpstr>
      <vt:lpstr>Examples</vt:lpstr>
      <vt:lpstr>Conditional Probability in Real Life</vt:lpstr>
      <vt:lpstr>Summarizing nb</vt:lpstr>
      <vt:lpstr>Naïve Bayes</vt:lpstr>
      <vt:lpstr>Naïve Bayes</vt:lpstr>
      <vt:lpstr>question</vt:lpstr>
      <vt:lpstr>Solution</vt:lpstr>
      <vt:lpstr>Solution</vt:lpstr>
      <vt:lpstr>Naïve Bayes classifier in scikit learn</vt:lpstr>
      <vt:lpstr>Naïve Bayes vs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1814</cp:revision>
  <cp:lastPrinted>2017-04-27T07:15:37Z</cp:lastPrinted>
  <dcterms:modified xsi:type="dcterms:W3CDTF">2019-01-12T15:18:56Z</dcterms:modified>
</cp:coreProperties>
</file>